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93464" r:id="rId5"/>
  </p:sldMasterIdLst>
  <p:notesMasterIdLst>
    <p:notesMasterId r:id="rId18"/>
  </p:notesMasterIdLst>
  <p:handoutMasterIdLst>
    <p:handoutMasterId r:id="rId19"/>
  </p:handoutMasterIdLst>
  <p:sldIdLst>
    <p:sldId id="256" r:id="rId6"/>
    <p:sldId id="257" r:id="rId7"/>
    <p:sldId id="300" r:id="rId8"/>
    <p:sldId id="258" r:id="rId9"/>
    <p:sldId id="264" r:id="rId10"/>
    <p:sldId id="301" r:id="rId11"/>
    <p:sldId id="297" r:id="rId12"/>
    <p:sldId id="302" r:id="rId13"/>
    <p:sldId id="298" r:id="rId14"/>
    <p:sldId id="284" r:id="rId15"/>
    <p:sldId id="295" r:id="rId16"/>
    <p:sldId id="263" r:id="rId17"/>
  </p:sldIdLst>
  <p:sldSz cx="9144000" cy="6858000" type="screen4x3"/>
  <p:notesSz cx="7099300" cy="10234613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4">
          <p15:clr>
            <a:srgbClr val="A4A3A4"/>
          </p15:clr>
        </p15:guide>
        <p15:guide id="2" orient="horz" pos="1236">
          <p15:clr>
            <a:srgbClr val="A4A3A4"/>
          </p15:clr>
        </p15:guide>
        <p15:guide id="3" orient="horz" pos="1079">
          <p15:clr>
            <a:srgbClr val="A4A3A4"/>
          </p15:clr>
        </p15:guide>
        <p15:guide id="4" orient="horz" pos="4206">
          <p15:clr>
            <a:srgbClr val="A4A3A4"/>
          </p15:clr>
        </p15:guide>
        <p15:guide id="5" orient="horz" pos="773">
          <p15:clr>
            <a:srgbClr val="A4A3A4"/>
          </p15:clr>
        </p15:guide>
        <p15:guide id="6" pos="112">
          <p15:clr>
            <a:srgbClr val="A4A3A4"/>
          </p15:clr>
        </p15:guide>
        <p15:guide id="7" pos="2824">
          <p15:clr>
            <a:srgbClr val="A4A3A4"/>
          </p15:clr>
        </p15:guide>
        <p15:guide id="8" pos="2936">
          <p15:clr>
            <a:srgbClr val="A4A3A4"/>
          </p15:clr>
        </p15:guide>
        <p15:guide id="9" pos="3389">
          <p15:clr>
            <a:srgbClr val="A4A3A4"/>
          </p15:clr>
        </p15:guide>
        <p15:guide id="10" pos="3502">
          <p15:clr>
            <a:srgbClr val="A4A3A4"/>
          </p15:clr>
        </p15:guide>
        <p15:guide id="11" pos="3953">
          <p15:clr>
            <a:srgbClr val="A4A3A4"/>
          </p15:clr>
        </p15:guide>
        <p15:guide id="12" pos="4067">
          <p15:clr>
            <a:srgbClr val="A4A3A4"/>
          </p15:clr>
        </p15:guide>
        <p15:guide id="13" pos="4517">
          <p15:clr>
            <a:srgbClr val="A4A3A4"/>
          </p15:clr>
        </p15:guide>
        <p15:guide id="14" pos="4630">
          <p15:clr>
            <a:srgbClr val="A4A3A4"/>
          </p15:clr>
        </p15:guide>
        <p15:guide id="15" pos="5082">
          <p15:clr>
            <a:srgbClr val="A4A3A4"/>
          </p15:clr>
        </p15:guide>
        <p15:guide id="16" pos="5196">
          <p15:clr>
            <a:srgbClr val="A4A3A4"/>
          </p15:clr>
        </p15:guide>
        <p15:guide id="17" pos="5646">
          <p15:clr>
            <a:srgbClr val="A4A3A4"/>
          </p15:clr>
        </p15:guide>
        <p15:guide id="18" pos="2373">
          <p15:clr>
            <a:srgbClr val="A4A3A4"/>
          </p15:clr>
        </p15:guide>
        <p15:guide id="19" pos="1693">
          <p15:clr>
            <a:srgbClr val="A4A3A4"/>
          </p15:clr>
        </p15:guide>
        <p15:guide id="20" pos="2258">
          <p15:clr>
            <a:srgbClr val="A4A3A4"/>
          </p15:clr>
        </p15:guide>
        <p15:guide id="21" pos="1809">
          <p15:clr>
            <a:srgbClr val="A4A3A4"/>
          </p15:clr>
        </p15:guide>
        <p15:guide id="22" pos="1243">
          <p15:clr>
            <a:srgbClr val="A4A3A4"/>
          </p15:clr>
        </p15:guide>
        <p15:guide id="23" pos="1128">
          <p15:clr>
            <a:srgbClr val="A4A3A4"/>
          </p15:clr>
        </p15:guide>
        <p15:guide id="24" pos="564">
          <p15:clr>
            <a:srgbClr val="A4A3A4"/>
          </p15:clr>
        </p15:guide>
        <p15:guide id="25" pos="67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o Buschauer" initials="NB" lastIdx="2" clrIdx="0"/>
  <p:cmAuthor id="2" name="Schaeublin, Christian BUD" initials="SCB" lastIdx="1" clrIdx="1">
    <p:extLst>
      <p:ext uri="{19B8F6BF-5375-455C-9EA6-DF929625EA0E}">
        <p15:presenceInfo xmlns:p15="http://schemas.microsoft.com/office/powerpoint/2012/main" userId="S-1-5-21-3386287268-3008752817-278600922-493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C00"/>
    <a:srgbClr val="FF9900"/>
    <a:srgbClr val="55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87" autoAdjust="0"/>
    <p:restoredTop sz="85472" autoAdjust="0"/>
  </p:normalViewPr>
  <p:slideViewPr>
    <p:cSldViewPr snapToGrid="0" snapToObjects="1">
      <p:cViewPr varScale="1">
        <p:scale>
          <a:sx n="93" d="100"/>
          <a:sy n="93" d="100"/>
        </p:scale>
        <p:origin x="1692" y="66"/>
      </p:cViewPr>
      <p:guideLst>
        <p:guide orient="horz" pos="114"/>
        <p:guide orient="horz" pos="1236"/>
        <p:guide orient="horz" pos="1079"/>
        <p:guide orient="horz" pos="4206"/>
        <p:guide orient="horz" pos="773"/>
        <p:guide pos="112"/>
        <p:guide pos="2824"/>
        <p:guide pos="2936"/>
        <p:guide pos="3389"/>
        <p:guide pos="3502"/>
        <p:guide pos="3953"/>
        <p:guide pos="4067"/>
        <p:guide pos="4517"/>
        <p:guide pos="4630"/>
        <p:guide pos="5082"/>
        <p:guide pos="5196"/>
        <p:guide pos="5646"/>
        <p:guide pos="2373"/>
        <p:guide pos="1693"/>
        <p:guide pos="2258"/>
        <p:guide pos="1809"/>
        <p:guide pos="1243"/>
        <p:guide pos="1128"/>
        <p:guide pos="564"/>
        <p:guide pos="6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-1128"/>
    </p:cViewPr>
  </p:sorterViewPr>
  <p:notesViewPr>
    <p:cSldViewPr snapToGrid="0" snapToObjects="1">
      <p:cViewPr varScale="1">
        <p:scale>
          <a:sx n="70" d="100"/>
          <a:sy n="70" d="100"/>
        </p:scale>
        <p:origin x="406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0"/>
          </a:xfrm>
          <a:prstGeom prst="rect">
            <a:avLst/>
          </a:prstGeom>
        </p:spPr>
        <p:txBody>
          <a:bodyPr vert="horz" lIns="94338" tIns="47168" rIns="94338" bIns="471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5" y="1"/>
            <a:ext cx="3076363" cy="511730"/>
          </a:xfrm>
          <a:prstGeom prst="rect">
            <a:avLst/>
          </a:prstGeom>
        </p:spPr>
        <p:txBody>
          <a:bodyPr vert="horz" lIns="94338" tIns="47168" rIns="94338" bIns="47168" rtlCol="0"/>
          <a:lstStyle>
            <a:lvl1pPr algn="r">
              <a:defRPr sz="1200"/>
            </a:lvl1pPr>
          </a:lstStyle>
          <a:p>
            <a:fld id="{B9E7306B-1849-1642-83CD-33830B42A476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6363" cy="511730"/>
          </a:xfrm>
          <a:prstGeom prst="rect">
            <a:avLst/>
          </a:prstGeom>
        </p:spPr>
        <p:txBody>
          <a:bodyPr vert="horz" lIns="94338" tIns="47168" rIns="94338" bIns="471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5" y="9721107"/>
            <a:ext cx="3076363" cy="511730"/>
          </a:xfrm>
          <a:prstGeom prst="rect">
            <a:avLst/>
          </a:prstGeom>
        </p:spPr>
        <p:txBody>
          <a:bodyPr vert="horz" lIns="94338" tIns="47168" rIns="94338" bIns="47168" rtlCol="0" anchor="b"/>
          <a:lstStyle>
            <a:lvl1pPr algn="r">
              <a:defRPr sz="1200"/>
            </a:lvl1pPr>
          </a:lstStyle>
          <a:p>
            <a:fld id="{9FDA3322-4079-BF4A-9D9D-8E40754E090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1343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6363" cy="511730"/>
          </a:xfrm>
          <a:prstGeom prst="rect">
            <a:avLst/>
          </a:prstGeom>
        </p:spPr>
        <p:txBody>
          <a:bodyPr vert="horz" lIns="94338" tIns="47168" rIns="94338" bIns="471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1"/>
            <a:ext cx="3076363" cy="511730"/>
          </a:xfrm>
          <a:prstGeom prst="rect">
            <a:avLst/>
          </a:prstGeom>
        </p:spPr>
        <p:txBody>
          <a:bodyPr vert="horz" lIns="94338" tIns="47168" rIns="94338" bIns="47168" rtlCol="0"/>
          <a:lstStyle>
            <a:lvl1pPr algn="r">
              <a:defRPr sz="1200"/>
            </a:lvl1pPr>
          </a:lstStyle>
          <a:p>
            <a:fld id="{15E97467-056E-E244-B20D-F2C91E7BC69D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9013" y="766763"/>
            <a:ext cx="5121275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338" tIns="47168" rIns="94338" bIns="471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3"/>
            <a:ext cx="5679440" cy="4605575"/>
          </a:xfrm>
          <a:prstGeom prst="rect">
            <a:avLst/>
          </a:prstGeom>
        </p:spPr>
        <p:txBody>
          <a:bodyPr vert="horz" lIns="94338" tIns="47168" rIns="94338" bIns="47168" rtlCol="0"/>
          <a:lstStyle/>
          <a:p>
            <a:pPr lvl="0"/>
            <a:r>
              <a:rPr lang="de-CH"/>
              <a:t>Click to edit Master text styles</a:t>
            </a:r>
          </a:p>
          <a:p>
            <a:pPr lvl="1"/>
            <a:r>
              <a:rPr lang="de-CH"/>
              <a:t>Second level</a:t>
            </a:r>
          </a:p>
          <a:p>
            <a:pPr lvl="2"/>
            <a:r>
              <a:rPr lang="de-CH"/>
              <a:t>Third level</a:t>
            </a:r>
          </a:p>
          <a:p>
            <a:pPr lvl="3"/>
            <a:r>
              <a:rPr lang="de-CH"/>
              <a:t>Fourth level</a:t>
            </a:r>
          </a:p>
          <a:p>
            <a:pPr lvl="4"/>
            <a:r>
              <a:rPr lang="de-CH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6363" cy="511730"/>
          </a:xfrm>
          <a:prstGeom prst="rect">
            <a:avLst/>
          </a:prstGeom>
        </p:spPr>
        <p:txBody>
          <a:bodyPr vert="horz" lIns="94338" tIns="47168" rIns="94338" bIns="471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7"/>
            <a:ext cx="3076363" cy="511730"/>
          </a:xfrm>
          <a:prstGeom prst="rect">
            <a:avLst/>
          </a:prstGeom>
        </p:spPr>
        <p:txBody>
          <a:bodyPr vert="horz" lIns="94338" tIns="47168" rIns="94338" bIns="47168" rtlCol="0" anchor="b"/>
          <a:lstStyle>
            <a:lvl1pPr algn="r">
              <a:defRPr sz="1200"/>
            </a:lvl1pPr>
          </a:lstStyle>
          <a:p>
            <a:fld id="{7393551E-C1F7-3449-9D64-1DB59B6C672B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8225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430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8274" indent="-178274">
              <a:buFont typeface="Arial" panose="020B0604020202020204" pitchFamily="34" charset="0"/>
              <a:buChar char="•"/>
            </a:pPr>
            <a:endParaRPr lang="de-CH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412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677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8274" indent="-178274" fontAlgn="t">
              <a:buFont typeface="Arial" panose="020B0604020202020204" pitchFamily="34" charset="0"/>
              <a:buChar char="•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011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216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255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695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A60B2-7036-834F-1262-E05309286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85E3DE8-679C-828A-28BC-0F753E879B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CE3B351-37D4-CF8C-0901-B0F8922899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7A7827E-EBAF-BCE8-9FD7-4958B2DBDD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5023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9577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6384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5267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3551E-C1F7-3449-9D64-1DB59B6C672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20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1962150"/>
            <a:ext cx="9144000" cy="4902587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  <a:endParaRPr lang="en-US" dirty="0"/>
          </a:p>
        </p:txBody>
      </p:sp>
      <p:pic>
        <p:nvPicPr>
          <p:cNvPr id="2" name="typoras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2912"/>
            <a:ext cx="9144000" cy="4895088"/>
          </a:xfrm>
          <a:prstGeom prst="rect">
            <a:avLst/>
          </a:prstGeom>
        </p:spPr>
      </p:pic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799" y="997527"/>
            <a:ext cx="8785225" cy="71538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90000"/>
              </a:lnSpc>
              <a:defRPr baseline="0"/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77800" y="180975"/>
            <a:ext cx="4305300" cy="175160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rgbClr val="555959"/>
                </a:solidFill>
              </a:defRPr>
            </a:lvl1pPr>
          </a:lstStyle>
          <a:p>
            <a:pPr lvl="0"/>
            <a:r>
              <a:rPr lang="de-DE" dirty="0"/>
              <a:t>Autor Vorname Nachname, Datum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gemein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177801" y="1962150"/>
            <a:ext cx="8785224" cy="4717179"/>
          </a:xfrm>
        </p:spPr>
        <p:txBody>
          <a:bodyPr>
            <a:normAutofit/>
          </a:bodyPr>
          <a:lstStyle>
            <a:lvl1pPr marL="360000" indent="-360000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Char char="-"/>
              <a:defRPr sz="2500"/>
            </a:lvl1pPr>
            <a:lvl2pPr marL="720000" indent="-360000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defRPr sz="2500"/>
            </a:lvl2pPr>
            <a:lvl3pPr marL="1080000" indent="-360000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defRPr sz="2500"/>
            </a:lvl3pPr>
            <a:lvl4pPr marL="1440000" indent="-360000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defRPr sz="2500"/>
            </a:lvl4pPr>
            <a:lvl5pPr marL="1800000" indent="-360000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defRPr sz="2500"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1" y="972001"/>
            <a:ext cx="8785224" cy="7409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065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1962150"/>
            <a:ext cx="9144000" cy="4902587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  <a:endParaRPr lang="en-US" dirty="0"/>
          </a:p>
        </p:txBody>
      </p:sp>
      <p:pic>
        <p:nvPicPr>
          <p:cNvPr id="2" name="typoras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2061"/>
            <a:ext cx="9144000" cy="4895088"/>
          </a:xfrm>
          <a:prstGeom prst="rect">
            <a:avLst/>
          </a:prstGeom>
        </p:spPr>
      </p:pic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0" y="1141522"/>
            <a:ext cx="8640000" cy="34065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77800" y="1503978"/>
            <a:ext cx="8640000" cy="206408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spcBef>
                <a:spcPts val="0"/>
              </a:spcBef>
              <a:buNone/>
              <a:defRPr sz="1600" baseline="0">
                <a:solidFill>
                  <a:srgbClr val="FF0000"/>
                </a:solidFill>
                <a:latin typeface="+mj-lt"/>
              </a:defRPr>
            </a:lvl1pPr>
          </a:lstStyle>
          <a:p>
            <a:pPr lvl="0"/>
            <a:r>
              <a:rPr lang="de-CH" sz="1600" dirty="0">
                <a:latin typeface="+mj-lt"/>
              </a:rPr>
              <a:t>Untertitel (16pt normal)</a:t>
            </a:r>
            <a:endParaRPr lang="de-CH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77800" y="180975"/>
            <a:ext cx="4305300" cy="175160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rgbClr val="555959"/>
                </a:solidFill>
              </a:defRPr>
            </a:lvl1pPr>
          </a:lstStyle>
          <a:p>
            <a:pPr lvl="0"/>
            <a:r>
              <a:rPr lang="de-DE" dirty="0"/>
              <a:t>Autor Vorname Nachname, Datum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67479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 2 Zeilen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1962150"/>
            <a:ext cx="9144000" cy="4902587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  <a:endParaRPr lang="en-US" dirty="0"/>
          </a:p>
        </p:txBody>
      </p:sp>
      <p:pic>
        <p:nvPicPr>
          <p:cNvPr id="2" name="typoras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1026"/>
            <a:ext cx="9144000" cy="4895088"/>
          </a:xfrm>
          <a:prstGeom prst="rect">
            <a:avLst/>
          </a:prstGeom>
        </p:spPr>
      </p:pic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0" y="934816"/>
            <a:ext cx="8640000" cy="34065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 baseline="0"/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83178" y="1297510"/>
            <a:ext cx="8640000" cy="416551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600" baseline="0">
                <a:solidFill>
                  <a:srgbClr val="FF0000"/>
                </a:solidFill>
                <a:latin typeface="+mj-lt"/>
              </a:defRPr>
            </a:lvl1pPr>
          </a:lstStyle>
          <a:p>
            <a:pPr lvl="0"/>
            <a:r>
              <a:rPr lang="de-CH" sz="1600" dirty="0">
                <a:latin typeface="+mj-lt"/>
              </a:rPr>
              <a:t>Untertitel (16pt normal)</a:t>
            </a:r>
          </a:p>
          <a:p>
            <a:pPr lvl="0"/>
            <a:r>
              <a:rPr lang="de-CH" sz="1600" dirty="0">
                <a:latin typeface="+mj-lt"/>
              </a:rPr>
              <a:t>Zweite Zeile</a:t>
            </a:r>
            <a:endParaRPr lang="de-CH" dirty="0"/>
          </a:p>
        </p:txBody>
      </p:sp>
      <p:sp>
        <p:nvSpPr>
          <p:cNvPr id="6" name="Textplatzhalt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77800" y="180975"/>
            <a:ext cx="4305300" cy="175160"/>
          </a:xfrm>
        </p:spPr>
        <p:txBody>
          <a:bodyPr>
            <a:noAutofit/>
          </a:bodyPr>
          <a:lstStyle>
            <a:lvl1pPr marL="0" indent="0">
              <a:buNone/>
              <a:defRPr sz="1000">
                <a:solidFill>
                  <a:srgbClr val="555959"/>
                </a:solidFill>
              </a:defRPr>
            </a:lvl1pPr>
          </a:lstStyle>
          <a:p>
            <a:pPr lvl="0"/>
            <a:r>
              <a:rPr lang="de-DE" dirty="0"/>
              <a:t>Autor Vorname Nachname, Datum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8211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übersic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4660900" y="1962151"/>
            <a:ext cx="4302125" cy="47148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360000" indent="-360000">
              <a:lnSpc>
                <a:spcPct val="90000"/>
              </a:lnSpc>
              <a:buFont typeface="+mj-lt"/>
              <a:buAutoNum type="arabicPeriod"/>
              <a:defRPr sz="2500"/>
            </a:lvl1pPr>
          </a:lstStyle>
          <a:p>
            <a:pPr lvl="0"/>
            <a:r>
              <a:rPr lang="de-DE" dirty="0"/>
              <a:t>Inhalt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77800" y="1962150"/>
            <a:ext cx="4305300" cy="4714875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1" y="960846"/>
            <a:ext cx="8785224" cy="75206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540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idx="1" hasCustomPrompt="1"/>
          </p:nvPr>
        </p:nvSpPr>
        <p:spPr>
          <a:xfrm>
            <a:off x="3767138" y="1962150"/>
            <a:ext cx="5195885" cy="47148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lnSpc>
                <a:spcPct val="90000"/>
              </a:lnSpc>
              <a:spcAft>
                <a:spcPts val="800"/>
              </a:spcAft>
              <a:buNone/>
              <a:defRPr sz="1600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Text </a:t>
            </a:r>
            <a:r>
              <a:rPr lang="en-US" dirty="0" err="1"/>
              <a:t>eingeben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77801" y="1962150"/>
            <a:ext cx="3406774" cy="471718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799" y="972000"/>
            <a:ext cx="8785225" cy="74091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326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77801" y="1962151"/>
            <a:ext cx="6992937" cy="471487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801" y="972000"/>
            <a:ext cx="8785224" cy="74091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127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/>
          <p:cNvSpPr>
            <a:spLocks noGrp="1"/>
          </p:cNvSpPr>
          <p:nvPr>
            <p:ph type="chart" sz="quarter" idx="12"/>
          </p:nvPr>
        </p:nvSpPr>
        <p:spPr>
          <a:xfrm>
            <a:off x="177799" y="1962150"/>
            <a:ext cx="8785226" cy="471487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1600"/>
            </a:lvl1pPr>
          </a:lstStyle>
          <a:p>
            <a:r>
              <a:rPr lang="de-DE" dirty="0"/>
              <a:t>Diagramm durch Klicken auf Symbol hinzufügen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799" y="972000"/>
            <a:ext cx="8785225" cy="74091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169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77799" y="1962151"/>
            <a:ext cx="6992939" cy="471487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Aft>
                <a:spcPts val="800"/>
              </a:spcAft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eingeben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77799" y="972000"/>
            <a:ext cx="8785225" cy="74091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lnSpc>
                <a:spcPct val="7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Haupttitel (25pt fett)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769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/>
          <p:cNvGraphicFramePr>
            <a:graphicFrameLocks/>
          </p:cNvGraphicFramePr>
          <p:nvPr userDrawn="1"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6408443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2" imgW="344" imgH="344" progId="TCLayout.ActiveDocument.1">
                  <p:embed/>
                </p:oleObj>
              </mc:Choice>
              <mc:Fallback>
                <p:oleObj name="think-cell Folie" r:id="rId12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7799" y="1229298"/>
            <a:ext cx="8785225" cy="48361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/>
              <a:t>Haupttitel/Untertitel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799" y="1962150"/>
            <a:ext cx="8785225" cy="471487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177800" y="186403"/>
            <a:ext cx="406400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000">
                <a:solidFill>
                  <a:srgbClr val="555959"/>
                </a:solidFill>
              </a:defRPr>
            </a:lvl1pPr>
          </a:lstStyle>
          <a:p>
            <a:fld id="{63343499-4781-8F47-9616-5D65C730EB58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665" y="186403"/>
            <a:ext cx="3959360" cy="86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65" r:id="rId1"/>
    <p:sldLayoutId id="2147493467" r:id="rId2"/>
    <p:sldLayoutId id="2147493473" r:id="rId3"/>
    <p:sldLayoutId id="2147493474" r:id="rId4"/>
    <p:sldLayoutId id="2147493466" r:id="rId5"/>
    <p:sldLayoutId id="2147493469" r:id="rId6"/>
    <p:sldLayoutId id="2147493470" r:id="rId7"/>
    <p:sldLayoutId id="2147493471" r:id="rId8"/>
    <p:sldLayoutId id="2147493472" r:id="rId9"/>
  </p:sldLayoutIdLst>
  <p:hf hdr="0" ftr="0" dt="0"/>
  <p:txStyles>
    <p:titleStyle>
      <a:lvl1pPr algn="l" defTabSz="457200" rtl="0" eaLnBrk="1" latinLnBrk="0" hangingPunct="1">
        <a:lnSpc>
          <a:spcPts val="2500"/>
        </a:lnSpc>
        <a:spcBef>
          <a:spcPct val="0"/>
        </a:spcBef>
        <a:buNone/>
        <a:defRPr sz="2500" b="1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457200" rtl="0" eaLnBrk="1" latinLnBrk="0" hangingPunct="1">
        <a:lnSpc>
          <a:spcPct val="90000"/>
        </a:lnSpc>
        <a:spcBef>
          <a:spcPts val="0"/>
        </a:spcBef>
        <a:spcAft>
          <a:spcPts val="1250"/>
        </a:spcAft>
        <a:buFont typeface="Symbol" panose="05050102010706020507" pitchFamily="18" charset="2"/>
        <a:buChar char="-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270000" algn="l" defTabSz="457200" rtl="0" eaLnBrk="1" latinLnBrk="0" hangingPunct="1">
        <a:lnSpc>
          <a:spcPct val="90000"/>
        </a:lnSpc>
        <a:spcBef>
          <a:spcPts val="0"/>
        </a:spcBef>
        <a:spcAft>
          <a:spcPts val="1250"/>
        </a:spcAft>
        <a:buFont typeface="Symbol" panose="05050102010706020507" pitchFamily="18" charset="2"/>
        <a:buChar char="-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810000" indent="-270000" algn="l" defTabSz="457200" rtl="0" eaLnBrk="1" latinLnBrk="0" hangingPunct="1">
        <a:lnSpc>
          <a:spcPct val="90000"/>
        </a:lnSpc>
        <a:spcBef>
          <a:spcPts val="0"/>
        </a:spcBef>
        <a:spcAft>
          <a:spcPts val="1250"/>
        </a:spcAft>
        <a:buFont typeface="Symbol" panose="05050102010706020507" pitchFamily="18" charset="2"/>
        <a:buChar char="-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000" indent="-270000" algn="l" defTabSz="457200" rtl="0" eaLnBrk="1" latinLnBrk="0" hangingPunct="1">
        <a:lnSpc>
          <a:spcPct val="90000"/>
        </a:lnSpc>
        <a:spcBef>
          <a:spcPts val="0"/>
        </a:spcBef>
        <a:spcAft>
          <a:spcPts val="1250"/>
        </a:spcAft>
        <a:buFont typeface="Symbol" panose="05050102010706020507" pitchFamily="18" charset="2"/>
        <a:buChar char="-"/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0000" indent="-270000" algn="l" defTabSz="457200" rtl="0" eaLnBrk="1" latinLnBrk="0" hangingPunct="1">
        <a:lnSpc>
          <a:spcPct val="90000"/>
        </a:lnSpc>
        <a:spcBef>
          <a:spcPts val="0"/>
        </a:spcBef>
        <a:spcAft>
          <a:spcPts val="1250"/>
        </a:spcAft>
        <a:buFont typeface="Symbol" panose="05050102010706020507" pitchFamily="18" charset="2"/>
        <a:buChar char="-"/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.emf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6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9.png"/><Relationship Id="rId5" Type="http://schemas.openxmlformats.org/officeDocument/2006/relationships/image" Target="../media/image8.emf"/><Relationship Id="rId4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.xml"/><Relationship Id="rId6" Type="http://schemas.openxmlformats.org/officeDocument/2006/relationships/image" Target="../media/image12.tmp"/><Relationship Id="rId5" Type="http://schemas.openxmlformats.org/officeDocument/2006/relationships/image" Target="../media/image8.emf"/><Relationship Id="rId4" Type="http://schemas.openxmlformats.org/officeDocument/2006/relationships/oleObject" Target="../embeddings/oleObject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8.x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3.tm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Relationship Id="rId6" Type="http://schemas.openxmlformats.org/officeDocument/2006/relationships/image" Target="../media/image14.png"/><Relationship Id="rId5" Type="http://schemas.openxmlformats.org/officeDocument/2006/relationships/image" Target="../media/image8.e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0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7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1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8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platzhalter 10">
            <a:extLst>
              <a:ext uri="{FF2B5EF4-FFF2-40B4-BE49-F238E27FC236}">
                <a16:creationId xmlns:a16="http://schemas.microsoft.com/office/drawing/2014/main" id="{B993AE56-8CFF-AFD8-2629-F624AF3F72B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t="9767" b="9767"/>
          <a:stretch/>
        </p:blipFill>
        <p:spPr>
          <a:prstGeom prst="rect">
            <a:avLst/>
          </a:prstGeom>
        </p:spPr>
      </p:pic>
      <p:graphicFrame>
        <p:nvGraphicFramePr>
          <p:cNvPr id="5" name="Objekt 4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223259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6" imgW="344" imgH="344" progId="TCLayout.ActiveDocument.1">
                  <p:embed/>
                </p:oleObj>
              </mc:Choice>
              <mc:Fallback>
                <p:oleObj name="think-cell Folie" r:id="rId6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de-CH" sz="2500" b="1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563" y="1170363"/>
            <a:ext cx="8785225" cy="715386"/>
          </a:xfrm>
        </p:spPr>
        <p:txBody>
          <a:bodyPr vert="horz" rIns="0"/>
          <a:lstStyle/>
          <a:p>
            <a:r>
              <a:rPr lang="de-CH" dirty="0"/>
              <a:t>Investitionsprogramm 2027-2036</a:t>
            </a:r>
            <a:br>
              <a:rPr lang="de-CH" dirty="0"/>
            </a:br>
            <a:endParaRPr lang="de-CH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/>
          </p:nvPr>
        </p:nvSpPr>
        <p:spPr>
          <a:xfrm>
            <a:off x="177799" y="180975"/>
            <a:ext cx="4305300" cy="175160"/>
          </a:xfrm>
        </p:spPr>
        <p:txBody>
          <a:bodyPr/>
          <a:lstStyle/>
          <a:p>
            <a:r>
              <a:rPr lang="de-CH" dirty="0"/>
              <a:t>23. September 2026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3F070E8-4756-4788-937C-C57344AC29CF}"/>
              </a:ext>
            </a:extLst>
          </p:cNvPr>
          <p:cNvSpPr txBox="1"/>
          <p:nvPr/>
        </p:nvSpPr>
        <p:spPr>
          <a:xfrm>
            <a:off x="-9528" y="6488668"/>
            <a:ext cx="2611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>
                <a:solidFill>
                  <a:schemeClr val="bg1"/>
                </a:solidFill>
              </a:rPr>
              <a:t>Verwaltungsneubau Kreuzboden Liestal; </a:t>
            </a:r>
          </a:p>
          <a:p>
            <a:r>
              <a:rPr lang="de-CH" sz="800" dirty="0">
                <a:solidFill>
                  <a:schemeClr val="bg1"/>
                </a:solidFill>
              </a:rPr>
              <a:t>Quelle: Buchner Bründler Planer AG / Rapp AG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2B106FA7-932E-46D2-B8EE-EBBBF059FD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88902" y="1975432"/>
            <a:ext cx="9232901" cy="4951688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0BCD45B1-5203-4600-8B24-C47EB9CB5032}"/>
              </a:ext>
            </a:extLst>
          </p:cNvPr>
          <p:cNvSpPr txBox="1"/>
          <p:nvPr/>
        </p:nvSpPr>
        <p:spPr>
          <a:xfrm>
            <a:off x="6424875" y="6572892"/>
            <a:ext cx="2743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>
                <a:solidFill>
                  <a:schemeClr val="bg1"/>
                </a:solidFill>
              </a:rPr>
              <a:t>Laufen Neubau/Verlegung Naubrücke, Quelle TBA BL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3A226DE-90FA-E6AD-E6C1-AB67E529D644}"/>
              </a:ext>
            </a:extLst>
          </p:cNvPr>
          <p:cNvSpPr txBox="1"/>
          <p:nvPr/>
        </p:nvSpPr>
        <p:spPr>
          <a:xfrm>
            <a:off x="4477311" y="6624389"/>
            <a:ext cx="466668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700" dirty="0"/>
              <a:t>Erweiterung und Umbau Kantonsgericht, Quelle HBA, ARGE Notaton AG / Ghisleni Partner AG</a:t>
            </a:r>
          </a:p>
        </p:txBody>
      </p:sp>
    </p:spTree>
    <p:extLst>
      <p:ext uri="{BB962C8B-B14F-4D97-AF65-F5344CB8AC3E}">
        <p14:creationId xmlns:p14="http://schemas.microsoft.com/office/powerpoint/2010/main" val="727829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500389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91656" y="972001"/>
            <a:ext cx="8785224" cy="740912"/>
          </a:xfrm>
        </p:spPr>
        <p:txBody>
          <a:bodyPr vert="horz" rIns="0"/>
          <a:lstStyle/>
          <a:p>
            <a:r>
              <a:rPr lang="de-CH" dirty="0"/>
              <a:t>Investitionsprogramm 2027-2036 in Zahlen (netto) 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8696945" y="3174639"/>
            <a:ext cx="5665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100" b="1" i="1" dirty="0">
                <a:solidFill>
                  <a:srgbClr val="FF0000"/>
                </a:solidFill>
              </a:rPr>
              <a:t>76%</a:t>
            </a:r>
          </a:p>
        </p:txBody>
      </p:sp>
      <p:pic>
        <p:nvPicPr>
          <p:cNvPr id="11" name="Inhaltsplatzhalter 10">
            <a:extLst>
              <a:ext uri="{FF2B5EF4-FFF2-40B4-BE49-F238E27FC236}">
                <a16:creationId xmlns:a16="http://schemas.microsoft.com/office/drawing/2014/main" id="{2536E1BB-3D3F-C1AA-F2C6-2463EB82E07A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6"/>
          <a:stretch>
            <a:fillRect/>
          </a:stretch>
        </p:blipFill>
        <p:spPr>
          <a:xfrm>
            <a:off x="107477" y="2334446"/>
            <a:ext cx="8482576" cy="3740975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8073116" y="5280661"/>
            <a:ext cx="505920" cy="3545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6" name="Geschweifte Klammer rechts 5"/>
          <p:cNvSpPr/>
          <p:nvPr/>
        </p:nvSpPr>
        <p:spPr>
          <a:xfrm>
            <a:off x="8590053" y="2734264"/>
            <a:ext cx="169716" cy="1114819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46010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34105621-111B-9798-8C29-B75B2E59A392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rcRect b="6899"/>
          <a:stretch>
            <a:fillRect/>
          </a:stretch>
        </p:blipFill>
        <p:spPr>
          <a:xfrm>
            <a:off x="672335" y="1619480"/>
            <a:ext cx="7667434" cy="4891490"/>
          </a:xfrm>
          <a:prstGeom prst="rect">
            <a:avLst/>
          </a:prstGeom>
        </p:spPr>
      </p:pic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F4E85CD-500A-4B10-9F29-8AC8F726F97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3</a:t>
            </a:fld>
            <a:endParaRPr lang="en-US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D532703-A79F-465F-8635-CDC17E42D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Entwicklung Investitionen 2027-2036 </a:t>
            </a:r>
            <a:br>
              <a:rPr lang="de-CH" dirty="0"/>
            </a:br>
            <a:r>
              <a:rPr lang="de-CH" sz="1400" dirty="0"/>
              <a:t>in Mio. CHF 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77816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0307D605-4566-0B42-A12B-FF84DA9642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519797"/>
              </p:ext>
            </p:extLst>
          </p:nvPr>
        </p:nvGraphicFramePr>
        <p:xfrm>
          <a:off x="191656" y="2265561"/>
          <a:ext cx="8597900" cy="2691482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6738166">
                  <a:extLst>
                    <a:ext uri="{9D8B030D-6E8A-4147-A177-3AD203B41FA5}">
                      <a16:colId xmlns:a16="http://schemas.microsoft.com/office/drawing/2014/main" val="1855216206"/>
                    </a:ext>
                  </a:extLst>
                </a:gridCol>
                <a:gridCol w="1859734">
                  <a:extLst>
                    <a:ext uri="{9D8B030D-6E8A-4147-A177-3AD203B41FA5}">
                      <a16:colId xmlns:a16="http://schemas.microsoft.com/office/drawing/2014/main" val="51091197"/>
                    </a:ext>
                  </a:extLst>
                </a:gridCol>
              </a:tblGrid>
              <a:tr h="458248">
                <a:tc>
                  <a:txBody>
                    <a:bodyPr/>
                    <a:lstStyle/>
                    <a:p>
                      <a:r>
                        <a:rPr lang="de-CH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Sissach, Chienbergtunnel, Gesamtsanierung</a:t>
                      </a:r>
                      <a:endParaRPr lang="de-DE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b="0" dirty="0"/>
                        <a:t>CHF 97.5 Mio.</a:t>
                      </a:r>
                      <a:endParaRPr lang="de-DE" b="0" baseline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5115704"/>
                  </a:ext>
                </a:extLst>
              </a:tr>
              <a:tr h="442756">
                <a:tc>
                  <a:txBody>
                    <a:bodyPr/>
                    <a:lstStyle/>
                    <a:p>
                      <a:r>
                        <a:rPr lang="de-CH" b="0" dirty="0"/>
                        <a:t>Bildungszentrum Muttenz (Kriegackerstrasse 30)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0" dirty="0"/>
                        <a:t>CHF 90.0 Mio.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997337"/>
                  </a:ext>
                </a:extLst>
              </a:tr>
              <a:tr h="451765">
                <a:tc>
                  <a:txBody>
                    <a:bodyPr/>
                    <a:lstStyle/>
                    <a:p>
                      <a:r>
                        <a:rPr lang="de-DE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Ausbildungszentrum Zivilschutz (AZZ)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DE" b="0" baseline="0" dirty="0"/>
                        <a:t>CHF 32.1 Mio.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7894018"/>
                  </a:ext>
                </a:extLst>
              </a:tr>
              <a:tr h="442756">
                <a:tc>
                  <a:txBody>
                    <a:bodyPr/>
                    <a:lstStyle/>
                    <a:p>
                      <a:r>
                        <a:rPr lang="de-CH" dirty="0"/>
                        <a:t>Reinach, Fuss-, Velobrücke Kägen, Realisierung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dirty="0"/>
                        <a:t>CHF 13.0 Mio.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12184"/>
                  </a:ext>
                </a:extLst>
              </a:tr>
              <a:tr h="43875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Sanierung Zentrum Ebenrain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b="0" baseline="0" dirty="0"/>
                        <a:t>CHF 12.5 Mio.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65736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de-CH" dirty="0"/>
                        <a:t>Muttenz, Natur- und Erholungsraum Schänzli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de-CH" dirty="0"/>
                        <a:t>CHF 5.3 Mio.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018940"/>
                  </a:ext>
                </a:extLst>
              </a:tr>
            </a:tbl>
          </a:graphicData>
        </a:graphic>
      </p:graphicFrame>
      <p:sp>
        <p:nvSpPr>
          <p:cNvPr id="9" name="Titel 3">
            <a:extLst>
              <a:ext uri="{FF2B5EF4-FFF2-40B4-BE49-F238E27FC236}">
                <a16:creationId xmlns:a16="http://schemas.microsoft.com/office/drawing/2014/main" id="{EAC35888-FE14-C341-B109-F349AD3EF58B}"/>
              </a:ext>
            </a:extLst>
          </p:cNvPr>
          <p:cNvSpPr txBox="1">
            <a:spLocks/>
          </p:cNvSpPr>
          <p:nvPr/>
        </p:nvSpPr>
        <p:spPr>
          <a:xfrm>
            <a:off x="191656" y="1357011"/>
            <a:ext cx="8785224" cy="7409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4572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5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de-CH" dirty="0"/>
              <a:t>Neu priorisierte Projekte 2027-2036 (Auswahl, brutto)</a:t>
            </a:r>
          </a:p>
          <a:p>
            <a:pPr>
              <a:lnSpc>
                <a:spcPct val="100000"/>
              </a:lnSpc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228010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159915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7" imgH="348" progId="TCLayout.ActiveDocument.1">
                  <p:embed/>
                </p:oleObj>
              </mc:Choice>
              <mc:Fallback>
                <p:oleObj name="think-cell Folie" r:id="rId4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5</a:t>
            </a:fld>
            <a:endParaRPr lang="en-US" dirty="0"/>
          </a:p>
        </p:txBody>
      </p:sp>
      <p:sp>
        <p:nvSpPr>
          <p:cNvPr id="7" name="Titel 3">
            <a:extLst>
              <a:ext uri="{FF2B5EF4-FFF2-40B4-BE49-F238E27FC236}">
                <a16:creationId xmlns:a16="http://schemas.microsoft.com/office/drawing/2014/main" id="{1CE36DDA-A888-D84C-B2B4-173B0DFD1B92}"/>
              </a:ext>
            </a:extLst>
          </p:cNvPr>
          <p:cNvSpPr txBox="1">
            <a:spLocks/>
          </p:cNvSpPr>
          <p:nvPr/>
        </p:nvSpPr>
        <p:spPr>
          <a:xfrm>
            <a:off x="177800" y="560498"/>
            <a:ext cx="8785224" cy="7409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4572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5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de-CH" dirty="0"/>
              <a:t>Aufteilung der Netto-Investitionsausgaben 2027-2036</a:t>
            </a:r>
          </a:p>
        </p:txBody>
      </p:sp>
      <p:sp>
        <p:nvSpPr>
          <p:cNvPr id="8" name="Titel 3">
            <a:extLst>
              <a:ext uri="{FF2B5EF4-FFF2-40B4-BE49-F238E27FC236}">
                <a16:creationId xmlns:a16="http://schemas.microsoft.com/office/drawing/2014/main" id="{2DB99F38-0F57-AD4C-BF44-0E0D44B380CA}"/>
              </a:ext>
            </a:extLst>
          </p:cNvPr>
          <p:cNvSpPr txBox="1">
            <a:spLocks/>
          </p:cNvSpPr>
          <p:nvPr/>
        </p:nvSpPr>
        <p:spPr>
          <a:xfrm>
            <a:off x="381000" y="1213099"/>
            <a:ext cx="4058284" cy="35499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4572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5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de-CH" sz="1600" b="0" i="1" dirty="0"/>
              <a:t>vor Realprognose, in Mio. Franken und % </a:t>
            </a:r>
            <a:endParaRPr lang="de-CH" b="0" i="1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25A2A17B-428E-90DC-C58F-FF803AF554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6" y="1348480"/>
            <a:ext cx="9144000" cy="5842625"/>
          </a:xfrm>
          <a:prstGeom prst="rect">
            <a:avLst/>
          </a:prstGeom>
        </p:spPr>
      </p:pic>
      <p:sp>
        <p:nvSpPr>
          <p:cNvPr id="10" name="Kreis 9"/>
          <p:cNvSpPr/>
          <p:nvPr/>
        </p:nvSpPr>
        <p:spPr>
          <a:xfrm>
            <a:off x="1167788" y="2318589"/>
            <a:ext cx="4076241" cy="4080742"/>
          </a:xfrm>
          <a:prstGeom prst="pie">
            <a:avLst>
              <a:gd name="adj1" fmla="val 16224539"/>
              <a:gd name="adj2" fmla="val 4563344"/>
            </a:avLst>
          </a:prstGeom>
          <a:noFill/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>
              <a:solidFill>
                <a:schemeClr val="tx1"/>
              </a:solidFill>
            </a:endParaRPr>
          </a:p>
        </p:txBody>
      </p:sp>
      <p:sp>
        <p:nvSpPr>
          <p:cNvPr id="11" name="Legende mit Linie 1 10"/>
          <p:cNvSpPr/>
          <p:nvPr/>
        </p:nvSpPr>
        <p:spPr>
          <a:xfrm>
            <a:off x="3730735" y="1586691"/>
            <a:ext cx="1513293" cy="535801"/>
          </a:xfrm>
          <a:prstGeom prst="borderCallout1">
            <a:avLst>
              <a:gd name="adj1" fmla="val 97728"/>
              <a:gd name="adj2" fmla="val 1963"/>
              <a:gd name="adj3" fmla="val 133021"/>
              <a:gd name="adj4" fmla="val -8201"/>
            </a:avLst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1000" i="1" dirty="0">
                <a:solidFill>
                  <a:schemeClr val="tx1"/>
                </a:solidFill>
              </a:rPr>
              <a:t>Hochbauten insgesamt 1’453.3 Mio. | 46%</a:t>
            </a:r>
          </a:p>
        </p:txBody>
      </p:sp>
    </p:spTree>
    <p:extLst>
      <p:ext uri="{BB962C8B-B14F-4D97-AF65-F5344CB8AC3E}">
        <p14:creationId xmlns:p14="http://schemas.microsoft.com/office/powerpoint/2010/main" val="1324887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22A02FB-71AF-6D45-8C4C-C1DB40034DB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6</a:t>
            </a:fld>
            <a:endParaRPr lang="en-US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181663" y="1778084"/>
            <a:ext cx="8828778" cy="4043363"/>
            <a:chOff x="181662" y="920833"/>
            <a:chExt cx="8828778" cy="4043363"/>
          </a:xfrm>
        </p:grpSpPr>
        <p:pic>
          <p:nvPicPr>
            <p:cNvPr id="48" name="Grafik 47" descr="Ein Bild, das Karte enthält.&#10;&#10;Automatisch generierte Beschreibung">
              <a:extLst>
                <a:ext uri="{FF2B5EF4-FFF2-40B4-BE49-F238E27FC236}">
                  <a16:creationId xmlns:a16="http://schemas.microsoft.com/office/drawing/2014/main" id="{5BA64918-0D73-1B47-BED9-38DE13899D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75000"/>
            </a:blip>
            <a:srcRect t="22265"/>
            <a:stretch/>
          </p:blipFill>
          <p:spPr>
            <a:xfrm>
              <a:off x="181662" y="920833"/>
              <a:ext cx="7354917" cy="4043363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A152D518-F4C2-214A-B51B-44E9924EBF98}"/>
                </a:ext>
              </a:extLst>
            </p:cNvPr>
            <p:cNvSpPr txBox="1"/>
            <p:nvPr/>
          </p:nvSpPr>
          <p:spPr>
            <a:xfrm>
              <a:off x="1877751" y="4315045"/>
              <a:ext cx="7473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CH" sz="1200" dirty="0"/>
                <a:t>Ettingen</a:t>
              </a: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373A444F-14AB-C840-A684-AC018C35504D}"/>
                </a:ext>
              </a:extLst>
            </p:cNvPr>
            <p:cNvSpPr txBox="1"/>
            <p:nvPr/>
          </p:nvSpPr>
          <p:spPr>
            <a:xfrm>
              <a:off x="2891822" y="1347048"/>
              <a:ext cx="5677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200" dirty="0"/>
                <a:t>Basel</a:t>
              </a:r>
            </a:p>
          </p:txBody>
        </p:sp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9F76F66D-DC53-AF4B-8B5C-054526A1F5EC}"/>
                </a:ext>
              </a:extLst>
            </p:cNvPr>
            <p:cNvSpPr/>
            <p:nvPr/>
          </p:nvSpPr>
          <p:spPr>
            <a:xfrm rot="1980663">
              <a:off x="3727917" y="3063653"/>
              <a:ext cx="349331" cy="563396"/>
            </a:xfrm>
            <a:prstGeom prst="roundRect">
              <a:avLst>
                <a:gd name="adj" fmla="val 50000"/>
              </a:avLst>
            </a:prstGeom>
            <a:solidFill>
              <a:srgbClr val="4F81BD">
                <a:alpha val="20000"/>
              </a:srgbClr>
            </a:solidFill>
            <a:ln>
              <a:solidFill>
                <a:schemeClr val="accent1">
                  <a:alpha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dirty="0"/>
            </a:p>
          </p:txBody>
        </p:sp>
        <p:sp>
          <p:nvSpPr>
            <p:cNvPr id="16" name="Abgerundetes Rechteck 15">
              <a:extLst>
                <a:ext uri="{FF2B5EF4-FFF2-40B4-BE49-F238E27FC236}">
                  <a16:creationId xmlns:a16="http://schemas.microsoft.com/office/drawing/2014/main" id="{6C8D100F-3722-7041-9065-D7EC0FA73D4F}"/>
                </a:ext>
              </a:extLst>
            </p:cNvPr>
            <p:cNvSpPr/>
            <p:nvPr/>
          </p:nvSpPr>
          <p:spPr>
            <a:xfrm rot="17761990">
              <a:off x="2154968" y="1894568"/>
              <a:ext cx="242853" cy="416622"/>
            </a:xfrm>
            <a:prstGeom prst="roundRect">
              <a:avLst>
                <a:gd name="adj" fmla="val 50000"/>
              </a:avLst>
            </a:prstGeom>
            <a:solidFill>
              <a:srgbClr val="4F81BD">
                <a:alpha val="20000"/>
              </a:srgbClr>
            </a:solidFill>
            <a:ln>
              <a:solidFill>
                <a:schemeClr val="accent1">
                  <a:alpha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dirty="0"/>
            </a:p>
          </p:txBody>
        </p:sp>
        <p:sp>
          <p:nvSpPr>
            <p:cNvPr id="18" name="Abgerundetes Rechteck 17">
              <a:extLst>
                <a:ext uri="{FF2B5EF4-FFF2-40B4-BE49-F238E27FC236}">
                  <a16:creationId xmlns:a16="http://schemas.microsoft.com/office/drawing/2014/main" id="{B573E5B0-0DF3-9141-B37D-BEDE3D3488D1}"/>
                </a:ext>
              </a:extLst>
            </p:cNvPr>
            <p:cNvSpPr/>
            <p:nvPr/>
          </p:nvSpPr>
          <p:spPr>
            <a:xfrm rot="4140000">
              <a:off x="5935280" y="2316803"/>
              <a:ext cx="269400" cy="435480"/>
            </a:xfrm>
            <a:prstGeom prst="roundRect">
              <a:avLst>
                <a:gd name="adj" fmla="val 50000"/>
              </a:avLst>
            </a:prstGeom>
            <a:solidFill>
              <a:srgbClr val="4F81BD">
                <a:alpha val="20000"/>
              </a:srgbClr>
            </a:solidFill>
            <a:ln>
              <a:solidFill>
                <a:schemeClr val="accent1">
                  <a:alpha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dirty="0"/>
            </a:p>
          </p:txBody>
        </p:sp>
        <p:sp>
          <p:nvSpPr>
            <p:cNvPr id="24" name="Abgerundetes Rechteck 23">
              <a:extLst>
                <a:ext uri="{FF2B5EF4-FFF2-40B4-BE49-F238E27FC236}">
                  <a16:creationId xmlns:a16="http://schemas.microsoft.com/office/drawing/2014/main" id="{45136C5A-5FD6-3240-9496-25F14AEB32A0}"/>
                </a:ext>
              </a:extLst>
            </p:cNvPr>
            <p:cNvSpPr/>
            <p:nvPr/>
          </p:nvSpPr>
          <p:spPr>
            <a:xfrm rot="6761732">
              <a:off x="4228742" y="2391532"/>
              <a:ext cx="349331" cy="563396"/>
            </a:xfrm>
            <a:prstGeom prst="roundRect">
              <a:avLst>
                <a:gd name="adj" fmla="val 50000"/>
              </a:avLst>
            </a:prstGeom>
            <a:solidFill>
              <a:srgbClr val="4F81BD">
                <a:alpha val="20000"/>
              </a:srgbClr>
            </a:solidFill>
            <a:ln>
              <a:solidFill>
                <a:schemeClr val="accent1">
                  <a:alpha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dirty="0"/>
            </a:p>
          </p:txBody>
        </p:sp>
        <p:sp>
          <p:nvSpPr>
            <p:cNvPr id="25" name="Abgerundetes Rechteck 24">
              <a:extLst>
                <a:ext uri="{FF2B5EF4-FFF2-40B4-BE49-F238E27FC236}">
                  <a16:creationId xmlns:a16="http://schemas.microsoft.com/office/drawing/2014/main" id="{5DA00D15-2893-C042-9FEA-328ABE8AB04D}"/>
                </a:ext>
              </a:extLst>
            </p:cNvPr>
            <p:cNvSpPr/>
            <p:nvPr/>
          </p:nvSpPr>
          <p:spPr>
            <a:xfrm rot="17761990">
              <a:off x="3344689" y="2154700"/>
              <a:ext cx="280379" cy="417716"/>
            </a:xfrm>
            <a:prstGeom prst="roundRect">
              <a:avLst>
                <a:gd name="adj" fmla="val 50000"/>
              </a:avLst>
            </a:prstGeom>
            <a:solidFill>
              <a:srgbClr val="4F81BD">
                <a:alpha val="20000"/>
              </a:srgbClr>
            </a:solidFill>
            <a:ln>
              <a:solidFill>
                <a:schemeClr val="accent1">
                  <a:alpha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dirty="0"/>
            </a:p>
          </p:txBody>
        </p:sp>
        <p:sp>
          <p:nvSpPr>
            <p:cNvPr id="37" name="Freihandform 36">
              <a:extLst>
                <a:ext uri="{FF2B5EF4-FFF2-40B4-BE49-F238E27FC236}">
                  <a16:creationId xmlns:a16="http://schemas.microsoft.com/office/drawing/2014/main" id="{B8F12CC9-BFCB-3048-99EE-B059E5322EA5}"/>
                </a:ext>
              </a:extLst>
            </p:cNvPr>
            <p:cNvSpPr/>
            <p:nvPr/>
          </p:nvSpPr>
          <p:spPr>
            <a:xfrm>
              <a:off x="2360428" y="1892595"/>
              <a:ext cx="797442" cy="2328531"/>
            </a:xfrm>
            <a:custGeom>
              <a:avLst/>
              <a:gdLst>
                <a:gd name="connsiteX0" fmla="*/ 0 w 797442"/>
                <a:gd name="connsiteY0" fmla="*/ 2328531 h 2328531"/>
                <a:gd name="connsiteX1" fmla="*/ 552893 w 797442"/>
                <a:gd name="connsiteY1" fmla="*/ 404038 h 2328531"/>
                <a:gd name="connsiteX2" fmla="*/ 797442 w 797442"/>
                <a:gd name="connsiteY2" fmla="*/ 276447 h 2328531"/>
                <a:gd name="connsiteX3" fmla="*/ 797442 w 797442"/>
                <a:gd name="connsiteY3" fmla="*/ 0 h 2328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97442" h="2328531">
                  <a:moveTo>
                    <a:pt x="0" y="2328531"/>
                  </a:moveTo>
                  <a:lnTo>
                    <a:pt x="552893" y="404038"/>
                  </a:lnTo>
                  <a:lnTo>
                    <a:pt x="797442" y="276447"/>
                  </a:lnTo>
                  <a:lnTo>
                    <a:pt x="797442" y="0"/>
                  </a:lnTo>
                </a:path>
              </a:pathLst>
            </a:custGeom>
            <a:noFill/>
            <a:ln w="44450">
              <a:solidFill>
                <a:srgbClr val="0B7436"/>
              </a:solidFill>
              <a:prstDash val="sysDash"/>
              <a:headEnd type="oval" w="sm" len="sm"/>
              <a:tailEnd type="oval" w="sm" len="sm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dirty="0"/>
            </a:p>
          </p:txBody>
        </p:sp>
        <p:cxnSp>
          <p:nvCxnSpPr>
            <p:cNvPr id="41" name="Gerade Verbindung mit Pfeil 40">
              <a:extLst>
                <a:ext uri="{FF2B5EF4-FFF2-40B4-BE49-F238E27FC236}">
                  <a16:creationId xmlns:a16="http://schemas.microsoft.com/office/drawing/2014/main" id="{AD23CBD2-ACFF-DA4E-B9E8-BF319C33497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24391" y="2088205"/>
              <a:ext cx="330741" cy="77821"/>
            </a:xfrm>
            <a:prstGeom prst="straightConnector1">
              <a:avLst/>
            </a:prstGeom>
            <a:ln w="44450" cap="flat">
              <a:solidFill>
                <a:srgbClr val="00B050"/>
              </a:solidFill>
              <a:bevel/>
              <a:headEnd type="oval" w="sm" len="sm"/>
              <a:tailEnd type="oval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rade Verbindung mit Pfeil 49">
              <a:extLst>
                <a:ext uri="{FF2B5EF4-FFF2-40B4-BE49-F238E27FC236}">
                  <a16:creationId xmlns:a16="http://schemas.microsoft.com/office/drawing/2014/main" id="{13E0E170-10FA-5A44-A308-7DD3F60F5BC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34076" y="2356579"/>
              <a:ext cx="529580" cy="277776"/>
            </a:xfrm>
            <a:prstGeom prst="straightConnector1">
              <a:avLst/>
            </a:prstGeom>
            <a:ln w="44450" cap="flat">
              <a:solidFill>
                <a:srgbClr val="00B050"/>
              </a:solidFill>
              <a:bevel/>
              <a:headEnd type="oval" w="sm" len="sm"/>
              <a:tailEnd type="oval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D3684A26-9292-A54B-ACBC-3D6C18101838}"/>
                </a:ext>
              </a:extLst>
            </p:cNvPr>
            <p:cNvSpPr txBox="1"/>
            <p:nvPr/>
          </p:nvSpPr>
          <p:spPr>
            <a:xfrm>
              <a:off x="6287099" y="2231043"/>
              <a:ext cx="5774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200" dirty="0"/>
                <a:t>Augst</a:t>
              </a:r>
            </a:p>
          </p:txBody>
        </p:sp>
        <p:sp>
          <p:nvSpPr>
            <p:cNvPr id="35" name="Abgerundetes Rechteck 34">
              <a:extLst>
                <a:ext uri="{FF2B5EF4-FFF2-40B4-BE49-F238E27FC236}">
                  <a16:creationId xmlns:a16="http://schemas.microsoft.com/office/drawing/2014/main" id="{85D8C615-3556-2C46-9576-DEC5E505BCE4}"/>
                </a:ext>
              </a:extLst>
            </p:cNvPr>
            <p:cNvSpPr/>
            <p:nvPr/>
          </p:nvSpPr>
          <p:spPr>
            <a:xfrm rot="13808308">
              <a:off x="2197440" y="1574748"/>
              <a:ext cx="252000" cy="468000"/>
            </a:xfrm>
            <a:prstGeom prst="roundRect">
              <a:avLst>
                <a:gd name="adj" fmla="val 50000"/>
              </a:avLst>
            </a:prstGeom>
            <a:solidFill>
              <a:srgbClr val="4F81BD">
                <a:alpha val="20000"/>
              </a:srgbClr>
            </a:solidFill>
            <a:ln>
              <a:solidFill>
                <a:schemeClr val="accent1">
                  <a:alpha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dirty="0"/>
            </a:p>
          </p:txBody>
        </p: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0E0A9843-1075-C049-BF7F-CB93DB25E242}"/>
                </a:ext>
              </a:extLst>
            </p:cNvPr>
            <p:cNvSpPr txBox="1"/>
            <p:nvPr/>
          </p:nvSpPr>
          <p:spPr>
            <a:xfrm>
              <a:off x="1366297" y="1833667"/>
              <a:ext cx="7713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CH" sz="1200" dirty="0"/>
                <a:t>Allschwil</a:t>
              </a:r>
            </a:p>
          </p:txBody>
        </p:sp>
        <p:cxnSp>
          <p:nvCxnSpPr>
            <p:cNvPr id="44" name="Gerade Verbindung mit Pfeil 43">
              <a:extLst>
                <a:ext uri="{FF2B5EF4-FFF2-40B4-BE49-F238E27FC236}">
                  <a16:creationId xmlns:a16="http://schemas.microsoft.com/office/drawing/2014/main" id="{99461F24-5A88-AF48-85F5-A75CCA3DE1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43847" y="1636420"/>
              <a:ext cx="647975" cy="205350"/>
            </a:xfrm>
            <a:prstGeom prst="straightConnector1">
              <a:avLst/>
            </a:prstGeom>
            <a:ln w="44450" cap="flat">
              <a:solidFill>
                <a:srgbClr val="00B050"/>
              </a:solidFill>
              <a:bevel/>
              <a:headEnd type="oval" w="sm" len="sm"/>
              <a:tailEnd type="oval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EDD6280-CB2E-1E47-8F35-32A2941A93B7}"/>
                </a:ext>
              </a:extLst>
            </p:cNvPr>
            <p:cNvSpPr/>
            <p:nvPr/>
          </p:nvSpPr>
          <p:spPr>
            <a:xfrm>
              <a:off x="3529819" y="2429294"/>
              <a:ext cx="121190" cy="121190"/>
            </a:xfrm>
            <a:prstGeom prst="ellipse">
              <a:avLst/>
            </a:prstGeom>
            <a:solidFill>
              <a:srgbClr val="0B743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CH" dirty="0"/>
            </a:p>
          </p:txBody>
        </p:sp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6D727426-2DBC-2C47-A6C9-25BA6C8DC9FD}"/>
                </a:ext>
              </a:extLst>
            </p:cNvPr>
            <p:cNvGrpSpPr/>
            <p:nvPr/>
          </p:nvGrpSpPr>
          <p:grpSpPr>
            <a:xfrm>
              <a:off x="2378797" y="1789889"/>
              <a:ext cx="3571726" cy="2255512"/>
              <a:chOff x="2378797" y="1789889"/>
              <a:chExt cx="3571726" cy="2255512"/>
            </a:xfrm>
          </p:grpSpPr>
          <p:cxnSp>
            <p:nvCxnSpPr>
              <p:cNvPr id="32" name="Gerade Verbindung mit Pfeil 31">
                <a:extLst>
                  <a:ext uri="{FF2B5EF4-FFF2-40B4-BE49-F238E27FC236}">
                    <a16:creationId xmlns:a16="http://schemas.microsoft.com/office/drawing/2014/main" id="{C2C19492-E4FB-8C4F-9006-5292524A0E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51258" y="1925989"/>
                <a:ext cx="1999265" cy="708769"/>
              </a:xfrm>
              <a:prstGeom prst="straightConnector1">
                <a:avLst/>
              </a:prstGeom>
              <a:ln w="38100" cap="rnd">
                <a:solidFill>
                  <a:schemeClr val="accent1">
                    <a:lumMod val="75000"/>
                  </a:schemeClr>
                </a:solidFill>
                <a:prstDash val="sysDot"/>
                <a:headEnd type="triangle" w="sm" len="med"/>
                <a:tailEnd type="triangle" w="sm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Gerade Verbindung mit Pfeil 37">
                <a:extLst>
                  <a:ext uri="{FF2B5EF4-FFF2-40B4-BE49-F238E27FC236}">
                    <a16:creationId xmlns:a16="http://schemas.microsoft.com/office/drawing/2014/main" id="{60E76778-5EC4-A34E-8544-2F51A4C05CB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29819" y="2679726"/>
                <a:ext cx="471198" cy="1365675"/>
              </a:xfrm>
              <a:prstGeom prst="straightConnector1">
                <a:avLst/>
              </a:prstGeom>
              <a:ln w="38100" cap="rnd">
                <a:solidFill>
                  <a:schemeClr val="accent1">
                    <a:lumMod val="75000"/>
                  </a:schemeClr>
                </a:solidFill>
                <a:prstDash val="sysDot"/>
                <a:headEnd type="triangle" w="sm" len="med"/>
                <a:tailEnd type="triangle" w="sm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 Verbindung mit Pfeil 38">
                <a:extLst>
                  <a:ext uri="{FF2B5EF4-FFF2-40B4-BE49-F238E27FC236}">
                    <a16:creationId xmlns:a16="http://schemas.microsoft.com/office/drawing/2014/main" id="{7C6C7C53-31D7-654A-AE59-7C7EC1A855A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378797" y="1789889"/>
                <a:ext cx="747024" cy="73241"/>
              </a:xfrm>
              <a:prstGeom prst="straightConnector1">
                <a:avLst/>
              </a:prstGeom>
              <a:ln w="38100" cap="rnd">
                <a:solidFill>
                  <a:schemeClr val="accent1">
                    <a:lumMod val="75000"/>
                  </a:schemeClr>
                </a:solidFill>
                <a:prstDash val="sysDot"/>
                <a:headEnd type="triangle" w="sm" len="med"/>
                <a:tailEnd type="triangle" w="sm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C52E8040-ABB7-6F47-A7F4-BD6843320A6B}"/>
                </a:ext>
              </a:extLst>
            </p:cNvPr>
            <p:cNvSpPr txBox="1"/>
            <p:nvPr/>
          </p:nvSpPr>
          <p:spPr>
            <a:xfrm>
              <a:off x="7586131" y="1749536"/>
              <a:ext cx="11432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000" b="1" dirty="0">
                  <a:solidFill>
                    <a:srgbClr val="FF0000"/>
                  </a:solidFill>
                </a:rPr>
                <a:t>S-Bahn 15’ Takt</a:t>
              </a:r>
              <a:br>
                <a:rPr lang="de-CH" sz="1000" b="1" dirty="0">
                  <a:solidFill>
                    <a:srgbClr val="FF0000"/>
                  </a:solidFill>
                </a:rPr>
              </a:br>
              <a:r>
                <a:rPr lang="de-CH" sz="1000" b="1" dirty="0">
                  <a:solidFill>
                    <a:srgbClr val="FF0000"/>
                  </a:solidFill>
                </a:rPr>
                <a:t>Basel – Aesch</a:t>
              </a:r>
            </a:p>
          </p:txBody>
        </p:sp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id="{865E26FA-CA37-2243-8638-E98C16FFA81D}"/>
                </a:ext>
              </a:extLst>
            </p:cNvPr>
            <p:cNvSpPr txBox="1"/>
            <p:nvPr/>
          </p:nvSpPr>
          <p:spPr>
            <a:xfrm>
              <a:off x="7581844" y="2240148"/>
              <a:ext cx="12137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000" b="1" dirty="0">
                  <a:solidFill>
                    <a:schemeClr val="bg1">
                      <a:lumMod val="50000"/>
                    </a:schemeClr>
                  </a:solidFill>
                </a:rPr>
                <a:t>Kantons-/</a:t>
              </a:r>
              <a:br>
                <a:rPr lang="de-CH" sz="1000" b="1" dirty="0">
                  <a:solidFill>
                    <a:srgbClr val="FF0000"/>
                  </a:solidFill>
                </a:rPr>
              </a:br>
              <a:r>
                <a:rPr lang="de-CH" sz="1000" b="1" dirty="0"/>
                <a:t>Nationalstrassen</a:t>
              </a:r>
            </a:p>
          </p:txBody>
        </p:sp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D91B9870-633E-EE4D-AACD-D5F37AC70EFB}"/>
                </a:ext>
              </a:extLst>
            </p:cNvPr>
            <p:cNvSpPr txBox="1"/>
            <p:nvPr/>
          </p:nvSpPr>
          <p:spPr>
            <a:xfrm>
              <a:off x="7581844" y="2733179"/>
              <a:ext cx="14013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000" b="1" dirty="0">
                  <a:solidFill>
                    <a:schemeClr val="accent1">
                      <a:lumMod val="75000"/>
                    </a:schemeClr>
                  </a:solidFill>
                </a:rPr>
                <a:t>Velo-Vorzugsrouten</a:t>
              </a:r>
            </a:p>
          </p:txBody>
        </p:sp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41788C77-8118-DE4F-BCB6-5035B2790F6C}"/>
                </a:ext>
              </a:extLst>
            </p:cNvPr>
            <p:cNvSpPr txBox="1"/>
            <p:nvPr/>
          </p:nvSpPr>
          <p:spPr>
            <a:xfrm>
              <a:off x="7581844" y="3076007"/>
              <a:ext cx="1428596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CH" sz="1000" b="1" dirty="0">
                  <a:solidFill>
                    <a:srgbClr val="0B7436"/>
                  </a:solidFill>
                </a:rPr>
                <a:t>Tram</a:t>
              </a:r>
              <a:r>
                <a:rPr lang="de-CH" sz="1000" b="1" dirty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br>
                <a:rPr lang="de-CH" sz="1000" b="1" dirty="0">
                  <a:solidFill>
                    <a:schemeClr val="accent1">
                      <a:lumMod val="75000"/>
                    </a:schemeClr>
                  </a:solidFill>
                </a:rPr>
              </a:br>
              <a:r>
                <a:rPr lang="de-CH" sz="900" b="1" dirty="0">
                  <a:solidFill>
                    <a:srgbClr val="00B050"/>
                  </a:solidFill>
                </a:rPr>
                <a:t>(hell: </a:t>
              </a:r>
              <a:r>
                <a:rPr lang="de-CH" sz="900" b="1" dirty="0" err="1">
                  <a:solidFill>
                    <a:srgbClr val="00B050"/>
                  </a:solidFill>
                </a:rPr>
                <a:t>Aggloprogramm</a:t>
              </a:r>
              <a:r>
                <a:rPr lang="de-CH" sz="900" b="1" dirty="0">
                  <a:solidFill>
                    <a:srgbClr val="00B050"/>
                  </a:solidFill>
                </a:rPr>
                <a:t>)</a:t>
              </a:r>
            </a:p>
          </p:txBody>
        </p:sp>
        <p:cxnSp>
          <p:nvCxnSpPr>
            <p:cNvPr id="34" name="Gerade Verbindung mit Pfeil 33">
              <a:extLst>
                <a:ext uri="{FF2B5EF4-FFF2-40B4-BE49-F238E27FC236}">
                  <a16:creationId xmlns:a16="http://schemas.microsoft.com/office/drawing/2014/main" id="{200C02E4-A394-0C4F-A9FF-CFE56955035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24401" y="2197313"/>
              <a:ext cx="192233" cy="108285"/>
            </a:xfrm>
            <a:prstGeom prst="straightConnector1">
              <a:avLst/>
            </a:prstGeom>
            <a:ln w="79375" cap="rnd">
              <a:solidFill>
                <a:srgbClr val="0B7436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mit Pfeil 29">
              <a:extLst>
                <a:ext uri="{FF2B5EF4-FFF2-40B4-BE49-F238E27FC236}">
                  <a16:creationId xmlns:a16="http://schemas.microsoft.com/office/drawing/2014/main" id="{0EA2D4A7-A7EF-A641-96C2-F5FABFFB79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16290" y="2424620"/>
              <a:ext cx="51924" cy="217632"/>
            </a:xfrm>
            <a:prstGeom prst="straightConnector1">
              <a:avLst/>
            </a:prstGeom>
            <a:ln w="79375" cap="rnd">
              <a:solidFill>
                <a:srgbClr val="0B7436"/>
              </a:solidFill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Abgerundetes Rechteck 50">
              <a:extLst>
                <a:ext uri="{FF2B5EF4-FFF2-40B4-BE49-F238E27FC236}">
                  <a16:creationId xmlns:a16="http://schemas.microsoft.com/office/drawing/2014/main" id="{2D96129B-DC18-F948-AED1-5C5FB554C1B1}"/>
                </a:ext>
              </a:extLst>
            </p:cNvPr>
            <p:cNvSpPr/>
            <p:nvPr/>
          </p:nvSpPr>
          <p:spPr>
            <a:xfrm rot="5400000">
              <a:off x="8047001" y="766677"/>
              <a:ext cx="429573" cy="1255010"/>
            </a:xfrm>
            <a:prstGeom prst="roundRect">
              <a:avLst>
                <a:gd name="adj" fmla="val 50000"/>
              </a:avLst>
            </a:prstGeom>
            <a:solidFill>
              <a:srgbClr val="4F81BD">
                <a:alpha val="60000"/>
              </a:srgbClr>
            </a:solidFill>
            <a:ln>
              <a:solidFill>
                <a:schemeClr val="accent1">
                  <a:alpha val="7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lIns="36000" tIns="0" rIns="36000" bIns="0" rtlCol="0" anchor="ctr"/>
            <a:lstStyle/>
            <a:p>
              <a:pPr algn="ctr"/>
              <a:r>
                <a:rPr lang="de-CH" sz="1000" dirty="0">
                  <a:solidFill>
                    <a:schemeClr val="bg1"/>
                  </a:solidFill>
                </a:rPr>
                <a:t>Entwicklungs-gebiete</a:t>
              </a:r>
            </a:p>
          </p:txBody>
        </p:sp>
      </p:grpSp>
      <p:sp>
        <p:nvSpPr>
          <p:cNvPr id="49" name="Textfeld 48">
            <a:extLst>
              <a:ext uri="{FF2B5EF4-FFF2-40B4-BE49-F238E27FC236}">
                <a16:creationId xmlns:a16="http://schemas.microsoft.com/office/drawing/2014/main" id="{0E0A9843-1075-C049-BF7F-CB93DB25E242}"/>
              </a:ext>
            </a:extLst>
          </p:cNvPr>
          <p:cNvSpPr txBox="1"/>
          <p:nvPr/>
        </p:nvSpPr>
        <p:spPr>
          <a:xfrm>
            <a:off x="1589287" y="1777246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200" dirty="0"/>
              <a:t>St. Louis</a:t>
            </a: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0E0A9843-1075-C049-BF7F-CB93DB25E242}"/>
              </a:ext>
            </a:extLst>
          </p:cNvPr>
          <p:cNvSpPr txBox="1"/>
          <p:nvPr/>
        </p:nvSpPr>
        <p:spPr>
          <a:xfrm>
            <a:off x="3190013" y="1777245"/>
            <a:ext cx="11789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200" dirty="0"/>
              <a:t>Weil am Rhein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E2999A2C-B4CD-C34C-8052-0CFDA4A2E2DA}"/>
              </a:ext>
            </a:extLst>
          </p:cNvPr>
          <p:cNvSpPr txBox="1"/>
          <p:nvPr/>
        </p:nvSpPr>
        <p:spPr>
          <a:xfrm>
            <a:off x="3688394" y="4644847"/>
            <a:ext cx="865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/>
              <a:t>Arlesheim</a:t>
            </a: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0F942A99-61A9-B548-B269-8D66300864DE}"/>
              </a:ext>
            </a:extLst>
          </p:cNvPr>
          <p:cNvSpPr txBox="1"/>
          <p:nvPr/>
        </p:nvSpPr>
        <p:spPr>
          <a:xfrm>
            <a:off x="5576036" y="4736376"/>
            <a:ext cx="6270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/>
              <a:t>Liestal</a:t>
            </a:r>
          </a:p>
        </p:txBody>
      </p:sp>
      <p:sp>
        <p:nvSpPr>
          <p:cNvPr id="56" name="Textfeld 55">
            <a:extLst>
              <a:ext uri="{FF2B5EF4-FFF2-40B4-BE49-F238E27FC236}">
                <a16:creationId xmlns:a16="http://schemas.microsoft.com/office/drawing/2014/main" id="{AB8B9FC6-4975-794E-A89D-E7120895BD31}"/>
              </a:ext>
            </a:extLst>
          </p:cNvPr>
          <p:cNvSpPr txBox="1"/>
          <p:nvPr/>
        </p:nvSpPr>
        <p:spPr>
          <a:xfrm>
            <a:off x="2785841" y="5325323"/>
            <a:ext cx="6110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200" dirty="0"/>
              <a:t>Aesch</a:t>
            </a:r>
          </a:p>
        </p:txBody>
      </p:sp>
      <p:sp>
        <p:nvSpPr>
          <p:cNvPr id="57" name="Textfeld 56">
            <a:extLst>
              <a:ext uri="{FF2B5EF4-FFF2-40B4-BE49-F238E27FC236}">
                <a16:creationId xmlns:a16="http://schemas.microsoft.com/office/drawing/2014/main" id="{E17363F6-36AD-364F-BB35-84F60EEC57D9}"/>
              </a:ext>
            </a:extLst>
          </p:cNvPr>
          <p:cNvSpPr txBox="1"/>
          <p:nvPr/>
        </p:nvSpPr>
        <p:spPr>
          <a:xfrm>
            <a:off x="4922905" y="3894914"/>
            <a:ext cx="7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CH" sz="1200" dirty="0"/>
              <a:t>Pratteln</a:t>
            </a:r>
          </a:p>
        </p:txBody>
      </p:sp>
      <p:grpSp>
        <p:nvGrpSpPr>
          <p:cNvPr id="59" name="Gruppieren 58"/>
          <p:cNvGrpSpPr/>
          <p:nvPr/>
        </p:nvGrpSpPr>
        <p:grpSpPr>
          <a:xfrm>
            <a:off x="3103550" y="2703694"/>
            <a:ext cx="774953" cy="2674339"/>
            <a:chOff x="3103549" y="1846443"/>
            <a:chExt cx="774953" cy="2674339"/>
          </a:xfrm>
        </p:grpSpPr>
        <p:cxnSp>
          <p:nvCxnSpPr>
            <p:cNvPr id="64" name="Gerade Verbindung mit Pfeil 63">
              <a:extLst>
                <a:ext uri="{FF2B5EF4-FFF2-40B4-BE49-F238E27FC236}">
                  <a16:creationId xmlns:a16="http://schemas.microsoft.com/office/drawing/2014/main" id="{F72E0198-5AE1-0A45-9924-0F64F6432F4E}"/>
                </a:ext>
              </a:extLst>
            </p:cNvPr>
            <p:cNvCxnSpPr>
              <a:cxnSpLocks/>
            </p:cNvCxnSpPr>
            <p:nvPr/>
          </p:nvCxnSpPr>
          <p:spPr>
            <a:xfrm>
              <a:off x="3103549" y="1846443"/>
              <a:ext cx="616627" cy="484315"/>
            </a:xfrm>
            <a:prstGeom prst="straightConnector1">
              <a:avLst/>
            </a:prstGeom>
            <a:ln w="28575" cap="rnd">
              <a:solidFill>
                <a:srgbClr val="FF0000"/>
              </a:solidFill>
              <a:prstDash val="solid"/>
              <a:headEnd type="triangl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Gerade Verbindung mit Pfeil 64">
              <a:extLst>
                <a:ext uri="{FF2B5EF4-FFF2-40B4-BE49-F238E27FC236}">
                  <a16:creationId xmlns:a16="http://schemas.microsoft.com/office/drawing/2014/main" id="{F72E0198-5AE1-0A45-9924-0F64F6432F4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728234" y="2330758"/>
              <a:ext cx="144342" cy="989578"/>
            </a:xfrm>
            <a:prstGeom prst="straightConnector1">
              <a:avLst/>
            </a:prstGeom>
            <a:ln w="28575" cap="rnd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Gerade Verbindung mit Pfeil 65">
              <a:extLst>
                <a:ext uri="{FF2B5EF4-FFF2-40B4-BE49-F238E27FC236}">
                  <a16:creationId xmlns:a16="http://schemas.microsoft.com/office/drawing/2014/main" id="{F72E0198-5AE1-0A45-9924-0F64F6432F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7895" y="3320336"/>
              <a:ext cx="350607" cy="1200446"/>
            </a:xfrm>
            <a:prstGeom prst="straightConnector1">
              <a:avLst/>
            </a:prstGeom>
            <a:ln w="28575" cap="rnd">
              <a:solidFill>
                <a:srgbClr val="FF0000"/>
              </a:solidFill>
              <a:prstDash val="solid"/>
              <a:headEnd type="triangl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8" name="Gerade Verbindung mit Pfeil 67">
            <a:extLst>
              <a:ext uri="{FF2B5EF4-FFF2-40B4-BE49-F238E27FC236}">
                <a16:creationId xmlns:a16="http://schemas.microsoft.com/office/drawing/2014/main" id="{9F9F743F-CA8E-E44F-B657-62084B439353}"/>
              </a:ext>
            </a:extLst>
          </p:cNvPr>
          <p:cNvCxnSpPr>
            <a:cxnSpLocks/>
          </p:cNvCxnSpPr>
          <p:nvPr/>
        </p:nvCxnSpPr>
        <p:spPr>
          <a:xfrm>
            <a:off x="3583251" y="2211454"/>
            <a:ext cx="457349" cy="869062"/>
          </a:xfrm>
          <a:prstGeom prst="straightConnector1">
            <a:avLst/>
          </a:prstGeom>
          <a:ln w="44450">
            <a:solidFill>
              <a:schemeClr val="tx1"/>
            </a:solidFill>
            <a:headEnd type="triangle" w="sm" len="sm"/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mit Pfeil 68">
            <a:extLst>
              <a:ext uri="{FF2B5EF4-FFF2-40B4-BE49-F238E27FC236}">
                <a16:creationId xmlns:a16="http://schemas.microsoft.com/office/drawing/2014/main" id="{3E3B646F-06B6-1444-9DFD-2C3D37A55273}"/>
              </a:ext>
            </a:extLst>
          </p:cNvPr>
          <p:cNvCxnSpPr>
            <a:cxnSpLocks/>
          </p:cNvCxnSpPr>
          <p:nvPr/>
        </p:nvCxnSpPr>
        <p:spPr>
          <a:xfrm flipV="1">
            <a:off x="3658134" y="4113798"/>
            <a:ext cx="177234" cy="621864"/>
          </a:xfrm>
          <a:prstGeom prst="straightConnector1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mit Pfeil 70">
            <a:extLst>
              <a:ext uri="{FF2B5EF4-FFF2-40B4-BE49-F238E27FC236}">
                <a16:creationId xmlns:a16="http://schemas.microsoft.com/office/drawing/2014/main" id="{0C744796-95BB-4642-B3AD-3CCC62B9C8E4}"/>
              </a:ext>
            </a:extLst>
          </p:cNvPr>
          <p:cNvCxnSpPr>
            <a:cxnSpLocks/>
          </p:cNvCxnSpPr>
          <p:nvPr/>
        </p:nvCxnSpPr>
        <p:spPr>
          <a:xfrm flipV="1">
            <a:off x="2238674" y="2276854"/>
            <a:ext cx="512628" cy="320926"/>
          </a:xfrm>
          <a:prstGeom prst="straightConnector1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headEnd type="triangle" w="sm" len="sm"/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2" name="Gruppieren 71"/>
          <p:cNvGrpSpPr/>
          <p:nvPr/>
        </p:nvGrpSpPr>
        <p:grpSpPr>
          <a:xfrm>
            <a:off x="4048658" y="3080516"/>
            <a:ext cx="2302525" cy="551736"/>
            <a:chOff x="4048657" y="2223266"/>
            <a:chExt cx="2302525" cy="551736"/>
          </a:xfrm>
        </p:grpSpPr>
        <p:cxnSp>
          <p:nvCxnSpPr>
            <p:cNvPr id="73" name="Gerade Verbindung mit Pfeil 72">
              <a:extLst>
                <a:ext uri="{FF2B5EF4-FFF2-40B4-BE49-F238E27FC236}">
                  <a16:creationId xmlns:a16="http://schemas.microsoft.com/office/drawing/2014/main" id="{9F9F743F-CA8E-E44F-B657-62084B439353}"/>
                </a:ext>
              </a:extLst>
            </p:cNvPr>
            <p:cNvCxnSpPr>
              <a:cxnSpLocks/>
            </p:cNvCxnSpPr>
            <p:nvPr/>
          </p:nvCxnSpPr>
          <p:spPr>
            <a:xfrm>
              <a:off x="4048657" y="2223266"/>
              <a:ext cx="1328150" cy="551736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triangle" w="sm" len="sm"/>
              <a:tailEnd type="non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 Verbindung mit Pfeil 73">
              <a:extLst>
                <a:ext uri="{FF2B5EF4-FFF2-40B4-BE49-F238E27FC236}">
                  <a16:creationId xmlns:a16="http://schemas.microsoft.com/office/drawing/2014/main" id="{9F9F743F-CA8E-E44F-B657-62084B43935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63996" y="2590852"/>
              <a:ext cx="987186" cy="180910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none" w="sm" len="sm"/>
              <a:tailEnd type="triangle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Abgerundetes Rechteck 74">
            <a:extLst>
              <a:ext uri="{FF2B5EF4-FFF2-40B4-BE49-F238E27FC236}">
                <a16:creationId xmlns:a16="http://schemas.microsoft.com/office/drawing/2014/main" id="{5DA00D15-2893-C042-9FEA-328ABE8AB04D}"/>
              </a:ext>
            </a:extLst>
          </p:cNvPr>
          <p:cNvSpPr/>
          <p:nvPr/>
        </p:nvSpPr>
        <p:spPr>
          <a:xfrm rot="18056947">
            <a:off x="6246299" y="4773961"/>
            <a:ext cx="280379" cy="417716"/>
          </a:xfrm>
          <a:prstGeom prst="roundRect">
            <a:avLst>
              <a:gd name="adj" fmla="val 50000"/>
            </a:avLst>
          </a:prstGeom>
          <a:solidFill>
            <a:srgbClr val="4F81BD">
              <a:alpha val="20000"/>
            </a:srgbClr>
          </a:solidFill>
          <a:ln>
            <a:solidFill>
              <a:schemeClr val="accent1">
                <a:alpha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76" name="Abgerundetes Rechteck 75">
            <a:extLst>
              <a:ext uri="{FF2B5EF4-FFF2-40B4-BE49-F238E27FC236}">
                <a16:creationId xmlns:a16="http://schemas.microsoft.com/office/drawing/2014/main" id="{5DA00D15-2893-C042-9FEA-328ABE8AB04D}"/>
              </a:ext>
            </a:extLst>
          </p:cNvPr>
          <p:cNvSpPr/>
          <p:nvPr/>
        </p:nvSpPr>
        <p:spPr>
          <a:xfrm>
            <a:off x="3369641" y="5113507"/>
            <a:ext cx="280379" cy="417716"/>
          </a:xfrm>
          <a:prstGeom prst="roundRect">
            <a:avLst>
              <a:gd name="adj" fmla="val 50000"/>
            </a:avLst>
          </a:prstGeom>
          <a:solidFill>
            <a:srgbClr val="4F81BD">
              <a:alpha val="20000"/>
            </a:srgbClr>
          </a:solidFill>
          <a:ln>
            <a:solidFill>
              <a:schemeClr val="accent1">
                <a:alpha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77" name="Abgerundetes Rechteck 76">
            <a:extLst>
              <a:ext uri="{FF2B5EF4-FFF2-40B4-BE49-F238E27FC236}">
                <a16:creationId xmlns:a16="http://schemas.microsoft.com/office/drawing/2014/main" id="{5DA00D15-2893-C042-9FEA-328ABE8AB04D}"/>
              </a:ext>
            </a:extLst>
          </p:cNvPr>
          <p:cNvSpPr/>
          <p:nvPr/>
        </p:nvSpPr>
        <p:spPr>
          <a:xfrm rot="16200000">
            <a:off x="5287514" y="3545951"/>
            <a:ext cx="280379" cy="417716"/>
          </a:xfrm>
          <a:prstGeom prst="roundRect">
            <a:avLst>
              <a:gd name="adj" fmla="val 50000"/>
            </a:avLst>
          </a:prstGeom>
          <a:solidFill>
            <a:srgbClr val="4F81BD">
              <a:alpha val="20000"/>
            </a:srgbClr>
          </a:solidFill>
          <a:ln>
            <a:solidFill>
              <a:schemeClr val="accent1">
                <a:alpha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58" name="Titel 3">
            <a:extLst>
              <a:ext uri="{FF2B5EF4-FFF2-40B4-BE49-F238E27FC236}">
                <a16:creationId xmlns:a16="http://schemas.microsoft.com/office/drawing/2014/main" id="{1CE36DDA-A888-D84C-B2B4-173B0DFD1B92}"/>
              </a:ext>
            </a:extLst>
          </p:cNvPr>
          <p:cNvSpPr txBox="1">
            <a:spLocks/>
          </p:cNvSpPr>
          <p:nvPr/>
        </p:nvSpPr>
        <p:spPr>
          <a:xfrm>
            <a:off x="205511" y="958152"/>
            <a:ext cx="8785224" cy="7409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457200" rtl="0" eaLnBrk="1" latinLnBrk="0" hangingPunct="1">
              <a:lnSpc>
                <a:spcPct val="70000"/>
              </a:lnSpc>
              <a:spcBef>
                <a:spcPct val="0"/>
              </a:spcBef>
              <a:buNone/>
              <a:defRPr sz="25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de-CH" dirty="0"/>
              <a:t>Entwicklungsgebiete und Infrastrukturvorhaben </a:t>
            </a:r>
          </a:p>
        </p:txBody>
      </p:sp>
      <p:cxnSp>
        <p:nvCxnSpPr>
          <p:cNvPr id="55" name="Gerade Verbindung mit Pfeil 54">
            <a:extLst>
              <a:ext uri="{FF2B5EF4-FFF2-40B4-BE49-F238E27FC236}">
                <a16:creationId xmlns:a16="http://schemas.microsoft.com/office/drawing/2014/main" id="{088838F5-539B-4972-9D84-8152CE1A64FD}"/>
              </a:ext>
            </a:extLst>
          </p:cNvPr>
          <p:cNvCxnSpPr>
            <a:cxnSpLocks/>
          </p:cNvCxnSpPr>
          <p:nvPr/>
        </p:nvCxnSpPr>
        <p:spPr>
          <a:xfrm flipV="1">
            <a:off x="2889813" y="2960130"/>
            <a:ext cx="210463" cy="53574"/>
          </a:xfrm>
          <a:prstGeom prst="straightConnector1">
            <a:avLst/>
          </a:prstGeom>
          <a:ln w="44450" cap="flat">
            <a:solidFill>
              <a:srgbClr val="00B050"/>
            </a:solidFill>
            <a:bevel/>
            <a:headEnd type="oval" w="sm" len="sm"/>
            <a:tailEnd type="oval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mit Pfeil 59">
            <a:extLst>
              <a:ext uri="{FF2B5EF4-FFF2-40B4-BE49-F238E27FC236}">
                <a16:creationId xmlns:a16="http://schemas.microsoft.com/office/drawing/2014/main" id="{8FCE760C-7BC7-4F2F-8CFE-BD6221F43889}"/>
              </a:ext>
            </a:extLst>
          </p:cNvPr>
          <p:cNvCxnSpPr>
            <a:cxnSpLocks/>
          </p:cNvCxnSpPr>
          <p:nvPr/>
        </p:nvCxnSpPr>
        <p:spPr>
          <a:xfrm flipV="1">
            <a:off x="3340432" y="3464262"/>
            <a:ext cx="470868" cy="1507250"/>
          </a:xfrm>
          <a:prstGeom prst="straightConnector1">
            <a:avLst/>
          </a:prstGeom>
          <a:ln w="38100" cap="rnd">
            <a:solidFill>
              <a:schemeClr val="accent1">
                <a:lumMod val="75000"/>
              </a:schemeClr>
            </a:solidFill>
            <a:prstDash val="sysDot"/>
            <a:headEnd type="triangle" w="sm" len="med"/>
            <a:tailEnd type="triangle" w="sm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316B9BBC-3095-43B5-A415-BE44A8DB7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552" y="4515942"/>
            <a:ext cx="298730" cy="420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749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510822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7" imgH="348" progId="TCLayout.ActiveDocument.1">
                  <p:embed/>
                </p:oleObj>
              </mc:Choice>
              <mc:Fallback>
                <p:oleObj name="think-cell Folie" r:id="rId4" imgW="347" imgH="348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7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41018" y="814810"/>
            <a:ext cx="8785225" cy="740913"/>
          </a:xfrm>
        </p:spPr>
        <p:txBody>
          <a:bodyPr vert="horz"/>
          <a:lstStyle/>
          <a:p>
            <a:r>
              <a:rPr lang="de-CH" sz="2400" dirty="0"/>
              <a:t>Grössere Infrastrukturprojekte im Investitionsprogramm | 1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58EB717-990B-C9CB-630E-34300590469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512" b="5612"/>
          <a:stretch>
            <a:fillRect/>
          </a:stretch>
        </p:blipFill>
        <p:spPr>
          <a:xfrm>
            <a:off x="21746" y="1718973"/>
            <a:ext cx="9097329" cy="5140960"/>
          </a:xfrm>
          <a:prstGeom prst="rect">
            <a:avLst/>
          </a:prstGeom>
        </p:spPr>
      </p:pic>
      <p:sp>
        <p:nvSpPr>
          <p:cNvPr id="8" name="Textplatzhalter 2"/>
          <p:cNvSpPr txBox="1">
            <a:spLocks/>
          </p:cNvSpPr>
          <p:nvPr/>
        </p:nvSpPr>
        <p:spPr>
          <a:xfrm>
            <a:off x="5532340" y="6438257"/>
            <a:ext cx="3576461" cy="205690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77500" lnSpcReduction="20000"/>
          </a:bodyPr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rgbClr val="555959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i="0" dirty="0">
                <a:solidFill>
                  <a:schemeClr val="tx1"/>
                </a:solidFill>
                <a:effectLst/>
                <a:latin typeface="+mj-lt"/>
              </a:rPr>
              <a:t>Ersatzneubau SEK Allschwil</a:t>
            </a:r>
            <a:r>
              <a:rPr lang="it-IT" dirty="0">
                <a:solidFill>
                  <a:schemeClr val="tx1"/>
                </a:solidFill>
                <a:latin typeface="+mj-lt"/>
              </a:rPr>
              <a:t>; </a:t>
            </a:r>
            <a:r>
              <a:rPr lang="it-IT" i="0" dirty="0">
                <a:solidFill>
                  <a:schemeClr val="tx1"/>
                </a:solidFill>
                <a:effectLst/>
                <a:latin typeface="+mj-lt"/>
              </a:rPr>
              <a:t>Siegerprojekt «MOSAIK». Quelle: HBA BL</a:t>
            </a:r>
          </a:p>
        </p:txBody>
      </p:sp>
    </p:spTree>
    <p:extLst>
      <p:ext uri="{BB962C8B-B14F-4D97-AF65-F5344CB8AC3E}">
        <p14:creationId xmlns:p14="http://schemas.microsoft.com/office/powerpoint/2010/main" val="3838501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863EB-F910-9DB1-E5E4-3C5CFB8F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E4F4AD6-AB14-A2E8-EAE6-82F0B40958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0208"/>
          <a:stretch>
            <a:fillRect/>
          </a:stretch>
        </p:blipFill>
        <p:spPr>
          <a:xfrm>
            <a:off x="0" y="1571885"/>
            <a:ext cx="9140824" cy="5286115"/>
          </a:xfrm>
          <a:prstGeom prst="rect">
            <a:avLst/>
          </a:prstGeom>
        </p:spPr>
      </p:pic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A003470F-4F33-A8A7-47EB-F9ED76A2EA6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47" imgH="348" progId="TCLayout.ActiveDocument.1">
                  <p:embed/>
                </p:oleObj>
              </mc:Choice>
              <mc:Fallback>
                <p:oleObj name="think-cell Folie" r:id="rId5" imgW="347" imgH="348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ADFF009-912D-AD21-140D-97FE0166E3A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37CC264-7DE3-1D34-DF8C-905CE847A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99" y="691250"/>
            <a:ext cx="8785225" cy="740913"/>
          </a:xfrm>
        </p:spPr>
        <p:txBody>
          <a:bodyPr vert="horz"/>
          <a:lstStyle/>
          <a:p>
            <a:r>
              <a:rPr lang="de-CH" sz="2400" dirty="0"/>
              <a:t>Grössere Infrastrukturprojekte im Investitionsprogramm | 2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6D2C069-EDF2-04C8-E2FC-641835F45E31}"/>
              </a:ext>
            </a:extLst>
          </p:cNvPr>
          <p:cNvSpPr txBox="1"/>
          <p:nvPr/>
        </p:nvSpPr>
        <p:spPr>
          <a:xfrm>
            <a:off x="4570412" y="6417064"/>
            <a:ext cx="39832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/>
              <a:t>Erneuerung Rheinstrasse Pratteln-Liestal8; Quelle: TBA BL</a:t>
            </a:r>
          </a:p>
        </p:txBody>
      </p:sp>
    </p:spTree>
    <p:extLst>
      <p:ext uri="{BB962C8B-B14F-4D97-AF65-F5344CB8AC3E}">
        <p14:creationId xmlns:p14="http://schemas.microsoft.com/office/powerpoint/2010/main" val="2358087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179431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7" imgH="348" progId="TCLayout.ActiveDocument.1">
                  <p:embed/>
                </p:oleObj>
              </mc:Choice>
              <mc:Fallback>
                <p:oleObj name="think-cell Folie" r:id="rId4" imgW="347" imgH="348" progId="TCLayout.ActiveDocument.1">
                  <p:embed/>
                  <p:pic>
                    <p:nvPicPr>
                      <p:cNvPr id="6" name="Objek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oliennummernplatzhalt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9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01599" y="793990"/>
            <a:ext cx="8785225" cy="740913"/>
          </a:xfrm>
        </p:spPr>
        <p:txBody>
          <a:bodyPr vert="horz"/>
          <a:lstStyle/>
          <a:p>
            <a:r>
              <a:rPr lang="de-CH" sz="2400" dirty="0"/>
              <a:t>Grössere Infrastrukturprojekte im Investitionsprogramm | 3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8BD85B2-F71C-D2A0-C10C-A2FFC5112D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4558" y="1963159"/>
            <a:ext cx="9144000" cy="4901184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6CFB40DC-283A-CD88-CD20-83ABEC283898}"/>
              </a:ext>
            </a:extLst>
          </p:cNvPr>
          <p:cNvSpPr txBox="1"/>
          <p:nvPr/>
        </p:nvSpPr>
        <p:spPr>
          <a:xfrm>
            <a:off x="6204584" y="6441070"/>
            <a:ext cx="2743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800" dirty="0">
                <a:solidFill>
                  <a:schemeClr val="bg1"/>
                </a:solidFill>
              </a:rPr>
              <a:t>Laufen Neubau/Verlegung Naubrücke, Quelle TBA BL</a:t>
            </a:r>
          </a:p>
        </p:txBody>
      </p:sp>
    </p:spTree>
    <p:extLst>
      <p:ext uri="{BB962C8B-B14F-4D97-AF65-F5344CB8AC3E}">
        <p14:creationId xmlns:p14="http://schemas.microsoft.com/office/powerpoint/2010/main" val="2596790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664709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498" imgH="499" progId="TCLayout.ActiveDocument.1">
                  <p:embed/>
                </p:oleObj>
              </mc:Choice>
              <mc:Fallback>
                <p:oleObj name="think-cell Folie" r:id="rId4" imgW="498" imgH="49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7799" y="972000"/>
            <a:ext cx="8785225" cy="740913"/>
          </a:xfrm>
        </p:spPr>
        <p:txBody>
          <a:bodyPr vert="horz"/>
          <a:lstStyle/>
          <a:p>
            <a:pPr>
              <a:tabLst>
                <a:tab pos="8789988" algn="r"/>
              </a:tabLst>
            </a:pPr>
            <a:r>
              <a:rPr lang="de-CH" dirty="0"/>
              <a:t>Grössere Projekte im Investitionsprogramm | 1	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>
          <a:xfrm>
            <a:off x="177799" y="1962151"/>
            <a:ext cx="8296898" cy="4714874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de-CH" b="1" dirty="0"/>
              <a:t>Verkehr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Zubringer Bachgraben-Allschwil (CHF 370 Mio. brutto / 250 Mio. netto)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Sissach, Chienbergtunnel Gesamtsanierung (CHF 98 Mio.)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Allschwil, Tramverlängerung Letten Linie 8 (CHF 96 Mio. brutto / CHF 60 Mio. netto)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Birsfelden, Umgestaltung Hauptstrasse (CHF 82 Mio. brutto / 74 Mio. netto) 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sz="1600" dirty="0"/>
              <a:t>HPL, Rheinstrasse Frenkendorf-Liestal (CHF 55 Mio.)</a:t>
            </a:r>
            <a:endParaRPr lang="de-CH" dirty="0"/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Arlesheim/Münchenstein, Talstrasse (CHF  45 Mio. brutto / 38 Mio. netto) 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Verlegung Naubrücke (CHF 35 Mio. brutto / CHF 29 Mio. netto)</a:t>
            </a:r>
          </a:p>
          <a:p>
            <a:pPr>
              <a:spcAft>
                <a:spcPts val="600"/>
              </a:spcAft>
              <a:buClr>
                <a:srgbClr val="FF0000"/>
              </a:buClr>
            </a:pPr>
            <a:endParaRPr lang="de-CH" dirty="0"/>
          </a:p>
          <a:p>
            <a:pPr>
              <a:spcAft>
                <a:spcPts val="600"/>
              </a:spcAft>
            </a:pPr>
            <a:endParaRPr lang="de-CH" b="1" dirty="0"/>
          </a:p>
          <a:p>
            <a:pPr>
              <a:spcAft>
                <a:spcPts val="600"/>
              </a:spcAft>
            </a:pPr>
            <a:r>
              <a:rPr lang="de-CH" b="1" dirty="0"/>
              <a:t>Umwelt, Hochwasserschutz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ARA Ergolz 2 Füllinsdorf, Ausbau (CHF 135 Mio. / CHF 109 Mio. netto)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ARA Birs, Erhaltung und Erweiterung (CHF 124 Mio. brutto / CHF 90 Mio. netto) 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Laufen Hochwasserschutz Birs (CHF 65 Mio. / CHF 35 Mio. netto)</a:t>
            </a:r>
            <a:endParaRPr lang="de-CH" sz="1400" dirty="0"/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de-CH" sz="1400" dirty="0"/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de-CH" sz="1400" dirty="0"/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75420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934964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7" imgH="348" progId="TCLayout.ActiveDocument.1">
                  <p:embed/>
                </p:oleObj>
              </mc:Choice>
              <mc:Fallback>
                <p:oleObj name="think-cell Folie" r:id="rId4" imgW="347" imgH="34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de-CH" dirty="0"/>
              <a:t>Grössere Projekte im Investitionsprogramm | 2</a:t>
            </a:r>
          </a:p>
        </p:txBody>
      </p:sp>
      <p:sp>
        <p:nvSpPr>
          <p:cNvPr id="7" name="Textplatzhalter 4"/>
          <p:cNvSpPr txBox="1">
            <a:spLocks/>
          </p:cNvSpPr>
          <p:nvPr/>
        </p:nvSpPr>
        <p:spPr>
          <a:xfrm>
            <a:off x="330199" y="2114551"/>
            <a:ext cx="8153925" cy="425796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50"/>
              </a:spcAft>
              <a:buFont typeface="Symbol" panose="05050102010706020507" pitchFamily="18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de-CH" b="1" dirty="0"/>
              <a:t>Bildung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Muttenz, Berufsbildungszentrum BL, SEK II Schulen Polyfeld Etappe 1 (CHF 201 Mio.)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sz="1600" dirty="0"/>
              <a:t>Gymnasium Oberwil, Totalsanierung (CHF 145 Mio.) </a:t>
            </a:r>
            <a:endParaRPr lang="de-CH" dirty="0"/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Umbau/Sanierung Sekundarschule Pratteln (CHF 128 Mio.)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Ersatzneubau Sekundarschule Allschwil (CHF 115 Mio.)	 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Muttenz, Bildungszentrum, Kriegackerstr. 30 (CHF 90 Mio.)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de-CH" b="1" dirty="0"/>
          </a:p>
          <a:p>
            <a:pPr>
              <a:spcAft>
                <a:spcPts val="600"/>
              </a:spcAft>
            </a:pPr>
            <a:r>
              <a:rPr lang="de-CH" b="1" dirty="0"/>
              <a:t>Weitere Projekte, Verwaltungsbauten 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Arlesheim, Kripo Schoren, Neubau (CHF 126 Mio.) 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Liestal, Neubau Verwaltungsgebäude (CHF 90 Mio.)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Mobiles, breitbandiges Sicherheitskommunikationssystem (CHF 68 Mio.)</a:t>
            </a:r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dirty="0"/>
              <a:t>Liestal, Erweiterung Kantonsgericht (CHF 65 Mio.) </a:t>
            </a:r>
          </a:p>
          <a:p>
            <a:pPr>
              <a:spcAft>
                <a:spcPts val="600"/>
              </a:spcAft>
              <a:buClr>
                <a:srgbClr val="FF0000"/>
              </a:buClr>
            </a:pPr>
            <a:endParaRPr lang="de-CH" dirty="0"/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de-CH" dirty="0"/>
          </a:p>
          <a:p>
            <a:pPr marL="285750" indent="-285750">
              <a:spcAft>
                <a:spcPts val="600"/>
              </a:spcAft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de-CH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931495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473343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44" imgH="344" progId="TCLayout.ActiveDocument.1">
                  <p:embed/>
                </p:oleObj>
              </mc:Choice>
              <mc:Fallback>
                <p:oleObj name="think-cell Folie" r:id="rId4" imgW="344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43499-4781-8F47-9616-5D65C730EB58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173932" y="2029263"/>
            <a:ext cx="8350943" cy="4714874"/>
          </a:xfrm>
        </p:spPr>
        <p:txBody>
          <a:bodyPr>
            <a:normAutofit/>
          </a:bodyPr>
          <a:lstStyle/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sz="1800" b="1" dirty="0"/>
              <a:t>Muttenz, SEK II Campus Polyfeld, Etappe 1, Berufsbildungszentrum BL</a:t>
            </a:r>
            <a:br>
              <a:rPr lang="de-CH" sz="1800" dirty="0"/>
            </a:br>
            <a:r>
              <a:rPr lang="de-CH" sz="1800" dirty="0"/>
              <a:t>	(CHF 67.0 Mio.) 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sz="1800" b="1" dirty="0"/>
              <a:t>Neubau Sekundarschule Allschwil                           		                        	</a:t>
            </a:r>
            <a:r>
              <a:rPr lang="de-CH" sz="1800" dirty="0"/>
              <a:t>(CHF 35.6 Mio.) 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sz="1800" b="1" dirty="0"/>
              <a:t>Neubau Sekundarschule Pratteln              		                                     	</a:t>
            </a:r>
            <a:r>
              <a:rPr lang="de-CH" sz="1800" dirty="0"/>
              <a:t>(CHF 23.3 Mio.)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sz="1800" b="1" dirty="0"/>
              <a:t>Liestal, Erweiterung Kantonsgericht				                                     	</a:t>
            </a:r>
            <a:r>
              <a:rPr lang="de-CH" sz="1800" dirty="0"/>
              <a:t>(CHF 18.5 Mio.) </a:t>
            </a:r>
          </a:p>
          <a:p>
            <a:pPr marL="285750" indent="-28575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de-CH" sz="1800" b="1" dirty="0"/>
              <a:t>Laufen, Hochwasserschutz Birs und Verlegung Naustrasse/Birsbrücke            </a:t>
            </a:r>
            <a:r>
              <a:rPr lang="de-CH" sz="1800" dirty="0"/>
              <a:t>	(CHF 13.7 Mio.) 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77799" y="972000"/>
            <a:ext cx="8785225" cy="740913"/>
          </a:xfrm>
        </p:spPr>
        <p:txBody>
          <a:bodyPr vert="horz" rIns="0"/>
          <a:lstStyle/>
          <a:p>
            <a:r>
              <a:rPr lang="de-CH" dirty="0"/>
              <a:t>Fünf grössere Investitionsausgaben im Budget 2027</a:t>
            </a:r>
          </a:p>
        </p:txBody>
      </p:sp>
    </p:spTree>
    <p:extLst>
      <p:ext uri="{BB962C8B-B14F-4D97-AF65-F5344CB8AC3E}">
        <p14:creationId xmlns:p14="http://schemas.microsoft.com/office/powerpoint/2010/main" val="20882988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W1BKvFmptsSXjVzysMe_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UD_PPT Allgemei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f:fields xmlns:f="http://schemas.fabasoft.com/folio/2007/fields" catsources="">
  <f:record>
    <f:field ref="doc_FSCFOLIO_1_1001_FieldDocumentNumber" text=""/>
    <f:field ref="doc_FSCFOLIO_1_1001_FieldSubject" text="" edit="true"/>
    <f:field ref="FSCFOLIO_1_1001_SignaturesFldCtx_FSCFOLIO_1_1001_FieldLastSignature" text=""/>
    <f:field ref="FSCFOLIO_1_1001_SignaturesFldCtx_FSCFOLIO_1_1001_FieldLastSignatureBy" text=""/>
    <f:field ref="FSCFOLIO_1_1001_SignaturesFldCtx_FSCFOLIO_1_1001_FieldLastSignatureAt" date="" text=""/>
    <f:field ref="FSCFOLIO_1_1001_SignaturesFldCtx_FSCFOLIO_1_1001_FieldLastSignatureRemark" text=""/>
    <f:field ref="FSCFOLIO_1_1001_FieldCurrentUser" text="Christian Schaeublin"/>
    <f:field ref="FSCFOLIO_1_1001_FieldCurrentDate" text="23.09.2024 16:25"/>
    <f:field ref="objvalidfrom" date="" text="" edit="true"/>
    <f:field ref="objvalidto" date="" text="" edit="true"/>
    <f:field ref="FSCFOLIO_1_1001_FieldReleasedVersionDate" text=""/>
    <f:field ref="FSCFOLIO_1_1001_FieldReleasedVersionNr" text=""/>
    <f:field ref="CCAPRECONFIG_15_1001_Objektname" text="240916_ Präs_Investitionsprogramm 2025-34" edit="true"/>
    <f:field ref="CHPRECONFIG_1_1001_Objektname" text="240916_ Präs_Investitionsprogramm 2025-34" edit="true"/>
    <f:field ref="objname" text="240916_ Präs_Investitionsprogramm 2025-34" edit="true"/>
    <f:field ref="objsubject" text="" edit="true"/>
    <f:field ref="objcreatedby" text="Schaeublin, Christian"/>
    <f:field ref="objcreatedat" date="2024-09-16T10:52:43" text="16.09.2024 10:52:43"/>
    <f:field ref="objchangedby" text="Schaeublin, Christian"/>
    <f:field ref="objmodifiedat" date="2024-09-16T15:27:51" text="16.09.2024 15:27:51"/>
  </f:record>
  <f:display text="Serienbrief">
    <f:field ref="doc_FSCFOLIO_1_1001_FieldDocumentNumber" text="Dokument Nummer"/>
    <f:field ref="doc_FSCFOLIO_1_1001_FieldSubject" text="Betreff"/>
  </f:display>
  <f:display text="Unterschriften">
    <f:field ref="FSCFOLIO_1_1001_SignaturesFldCtx_FSCFOLIO_1_1001_FieldLastSignature" text="Letzte Unterschrift"/>
    <f:field ref="FSCFOLIO_1_1001_SignaturesFldCtx_FSCFOLIO_1_1001_FieldLastSignatureBy" text="Letzte Unterschrift von"/>
    <f:field ref="FSCFOLIO_1_1001_SignaturesFldCtx_FSCFOLIO_1_1001_FieldLastSignatureAt" text="Letzte Unterschrift am/um"/>
    <f:field ref="FSCFOLIO_1_1001_SignaturesFldCtx_FSCFOLIO_1_1001_FieldLastSignatureRemark" text="Bemerkung der letzten Unterschrift"/>
  </f:display>
  <f:display text="Allgemein">
    <f:field ref="FSCFOLIO_1_1001_FieldCurrentUser" text="Aktueller Benutzer"/>
    <f:field ref="FSCFOLIO_1_1001_FieldCurrentDate" text="Aktueller Zeitpunkt"/>
    <f:field ref="objvalidfrom" text="Gültig ab" dateonly="true"/>
    <f:field ref="objvalidto" text="Gültig bis" dateonly="true"/>
    <f:field ref="FSCFOLIO_1_1001_FieldReleasedVersionDate" text="Freigegebene Version vom"/>
    <f:field ref="FSCFOLIO_1_1001_FieldReleasedVersionNr" text="Freigegebene Versionsnummer"/>
    <f:field ref="CCAPRECONFIG_15_1001_Objektname" text="Objektname"/>
    <f:field ref="CHPRECONFIG_1_1001_Objektname" text="Objektname"/>
    <f:field ref="objname" text="Name"/>
    <f:field ref="objsubject" text="Betreff (einzeilig)"/>
    <f:field ref="objcreatedby" text="Erzeugt von"/>
    <f:field ref="objcreatedat" text="Erzeugt am/um"/>
    <f:field ref="objchangedby" text="Letzte Änderung von"/>
    <f:field ref="objmodifiedat" text="Letzte Änderung am/um"/>
  </f:display>
</f:field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/field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8A9591-F074-446B-902F-511FF79C122F}">
  <ds:schemaRefs>
    <ds:schemaRef ds:uri="http://schemas.fabasoft.com/folio/2007/fields"/>
  </ds:schemaRefs>
</ds:datastoreItem>
</file>

<file path=customXml/itemProps4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BUD_PPT Allgemein</Template>
  <TotalTime>0</TotalTime>
  <Words>603</Words>
  <Application>Microsoft Office PowerPoint</Application>
  <PresentationFormat>Bildschirmpräsentation (4:3)</PresentationFormat>
  <Paragraphs>111</Paragraphs>
  <Slides>12</Slides>
  <Notes>12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Symbol</vt:lpstr>
      <vt:lpstr>BUD_PPT Allgemein</vt:lpstr>
      <vt:lpstr>think-cell Folie</vt:lpstr>
      <vt:lpstr>Investitionsprogramm 2027-2036 </vt:lpstr>
      <vt:lpstr>Investitionsprogramm 2027-2036 in Zahlen (netto)  </vt:lpstr>
      <vt:lpstr>Entwicklung Investitionen 2027-2036  in Mio. CHF </vt:lpstr>
      <vt:lpstr>PowerPoint-Präsentation</vt:lpstr>
      <vt:lpstr>PowerPoint-Präsentation</vt:lpstr>
      <vt:lpstr>PowerPoint-Präsentation</vt:lpstr>
      <vt:lpstr>Grössere Infrastrukturprojekte im Investitionsprogramm | 1</vt:lpstr>
      <vt:lpstr>Grössere Infrastrukturprojekte im Investitionsprogramm | 2</vt:lpstr>
      <vt:lpstr>Grössere Infrastrukturprojekte im Investitionsprogramm | 3</vt:lpstr>
      <vt:lpstr>Grössere Projekte im Investitionsprogramm | 1 </vt:lpstr>
      <vt:lpstr>Grössere Projekte im Investitionsprogramm | 2</vt:lpstr>
      <vt:lpstr>Fünf grössere Investitionsausgaben im Budget 2027</vt:lpstr>
    </vt:vector>
  </TitlesOfParts>
  <Company>Kantonale Verwaltungen BL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Zeller-Sigrist, Nicole BUD</dc:creator>
  <cp:lastModifiedBy>Schaeublin, Christian BUD</cp:lastModifiedBy>
  <cp:revision>420</cp:revision>
  <cp:lastPrinted>2023-09-21T10:29:37Z</cp:lastPrinted>
  <dcterms:created xsi:type="dcterms:W3CDTF">2016-09-16T09:27:26Z</dcterms:created>
  <dcterms:modified xsi:type="dcterms:W3CDTF">2026-09-21T15:45:25Z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