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tags/tag13.xml" ContentType="application/vnd.openxmlformats-officedocument.presentationml.tags+xml"/>
  <Override PartName="/ppt/charts/chart1.xml" ContentType="application/vnd.openxmlformats-officedocument.drawingml.char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4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6.xml" ContentType="application/vnd.openxmlformats-officedocument.presentationml.notesSlide+xml"/>
  <Override PartName="/ppt/tags/tag33.xml" ContentType="application/vnd.openxmlformats-officedocument.presentationml.tags+xml"/>
  <Override PartName="/ppt/notesSlides/notesSlide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8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9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0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1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2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4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6.xml" ContentType="application/vnd.openxmlformats-officedocument.presentationml.notesSlide+xml"/>
  <Override PartName="/ppt/tags/tag52.xml" ContentType="application/vnd.openxmlformats-officedocument.presentationml.tags+xml"/>
  <Override PartName="/ppt/notesSlides/notesSlide1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8.xml" ContentType="application/vnd.openxmlformats-officedocument.presentationml.notesSlide+xml"/>
  <Override PartName="/ppt/tags/tag56.xml" ContentType="application/vnd.openxmlformats-officedocument.presentationml.tags+xml"/>
  <Override PartName="/ppt/notesSlides/notesSlide19.xml" ContentType="application/vnd.openxmlformats-officedocument.presentationml.notesSlide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bookmarkIdSeed="2">
  <p:sldMasterIdLst>
    <p:sldMasterId id="2147493464" r:id="rId4"/>
    <p:sldMasterId id="2147493475" r:id="rId5"/>
  </p:sldMasterIdLst>
  <p:notesMasterIdLst>
    <p:notesMasterId r:id="rId47"/>
  </p:notesMasterIdLst>
  <p:handoutMasterIdLst>
    <p:handoutMasterId r:id="rId48"/>
  </p:handoutMasterIdLst>
  <p:sldIdLst>
    <p:sldId id="666" r:id="rId6"/>
    <p:sldId id="340" r:id="rId7"/>
    <p:sldId id="296" r:id="rId8"/>
    <p:sldId id="667" r:id="rId9"/>
    <p:sldId id="661" r:id="rId10"/>
    <p:sldId id="674" r:id="rId11"/>
    <p:sldId id="351" r:id="rId12"/>
    <p:sldId id="663" r:id="rId13"/>
    <p:sldId id="257" r:id="rId14"/>
    <p:sldId id="679" r:id="rId15"/>
    <p:sldId id="680" r:id="rId16"/>
    <p:sldId id="681" r:id="rId17"/>
    <p:sldId id="960" r:id="rId18"/>
    <p:sldId id="318" r:id="rId19"/>
    <p:sldId id="320" r:id="rId20"/>
    <p:sldId id="365" r:id="rId21"/>
    <p:sldId id="664" r:id="rId22"/>
    <p:sldId id="955" r:id="rId23"/>
    <p:sldId id="660" r:id="rId24"/>
    <p:sldId id="676" r:id="rId25"/>
    <p:sldId id="322" r:id="rId26"/>
    <p:sldId id="346" r:id="rId27"/>
    <p:sldId id="347" r:id="rId28"/>
    <p:sldId id="325" r:id="rId29"/>
    <p:sldId id="959" r:id="rId30"/>
    <p:sldId id="956" r:id="rId31"/>
    <p:sldId id="675" r:id="rId32"/>
    <p:sldId id="677" r:id="rId33"/>
    <p:sldId id="678" r:id="rId34"/>
    <p:sldId id="957" r:id="rId35"/>
    <p:sldId id="323" r:id="rId36"/>
    <p:sldId id="324" r:id="rId37"/>
    <p:sldId id="328" r:id="rId38"/>
    <p:sldId id="961" r:id="rId39"/>
    <p:sldId id="672" r:id="rId40"/>
    <p:sldId id="332" r:id="rId41"/>
    <p:sldId id="549" r:id="rId42"/>
    <p:sldId id="550" r:id="rId43"/>
    <p:sldId id="551" r:id="rId44"/>
    <p:sldId id="958" r:id="rId45"/>
    <p:sldId id="673" r:id="rId46"/>
  </p:sldIdLst>
  <p:sldSz cx="9144000" cy="5143500" type="screen16x9"/>
  <p:notesSz cx="6797675" cy="9872663"/>
  <p:custDataLst>
    <p:tags r:id="rId4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">
          <p15:clr>
            <a:srgbClr val="A4A3A4"/>
          </p15:clr>
        </p15:guide>
        <p15:guide id="2" orient="horz" pos="1089">
          <p15:clr>
            <a:srgbClr val="A4A3A4"/>
          </p15:clr>
        </p15:guide>
        <p15:guide id="3" orient="horz" pos="930">
          <p15:clr>
            <a:srgbClr val="A4A3A4"/>
          </p15:clr>
        </p15:guide>
        <p15:guide id="4" orient="horz" pos="3128">
          <p15:clr>
            <a:srgbClr val="A4A3A4"/>
          </p15:clr>
        </p15:guide>
        <p15:guide id="5" orient="horz" pos="580">
          <p15:clr>
            <a:srgbClr val="A4A3A4"/>
          </p15:clr>
        </p15:guide>
        <p15:guide id="6" pos="112">
          <p15:clr>
            <a:srgbClr val="A4A3A4"/>
          </p15:clr>
        </p15:guide>
        <p15:guide id="7" pos="2824">
          <p15:clr>
            <a:srgbClr val="A4A3A4"/>
          </p15:clr>
        </p15:guide>
        <p15:guide id="8" pos="2936">
          <p15:clr>
            <a:srgbClr val="A4A3A4"/>
          </p15:clr>
        </p15:guide>
        <p15:guide id="9" pos="3389">
          <p15:clr>
            <a:srgbClr val="A4A3A4"/>
          </p15:clr>
        </p15:guide>
        <p15:guide id="10" pos="3502">
          <p15:clr>
            <a:srgbClr val="A4A3A4"/>
          </p15:clr>
        </p15:guide>
        <p15:guide id="11" pos="3953">
          <p15:clr>
            <a:srgbClr val="A4A3A4"/>
          </p15:clr>
        </p15:guide>
        <p15:guide id="12" pos="4067">
          <p15:clr>
            <a:srgbClr val="A4A3A4"/>
          </p15:clr>
        </p15:guide>
        <p15:guide id="13" pos="4517">
          <p15:clr>
            <a:srgbClr val="A4A3A4"/>
          </p15:clr>
        </p15:guide>
        <p15:guide id="14" pos="4630">
          <p15:clr>
            <a:srgbClr val="A4A3A4"/>
          </p15:clr>
        </p15:guide>
        <p15:guide id="15" pos="5082">
          <p15:clr>
            <a:srgbClr val="A4A3A4"/>
          </p15:clr>
        </p15:guide>
        <p15:guide id="16" pos="5196">
          <p15:clr>
            <a:srgbClr val="A4A3A4"/>
          </p15:clr>
        </p15:guide>
        <p15:guide id="17" pos="5646">
          <p15:clr>
            <a:srgbClr val="A4A3A4"/>
          </p15:clr>
        </p15:guide>
        <p15:guide id="18" pos="2373">
          <p15:clr>
            <a:srgbClr val="A4A3A4"/>
          </p15:clr>
        </p15:guide>
        <p15:guide id="19" pos="1693">
          <p15:clr>
            <a:srgbClr val="A4A3A4"/>
          </p15:clr>
        </p15:guide>
        <p15:guide id="20" pos="2258">
          <p15:clr>
            <a:srgbClr val="A4A3A4"/>
          </p15:clr>
        </p15:guide>
        <p15:guide id="21" pos="1809">
          <p15:clr>
            <a:srgbClr val="A4A3A4"/>
          </p15:clr>
        </p15:guide>
        <p15:guide id="22" pos="1243">
          <p15:clr>
            <a:srgbClr val="A4A3A4"/>
          </p15:clr>
        </p15:guide>
        <p15:guide id="23" pos="1128">
          <p15:clr>
            <a:srgbClr val="A4A3A4"/>
          </p15:clr>
        </p15:guide>
        <p15:guide id="24" pos="564">
          <p15:clr>
            <a:srgbClr val="A4A3A4"/>
          </p15:clr>
        </p15:guide>
        <p15:guide id="25" pos="677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345175-DAA4-FBB0-E02E-D27D0486B60D}" name="Frezza, Emanuela FKD" initials="EF" userId="Frezza, Emanuela FKD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cli-Frezza, Emanuela FKD" initials="TEF" lastIdx="7" clrIdx="0">
    <p:extLst>
      <p:ext uri="{19B8F6BF-5375-455C-9EA6-DF929625EA0E}">
        <p15:presenceInfo xmlns:p15="http://schemas.microsoft.com/office/powerpoint/2012/main" userId="S-1-5-21-3386287268-3008752817-278600922-445234" providerId="AD"/>
      </p:ext>
    </p:extLst>
  </p:cmAuthor>
  <p:cmAuthor id="2" name="Fischer, Dominik FKD" initials="FDF" lastIdx="10" clrIdx="1">
    <p:extLst>
      <p:ext uri="{19B8F6BF-5375-455C-9EA6-DF929625EA0E}">
        <p15:presenceInfo xmlns:p15="http://schemas.microsoft.com/office/powerpoint/2012/main" userId="S-1-5-21-3386287268-3008752817-278600922-287678" providerId="AD"/>
      </p:ext>
    </p:extLst>
  </p:cmAuthor>
  <p:cmAuthor id="3" name="Metraux, Laurent FKD" initials="MLF" lastIdx="23" clrIdx="2">
    <p:extLst>
      <p:ext uri="{19B8F6BF-5375-455C-9EA6-DF929625EA0E}">
        <p15:presenceInfo xmlns:p15="http://schemas.microsoft.com/office/powerpoint/2012/main" userId="S-1-5-21-3386287268-3008752817-278600922-204919" providerId="AD"/>
      </p:ext>
    </p:extLst>
  </p:cmAuthor>
  <p:cmAuthor id="4" name="Rupp, Martina FKD" initials="RMF" lastIdx="1" clrIdx="3">
    <p:extLst>
      <p:ext uri="{19B8F6BF-5375-455C-9EA6-DF929625EA0E}">
        <p15:presenceInfo xmlns:p15="http://schemas.microsoft.com/office/powerpoint/2012/main" userId="S-1-5-21-3386287268-3008752817-278600922-469463" providerId="AD"/>
      </p:ext>
    </p:extLst>
  </p:cmAuthor>
  <p:cmAuthor id="5" name="Frezza, Emanuela FKD" initials="EF" lastIdx="17" clrIdx="4">
    <p:extLst>
      <p:ext uri="{19B8F6BF-5375-455C-9EA6-DF929625EA0E}">
        <p15:presenceInfo xmlns:p15="http://schemas.microsoft.com/office/powerpoint/2012/main" userId="Frezza, Emanuela FK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5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125" autoAdjust="0"/>
  </p:normalViewPr>
  <p:slideViewPr>
    <p:cSldViewPr snapToGrid="0" snapToObjects="1">
      <p:cViewPr varScale="1">
        <p:scale>
          <a:sx n="135" d="100"/>
          <a:sy n="135" d="100"/>
        </p:scale>
        <p:origin x="138" y="198"/>
      </p:cViewPr>
      <p:guideLst>
        <p:guide orient="horz" pos="114"/>
        <p:guide orient="horz" pos="1089"/>
        <p:guide orient="horz" pos="930"/>
        <p:guide orient="horz" pos="3128"/>
        <p:guide orient="horz" pos="580"/>
        <p:guide pos="112"/>
        <p:guide pos="2824"/>
        <p:guide pos="2936"/>
        <p:guide pos="3389"/>
        <p:guide pos="3502"/>
        <p:guide pos="3953"/>
        <p:guide pos="4067"/>
        <p:guide pos="4517"/>
        <p:guide pos="4630"/>
        <p:guide pos="5082"/>
        <p:guide pos="5196"/>
        <p:guide pos="5646"/>
        <p:guide pos="2373"/>
        <p:guide pos="1693"/>
        <p:guide pos="2258"/>
        <p:guide pos="1809"/>
        <p:guide pos="1243"/>
        <p:guide pos="1128"/>
        <p:guide pos="564"/>
        <p:guide pos="6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55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AINTAPFKD1\Groups$\Rrp\AFP\2027&#8211;2030\Quell-Dateien\EF_Aufwand%20und%20Ertrag%202stellig%20AFP2027&#8211;203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r>
              <a:rPr lang="de-CH"/>
              <a:t>Aufwand und Ertrag in Millionen Franken</a:t>
            </a:r>
          </a:p>
        </c:rich>
      </c:tx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7225705414681798E-2"/>
          <c:y val="0.15263374485596709"/>
          <c:w val="0.8587269522702593"/>
          <c:h val="0.75190013285376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Säulen!$C$2</c:f>
              <c:strCache>
                <c:ptCount val="1"/>
                <c:pt idx="0">
                  <c:v>Aufwand</c:v>
                </c:pt>
              </c:strCache>
            </c:strRef>
          </c:tx>
          <c:spPr>
            <a:solidFill>
              <a:srgbClr val="FF0000"/>
            </a:solidFill>
            <a:ln w="28575" cap="rnd">
              <a:solidFill>
                <a:srgbClr val="FF0000"/>
              </a:solidFill>
              <a:round/>
            </a:ln>
            <a:effectLst/>
          </c:spPr>
          <c:invertIfNegative val="0"/>
          <c:cat>
            <c:strRef>
              <c:f>Säulen!$D$1:$H$1</c:f>
              <c:strCache>
                <c:ptCount val="5"/>
                <c:pt idx="0">
                  <c:v>B 2026</c:v>
                </c:pt>
                <c:pt idx="1">
                  <c:v>B 2027</c:v>
                </c:pt>
                <c:pt idx="2">
                  <c:v>F 2028</c:v>
                </c:pt>
                <c:pt idx="3">
                  <c:v>F 2029</c:v>
                </c:pt>
                <c:pt idx="4">
                  <c:v>F 2030</c:v>
                </c:pt>
              </c:strCache>
            </c:strRef>
          </c:cat>
          <c:val>
            <c:numRef>
              <c:f>Säulen!$D$2:$H$2</c:f>
              <c:numCache>
                <c:formatCode>#,##0</c:formatCode>
                <c:ptCount val="5"/>
                <c:pt idx="0">
                  <c:v>3456.8330905600001</c:v>
                </c:pt>
                <c:pt idx="1">
                  <c:v>3518.8766320599998</c:v>
                </c:pt>
                <c:pt idx="2">
                  <c:v>3622.5930400399998</c:v>
                </c:pt>
                <c:pt idx="3">
                  <c:v>3665.74482777</c:v>
                </c:pt>
                <c:pt idx="4">
                  <c:v>3641.00860934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D-4437-B1F0-DB5C07DE06F4}"/>
            </c:ext>
          </c:extLst>
        </c:ser>
        <c:ser>
          <c:idx val="1"/>
          <c:order val="1"/>
          <c:tx>
            <c:strRef>
              <c:f>Säulen!$C$3</c:f>
              <c:strCache>
                <c:ptCount val="1"/>
                <c:pt idx="0">
                  <c:v>Ertrag</c:v>
                </c:pt>
              </c:strCache>
            </c:strRef>
          </c:tx>
          <c:spPr>
            <a:solidFill>
              <a:srgbClr val="339933"/>
            </a:solidFill>
            <a:ln w="28575" cap="rnd">
              <a:solidFill>
                <a:srgbClr val="339933"/>
              </a:solidFill>
              <a:round/>
            </a:ln>
            <a:effectLst/>
          </c:spPr>
          <c:invertIfNegative val="0"/>
          <c:cat>
            <c:strRef>
              <c:f>Säulen!$D$1:$H$1</c:f>
              <c:strCache>
                <c:ptCount val="5"/>
                <c:pt idx="0">
                  <c:v>B 2026</c:v>
                </c:pt>
                <c:pt idx="1">
                  <c:v>B 2027</c:v>
                </c:pt>
                <c:pt idx="2">
                  <c:v>F 2028</c:v>
                </c:pt>
                <c:pt idx="3">
                  <c:v>F 2029</c:v>
                </c:pt>
                <c:pt idx="4">
                  <c:v>F 2030</c:v>
                </c:pt>
              </c:strCache>
            </c:strRef>
          </c:cat>
          <c:val>
            <c:numRef>
              <c:f>Säulen!$D$3:$H$3</c:f>
              <c:numCache>
                <c:formatCode>#,##0</c:formatCode>
                <c:ptCount val="5"/>
                <c:pt idx="0">
                  <c:v>3410.6364585900001</c:v>
                </c:pt>
                <c:pt idx="1">
                  <c:v>3504.8440810900001</c:v>
                </c:pt>
                <c:pt idx="2">
                  <c:v>3594.0277224500001</c:v>
                </c:pt>
                <c:pt idx="3">
                  <c:v>3688.0047737300001</c:v>
                </c:pt>
                <c:pt idx="4">
                  <c:v>3775.5966690599998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D-4437-B1F0-DB5C07DE0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617776"/>
        <c:axId val="1"/>
      </c:barChart>
      <c:catAx>
        <c:axId val="17446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de-DE"/>
          </a:p>
        </c:txPr>
        <c:crossAx val="1744617776"/>
        <c:crosses val="autoZero"/>
        <c:crossBetween val="between"/>
        <c:majorUnit val="10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0672254325797632"/>
          <c:y val="0.14712193383234504"/>
          <c:w val="0.29163760974784597"/>
          <c:h val="0.13143514468098896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25" b="0" i="0" u="none" strike="noStrike" baseline="0">
              <a:solidFill>
                <a:srgbClr val="333333"/>
              </a:solidFill>
              <a:latin typeface="Calibri"/>
              <a:ea typeface="Calibri"/>
              <a:cs typeface="Calibri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de-DE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7306B-1849-1642-83CD-33830B42A47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A3322-4079-BF4A-9D9D-8E40754E09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34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97467-056E-E244-B20D-F2C91E7BC69D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3551E-C1F7-3449-9D64-1DB59B6C672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225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42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85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9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34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45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06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840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6D5C2-C294-D7F3-D305-F2B28945F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36910E6-EB15-D295-B76F-33B169E56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7BD223-2045-42F8-8F73-D7084B102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DA04888-9CF3-EAFB-082E-AE1DE39752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4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50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06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02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D2E40-93AC-AA13-9845-1EB86B1F7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6705CC7-2CB5-2C16-A246-65187DFDD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098EAE2-B332-B2A4-0F66-AF7EEAC53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D4C0CB1-0EE2-3157-9270-D04F63858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3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88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93551E-C1F7-3449-9D64-1DB59B6C67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103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33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F363-FD82-E61C-E321-690C68081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249B9BE-DE58-0CAA-891A-38BD44C6F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8FDAB72-DE1A-C03B-9AB5-9F9DC326B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31713C-FCCE-C279-7C76-0C8D66150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78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220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C3A9-3CA1-C97B-FBBC-A2E5BE45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6D96470-A6D4-595C-30CE-6A24647F1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1463" y="900113"/>
            <a:ext cx="7159626" cy="4027487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3D32C32-17F0-8AF8-F5D5-5C656BDEA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88" y="5577715"/>
            <a:ext cx="5629482" cy="4643708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154B460-68D8-22A1-7C17-B4B8B6F33B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500">
              <a:defRPr/>
            </a:pPr>
            <a:fld id="{7393551E-C1F7-3449-9D64-1DB59B6C672B}" type="slidenum">
              <a:rPr lang="en-US">
                <a:solidFill>
                  <a:prstClr val="black"/>
                </a:solidFill>
                <a:latin typeface="Calibri"/>
              </a:rPr>
              <a:pPr defTabSz="477500">
                <a:defRPr/>
              </a:pPr>
              <a:t>37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4545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147EC-CFA1-5786-545D-9378591B0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9333BC1-A486-25E8-21C2-A28187157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1463" y="900113"/>
            <a:ext cx="7159626" cy="4027487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45AA79B-844A-74C3-1303-9BA7D21C1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88" y="5577715"/>
            <a:ext cx="5629482" cy="4643708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27840E-1802-23EF-0099-D3DD0DF43A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500">
              <a:defRPr/>
            </a:pPr>
            <a:fld id="{7393551E-C1F7-3449-9D64-1DB59B6C672B}" type="slidenum">
              <a:rPr lang="en-US">
                <a:solidFill>
                  <a:prstClr val="black"/>
                </a:solidFill>
                <a:latin typeface="Calibri"/>
              </a:rPr>
              <a:pPr defTabSz="477500">
                <a:defRPr/>
              </a:pPr>
              <a:t>38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792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D8F1C-1CCF-B820-6891-CD72AEBC4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156F961-75CA-B127-6C3A-1D328D4C0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71463" y="900113"/>
            <a:ext cx="7159626" cy="4027487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6686E20-CF52-8E72-914D-7F2F4C3BC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88" y="5577715"/>
            <a:ext cx="5629482" cy="4643708"/>
          </a:xfrm>
        </p:spPr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274650-F8A0-87D5-1D05-5BCE62DAC6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77500">
              <a:defRPr/>
            </a:pPr>
            <a:fld id="{7393551E-C1F7-3449-9D64-1DB59B6C672B}" type="slidenum">
              <a:rPr lang="en-US">
                <a:solidFill>
                  <a:prstClr val="black"/>
                </a:solidFill>
                <a:latin typeface="Calibri"/>
              </a:rPr>
              <a:pPr defTabSz="477500">
                <a:defRPr/>
              </a:pPr>
              <a:t>39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670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728217"/>
            <a:ext cx="9144000" cy="341528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920750"/>
            <a:ext cx="8785225" cy="5365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pic>
        <p:nvPicPr>
          <p:cNvPr id="3" name="typoraster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8788"/>
            <a:ext cx="9144000" cy="3419856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728217"/>
            <a:ext cx="9144000" cy="341528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pic>
        <p:nvPicPr>
          <p:cNvPr id="7" name="typoraster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8788"/>
            <a:ext cx="9144000" cy="3419856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803340"/>
            <a:ext cx="8640000" cy="44136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77800" y="1262390"/>
            <a:ext cx="8640000" cy="216704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600" baseline="0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de-CH" sz="1600" dirty="0">
                <a:latin typeface="+mj-lt"/>
              </a:rPr>
              <a:t>Untertitel (16pt normal)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6747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2 Zeilen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670067"/>
            <a:ext cx="8640000" cy="3784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77800" y="1069885"/>
            <a:ext cx="8640000" cy="409209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600" baseline="0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de-CH" sz="1600" dirty="0">
                <a:latin typeface="+mj-lt"/>
              </a:rPr>
              <a:t>Untertitel (16pt normal)</a:t>
            </a:r>
          </a:p>
          <a:p>
            <a:pPr lvl="0"/>
            <a:r>
              <a:rPr lang="de-CH" sz="1600" dirty="0">
                <a:latin typeface="+mj-lt"/>
              </a:rPr>
              <a:t>Zweite Zeile</a:t>
            </a:r>
            <a:endParaRPr lang="de-CH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728217"/>
            <a:ext cx="9144000" cy="341528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pic>
        <p:nvPicPr>
          <p:cNvPr id="7" name="typoraster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8788"/>
            <a:ext cx="9144000" cy="3419856"/>
          </a:xfrm>
          <a:prstGeom prst="rect">
            <a:avLst/>
          </a:prstGeom>
        </p:spPr>
      </p:pic>
      <p:sp>
        <p:nvSpPr>
          <p:cNvPr id="8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211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3767139" y="1471613"/>
            <a:ext cx="5195885" cy="35361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90000"/>
              </a:lnSpc>
              <a:spcAft>
                <a:spcPts val="600"/>
              </a:spcAft>
              <a:buNone/>
              <a:defRPr sz="1875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Text </a:t>
            </a:r>
            <a:r>
              <a:rPr lang="en-US" dirty="0" err="1"/>
              <a:t>eingeben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1" y="1471613"/>
            <a:ext cx="3406774" cy="3537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729000"/>
            <a:ext cx="8785225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8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llgemein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192"/>
          <a:ext cx="1587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192"/>
                        <a:ext cx="1587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729001"/>
            <a:ext cx="8785224" cy="55568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177799" y="1471613"/>
            <a:ext cx="8785226" cy="353615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340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1" y="1471613"/>
            <a:ext cx="8785224" cy="35361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729000"/>
            <a:ext cx="8785224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98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177799" y="1471613"/>
            <a:ext cx="8785226" cy="3536156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200"/>
            </a:lvl1pPr>
          </a:lstStyle>
          <a:p>
            <a:r>
              <a:rPr lang="de-DE"/>
              <a:t>Diagramm durch Klicken auf Symbol hinzufügen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729000"/>
            <a:ext cx="8785225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9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s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660901" y="1471613"/>
            <a:ext cx="4302125" cy="35361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70000" indent="-270000">
              <a:lnSpc>
                <a:spcPct val="90000"/>
              </a:lnSpc>
              <a:buFont typeface="+mj-lt"/>
              <a:buAutoNum type="arabicPeriod"/>
              <a:defRPr sz="1875"/>
            </a:lvl1pPr>
          </a:lstStyle>
          <a:p>
            <a:pPr lvl="0"/>
            <a:r>
              <a:rPr lang="de-DE" dirty="0"/>
              <a:t>Inhalt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0" y="1471613"/>
            <a:ext cx="4305300" cy="353615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720635"/>
            <a:ext cx="8785224" cy="5640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97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865BE-6823-3C0C-DE16-3EB6C5D31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767CF6-2C81-D884-839D-43BE69B28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F5C471-1483-4294-C087-3C5CD9E0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F57A4-AD68-4946-B01C-30B60F93F910}" type="datetimeFigureOut">
              <a:rPr lang="de-CH" smtClean="0"/>
              <a:t>22.09.2026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3D169D-CE18-A1DD-CA83-2F333D0C6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21BD65-0423-A6CD-AF36-0C71AA544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C08A8-8CF7-4296-BDCA-179FF9D870E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0702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660901" y="1471613"/>
            <a:ext cx="4302125" cy="35361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>
              <a:lnSpc>
                <a:spcPct val="90000"/>
              </a:lnSpc>
              <a:buFont typeface="+mj-lt"/>
              <a:buAutoNum type="arabicPeriod"/>
              <a:defRPr sz="2500"/>
            </a:lvl1pPr>
          </a:lstStyle>
          <a:p>
            <a:pPr lvl="0"/>
            <a:r>
              <a:rPr lang="de-DE" dirty="0"/>
              <a:t>Inhalt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0" y="1728787"/>
            <a:ext cx="4305300" cy="3236913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907563"/>
            <a:ext cx="8785224" cy="5640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8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gemein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918969"/>
            <a:ext cx="8785224" cy="55568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177801" y="1728787"/>
            <a:ext cx="4305300" cy="32369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Textplatzhalter 4"/>
          <p:cNvSpPr>
            <a:spLocks noGrp="1"/>
          </p:cNvSpPr>
          <p:nvPr>
            <p:ph type="body" sz="quarter" idx="15"/>
          </p:nvPr>
        </p:nvSpPr>
        <p:spPr>
          <a:xfrm>
            <a:off x="4660900" y="1728787"/>
            <a:ext cx="4305300" cy="323691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9507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660900" y="1728787"/>
            <a:ext cx="4302124" cy="32369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90000"/>
              </a:lnSpc>
              <a:spcAft>
                <a:spcPts val="800"/>
              </a:spcAft>
              <a:buNone/>
              <a:defRPr sz="25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 </a:t>
            </a:r>
            <a:r>
              <a:rPr lang="en-US" dirty="0" err="1"/>
              <a:t>eingeben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0" y="1728788"/>
            <a:ext cx="4305300" cy="32369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15928"/>
            <a:ext cx="8785225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63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0" y="1728788"/>
            <a:ext cx="6992939" cy="32369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913369"/>
            <a:ext cx="8785224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490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177799" y="1728788"/>
            <a:ext cx="8785226" cy="3236912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600"/>
            </a:lvl1pPr>
          </a:lstStyle>
          <a:p>
            <a:r>
              <a:rPr lang="de-DE" dirty="0"/>
              <a:t>Diagramm durch Klicken auf Symbol hinzufügen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20833"/>
            <a:ext cx="8785225" cy="55568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13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Layout" Target="../slideLayouts/slideLayout12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0137917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351" imgH="351" progId="TCLayout.ActiveDocument.1">
                  <p:embed/>
                </p:oleObj>
              </mc:Choice>
              <mc:Fallback>
                <p:oleObj name="think-cell Folie" r:id="rId12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800" y="921973"/>
            <a:ext cx="8785225" cy="55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Haupttitel/Untertitel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800" y="1728787"/>
            <a:ext cx="8785225" cy="32369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177800" y="180975"/>
            <a:ext cx="406400" cy="27384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555959"/>
                </a:solidFill>
              </a:defRPr>
            </a:lvl1pPr>
          </a:lstStyle>
          <a:p>
            <a:fld id="{63343499-4781-8F47-9616-5D65C730EB58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665" y="180975"/>
            <a:ext cx="3959360" cy="86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5" r:id="rId1"/>
    <p:sldLayoutId id="2147493473" r:id="rId2"/>
    <p:sldLayoutId id="2147493474" r:id="rId3"/>
    <p:sldLayoutId id="2147493484" r:id="rId4"/>
    <p:sldLayoutId id="2147493485" r:id="rId5"/>
    <p:sldLayoutId id="2147493486" r:id="rId6"/>
    <p:sldLayoutId id="2147493487" r:id="rId7"/>
    <p:sldLayoutId id="2147493488" r:id="rId8"/>
    <p:sldLayoutId id="2147493489" r:id="rId9"/>
  </p:sldLayoutIdLst>
  <p:hf hdr="0" ftr="0" dt="0"/>
  <p:txStyles>
    <p:titleStyle>
      <a:lvl1pPr algn="l" defTabSz="457200" rtl="0" eaLnBrk="1" latinLnBrk="0" hangingPunct="1">
        <a:lnSpc>
          <a:spcPts val="2500"/>
        </a:lnSpc>
        <a:spcBef>
          <a:spcPct val="0"/>
        </a:spcBef>
        <a:buNone/>
        <a:defRPr sz="25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455113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8" imgW="351" imgH="351" progId="TCLayout.ActiveDocument.1">
                  <p:embed/>
                </p:oleObj>
              </mc:Choice>
              <mc:Fallback>
                <p:oleObj name="think-cell Folie" r:id="rId8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800" y="921973"/>
            <a:ext cx="8785225" cy="55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Haupttitel/Untertitel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800" y="1728787"/>
            <a:ext cx="8785225" cy="32369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177800" y="180975"/>
            <a:ext cx="406400" cy="27384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555959"/>
                </a:solidFill>
              </a:defRPr>
            </a:lvl1pPr>
          </a:lstStyle>
          <a:p>
            <a:fld id="{63343499-4781-8F47-9616-5D65C730EB58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665" y="180975"/>
            <a:ext cx="3959360" cy="86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0" r:id="rId1"/>
    <p:sldLayoutId id="2147493477" r:id="rId2"/>
    <p:sldLayoutId id="2147493481" r:id="rId3"/>
    <p:sldLayoutId id="2147493482" r:id="rId4"/>
    <p:sldLayoutId id="2147493483" r:id="rId5"/>
  </p:sldLayoutIdLst>
  <p:hf hdr="0" ftr="0" dt="0"/>
  <p:txStyles>
    <p:titleStyle>
      <a:lvl1pPr algn="l" defTabSz="457200" rtl="0" eaLnBrk="1" latinLnBrk="0" hangingPunct="1">
        <a:lnSpc>
          <a:spcPts val="2500"/>
        </a:lnSpc>
        <a:spcBef>
          <a:spcPct val="0"/>
        </a:spcBef>
        <a:buNone/>
        <a:defRPr sz="25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jpe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image" Target="../media/image8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11.jpe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12.jpeg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3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5" Type="http://schemas.openxmlformats.org/officeDocument/2006/relationships/chart" Target="../charts/chart1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5" Type="http://schemas.openxmlformats.org/officeDocument/2006/relationships/image" Target="../media/image14.png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5" Type="http://schemas.openxmlformats.org/officeDocument/2006/relationships/image" Target="../media/image17.png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6" Type="http://schemas.openxmlformats.org/officeDocument/2006/relationships/image" Target="../media/image1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0.jpeg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1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2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4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6.jp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5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7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28.png"/><Relationship Id="rId5" Type="http://schemas.openxmlformats.org/officeDocument/2006/relationships/image" Target="../media/image23.e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9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0.jpe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1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2.jpe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3.jpe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4.pn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6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7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2.xml"/><Relationship Id="rId6" Type="http://schemas.openxmlformats.org/officeDocument/2006/relationships/image" Target="../media/image3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39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0.emf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7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9.emf"/><Relationship Id="rId4" Type="http://schemas.openxmlformats.org/officeDocument/2006/relationships/oleObject" Target="../embeddings/oleObject1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8.xml"/><Relationship Id="rId4" Type="http://schemas.openxmlformats.org/officeDocument/2006/relationships/image" Target="../media/image9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41.png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CH" dirty="0"/>
              <a:t>Medienkonferenz zum AFP 2027–2030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CH" dirty="0"/>
              <a:t>Medienkonferenz vom 23. September 2026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CCEF853-EA2E-C119-CD4F-210B8B2442C7}"/>
              </a:ext>
            </a:extLst>
          </p:cNvPr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00239"/>
            <a:ext cx="9144000" cy="3243262"/>
          </a:xfrm>
          <a:prstGeom prst="rect">
            <a:avLst/>
          </a:prstGeom>
        </p:spPr>
      </p:pic>
      <p:pic>
        <p:nvPicPr>
          <p:cNvPr id="11" name="typoraster">
            <a:extLst>
              <a:ext uri="{FF2B5EF4-FFF2-40B4-BE49-F238E27FC236}">
                <a16:creationId xmlns:a16="http://schemas.microsoft.com/office/drawing/2014/main" id="{EBB94362-32A8-5543-6909-2147C163685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199"/>
          <a:stretch>
            <a:fillRect/>
          </a:stretch>
        </p:blipFill>
        <p:spPr>
          <a:xfrm>
            <a:off x="0" y="1905000"/>
            <a:ext cx="9144000" cy="32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3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2943481" y="1382967"/>
            <a:ext cx="5195885" cy="3536156"/>
          </a:xfrm>
        </p:spPr>
        <p:txBody>
          <a:bodyPr/>
          <a:lstStyle/>
          <a:p>
            <a:r>
              <a:rPr lang="de-CH" dirty="0"/>
              <a:t>Dr. Anton Lauber</a:t>
            </a:r>
          </a:p>
          <a:p>
            <a:r>
              <a:rPr lang="de-CH" dirty="0"/>
              <a:t>Regierungsrat</a:t>
            </a:r>
          </a:p>
          <a:p>
            <a:endParaRPr lang="de-CH" dirty="0"/>
          </a:p>
          <a:p>
            <a:r>
              <a:rPr lang="de-CH" dirty="0"/>
              <a:t>Finanz- und Kirchendirektion</a:t>
            </a:r>
            <a:br>
              <a:rPr lang="de-CH" dirty="0"/>
            </a:br>
            <a:r>
              <a:rPr lang="de-CH" dirty="0"/>
              <a:t>(FKD)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CH" dirty="0"/>
              <a:t>Begrüssung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800" y="1381238"/>
            <a:ext cx="2359849" cy="353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</a:t>
            </a:fld>
            <a:endParaRPr lang="en-US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37871" y="575488"/>
            <a:ext cx="8785224" cy="555684"/>
          </a:xfrm>
        </p:spPr>
        <p:txBody>
          <a:bodyPr/>
          <a:lstStyle/>
          <a:p>
            <a:r>
              <a:rPr lang="de-CH" dirty="0"/>
              <a:t>Agenda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177798" y="1800475"/>
            <a:ext cx="8785226" cy="3267892"/>
          </a:xfrm>
        </p:spPr>
        <p:txBody>
          <a:bodyPr/>
          <a:lstStyle/>
          <a:p>
            <a:pPr marL="200025" indent="-200025">
              <a:buNone/>
              <a:tabLst>
                <a:tab pos="471488" algn="l"/>
              </a:tabLst>
            </a:pPr>
            <a:r>
              <a:rPr lang="de-CH" sz="2000" dirty="0"/>
              <a:t>	1 	AFP 2027–2030 im Überblick			Regierungsrat A. Lauber</a:t>
            </a:r>
          </a:p>
          <a:p>
            <a:pPr marL="200025" indent="-200025">
              <a:buNone/>
              <a:tabLst>
                <a:tab pos="471488" algn="l"/>
              </a:tabLst>
            </a:pPr>
            <a:r>
              <a:rPr lang="de-CH" sz="2000" dirty="0"/>
              <a:t>	2	AFP 2027–2030 im Detail				Finanzverwalter L. Métraux</a:t>
            </a:r>
            <a:endParaRPr lang="de-CH" sz="2000" strike="sngStrike" dirty="0"/>
          </a:p>
          <a:p>
            <a:pPr marL="200025" indent="-200025">
              <a:buNone/>
              <a:tabLst>
                <a:tab pos="471488" algn="l"/>
              </a:tabLst>
            </a:pPr>
            <a:r>
              <a:rPr lang="de-CH" sz="2000" dirty="0"/>
              <a:t>	3 	Fazit									Regierungsrat A. Lauber</a:t>
            </a:r>
          </a:p>
          <a:p>
            <a:pPr marL="200025" indent="-200025">
              <a:buNone/>
              <a:tabLst>
                <a:tab pos="471488" algn="l"/>
              </a:tabLst>
            </a:pPr>
            <a:r>
              <a:rPr lang="de-CH" sz="2000" dirty="0"/>
              <a:t>	4 	Fragen / Diskussion						alle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77555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B6AD01E-76A4-484F-B570-D7F94573A19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B6AD01E-76A4-484F-B570-D7F94573A1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9388" y="543562"/>
            <a:ext cx="8785224" cy="555685"/>
          </a:xfrm>
        </p:spPr>
        <p:txBody>
          <a:bodyPr vert="horz" rIns="0"/>
          <a:lstStyle/>
          <a:p>
            <a:r>
              <a:rPr lang="de-CH" dirty="0"/>
              <a:t>1 AFP 2027–2030 im Überblick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4</a:t>
            </a:fld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7F01772-F430-ECB0-764F-7D215E3B484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061" y="1453487"/>
            <a:ext cx="2372203" cy="341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8466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25568" y="422367"/>
            <a:ext cx="8966199" cy="555685"/>
          </a:xfrm>
        </p:spPr>
        <p:txBody>
          <a:bodyPr vert="horz" rIns="0"/>
          <a:lstStyle/>
          <a:p>
            <a:r>
              <a:rPr lang="de-CH" sz="2400" dirty="0"/>
              <a:t>Starke Steuerbasis – Budget 2027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91759179-7B1F-4C5A-A56C-29F5CBF64F51}"/>
              </a:ext>
            </a:extLst>
          </p:cNvPr>
          <p:cNvSpPr txBox="1">
            <a:spLocks/>
          </p:cNvSpPr>
          <p:nvPr/>
        </p:nvSpPr>
        <p:spPr>
          <a:xfrm>
            <a:off x="225568" y="1679688"/>
            <a:ext cx="5028820" cy="3132887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Aft>
                <a:spcPts val="400"/>
              </a:spcAft>
              <a:buFont typeface="Symbol" panose="05050102010706020507" pitchFamily="18" charset="2"/>
              <a:buNone/>
            </a:pPr>
            <a:r>
              <a:rPr lang="de-CH" sz="1600" b="1" dirty="0"/>
              <a:t>Budget 2027</a:t>
            </a:r>
          </a:p>
          <a:p>
            <a:pPr marL="0" indent="0">
              <a:lnSpc>
                <a:spcPts val="1800"/>
              </a:lnSpc>
              <a:spcAft>
                <a:spcPts val="400"/>
              </a:spcAft>
              <a:buFont typeface="Symbol" panose="05050102010706020507" pitchFamily="18" charset="2"/>
              <a:buNone/>
            </a:pPr>
            <a:r>
              <a:rPr lang="de-CH" sz="1600" b="1" dirty="0"/>
              <a:t>Höhere Steuereinnahmen </a:t>
            </a:r>
            <a:r>
              <a:rPr lang="de-CH" sz="1600" dirty="0"/>
              <a:t>von </a:t>
            </a:r>
            <a:r>
              <a:rPr lang="de-CH" sz="1600" b="1" dirty="0"/>
              <a:t>125 Millionen Franken </a:t>
            </a:r>
            <a:r>
              <a:rPr lang="de-CH" sz="1600" dirty="0"/>
              <a:t>vor allem bei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de-CH" sz="1600" dirty="0"/>
              <a:t>Einkommenssteuern natürliche Personen 90 Millionen Franken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de-CH" sz="1600" dirty="0"/>
              <a:t>Grundstücksgewinnsteuern 23 Millionen Franken</a:t>
            </a:r>
          </a:p>
          <a:p>
            <a:pPr>
              <a:lnSpc>
                <a:spcPts val="1800"/>
              </a:lnSpc>
            </a:pPr>
            <a:r>
              <a:rPr lang="de-CH" sz="1600" dirty="0"/>
              <a:t>Vermögenssteuern natürliche Personen 16 Millionen Franken </a:t>
            </a:r>
          </a:p>
          <a:p>
            <a:pPr marL="0" indent="0">
              <a:lnSpc>
                <a:spcPts val="1800"/>
              </a:lnSpc>
              <a:spcAft>
                <a:spcPts val="400"/>
              </a:spcAft>
              <a:buNone/>
            </a:pPr>
            <a:r>
              <a:rPr lang="de-CH" sz="1600" b="1" dirty="0"/>
              <a:t>Steuermindereinnahmen</a:t>
            </a:r>
            <a:r>
              <a:rPr lang="de-CH" sz="1600" dirty="0"/>
              <a:t> vor allem bei </a:t>
            </a:r>
          </a:p>
          <a:p>
            <a:pPr>
              <a:lnSpc>
                <a:spcPts val="1800"/>
              </a:lnSpc>
            </a:pPr>
            <a:r>
              <a:rPr lang="de-CH" sz="1600" dirty="0"/>
              <a:t>Gewinnsteuern juristische Personen 32 Millionen Franken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ACD10E2-42F5-EBCD-7E83-B95D04F553A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614" y="2237379"/>
            <a:ext cx="2990141" cy="199342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C592186-7463-24B4-3152-0BE44844226A}"/>
              </a:ext>
            </a:extLst>
          </p:cNvPr>
          <p:cNvSpPr txBox="1"/>
          <p:nvPr/>
        </p:nvSpPr>
        <p:spPr>
          <a:xfrm>
            <a:off x="177801" y="1159593"/>
            <a:ext cx="8454408" cy="307777"/>
          </a:xfrm>
          <a:prstGeom prst="rect">
            <a:avLst/>
          </a:prstGeom>
          <a:solidFill>
            <a:schemeClr val="accent3">
              <a:lumMod val="40000"/>
              <a:lumOff val="60000"/>
              <a:alpha val="26000"/>
            </a:schemeClr>
          </a:solidFill>
        </p:spPr>
        <p:txBody>
          <a:bodyPr wrap="square">
            <a:spAutoFit/>
          </a:bodyPr>
          <a:lstStyle/>
          <a:p>
            <a:r>
              <a:rPr lang="de-CH" sz="1400" b="1" dirty="0"/>
              <a:t>Steuermehreinnahmen bilden ein finanzielles Polster für kommende Herausforderungen.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4CC8DA4-52EA-04A5-6EAE-0F741ECB9990}"/>
              </a:ext>
            </a:extLst>
          </p:cNvPr>
          <p:cNvSpPr txBox="1"/>
          <p:nvPr/>
        </p:nvSpPr>
        <p:spPr>
          <a:xfrm>
            <a:off x="5254388" y="4227680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4009430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11467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7801" y="708558"/>
            <a:ext cx="8966199" cy="555685"/>
          </a:xfrm>
        </p:spPr>
        <p:txBody>
          <a:bodyPr vert="horz" rIns="0"/>
          <a:lstStyle/>
          <a:p>
            <a:r>
              <a:rPr lang="de-CH" sz="2400" dirty="0"/>
              <a:t>Starke Steuerbasis – Finanzplanjahre 2028–2030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6</a:t>
            </a:fld>
            <a:endParaRPr lang="en-US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91759179-7B1F-4C5A-A56C-29F5CBF64F51}"/>
              </a:ext>
            </a:extLst>
          </p:cNvPr>
          <p:cNvSpPr txBox="1">
            <a:spLocks/>
          </p:cNvSpPr>
          <p:nvPr/>
        </p:nvSpPr>
        <p:spPr>
          <a:xfrm>
            <a:off x="2244078" y="2209419"/>
            <a:ext cx="6474407" cy="2225523"/>
          </a:xfrm>
          <a:prstGeom prst="rect">
            <a:avLst/>
          </a:prstGeom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spcAft>
                <a:spcPts val="400"/>
              </a:spcAft>
              <a:buNone/>
            </a:pPr>
            <a:r>
              <a:rPr lang="de-CH" sz="1800" b="1" dirty="0"/>
              <a:t>Finanzplanjahre 2028 – 2030</a:t>
            </a:r>
          </a:p>
          <a:p>
            <a:pPr marL="0" indent="0">
              <a:lnSpc>
                <a:spcPts val="1800"/>
              </a:lnSpc>
              <a:spcAft>
                <a:spcPts val="400"/>
              </a:spcAft>
              <a:buNone/>
            </a:pPr>
            <a:endParaRPr lang="de-CH" sz="1800" b="1" dirty="0"/>
          </a:p>
          <a:p>
            <a:pPr marL="0" indent="0">
              <a:lnSpc>
                <a:spcPts val="1800"/>
              </a:lnSpc>
              <a:spcAft>
                <a:spcPts val="400"/>
              </a:spcAft>
              <a:buFont typeface="Symbol" panose="05050102010706020507" pitchFamily="18" charset="2"/>
              <a:buNone/>
            </a:pPr>
            <a:r>
              <a:rPr lang="de-CH" sz="1400" b="1" dirty="0"/>
              <a:t>Jährliches Durchschnittswachstum </a:t>
            </a:r>
            <a:r>
              <a:rPr lang="de-CH" sz="1400" dirty="0"/>
              <a:t>der </a:t>
            </a:r>
            <a:r>
              <a:rPr lang="de-CH" sz="1400" b="1" dirty="0"/>
              <a:t>Steuereinnahmen </a:t>
            </a:r>
            <a:r>
              <a:rPr lang="de-CH" sz="1400" dirty="0"/>
              <a:t>von </a:t>
            </a:r>
            <a:r>
              <a:rPr lang="de-CH" sz="1400" b="1" dirty="0"/>
              <a:t>82 Millionen Franken </a:t>
            </a:r>
            <a:r>
              <a:rPr lang="de-CH" sz="1400" dirty="0"/>
              <a:t>vor allem bei</a:t>
            </a:r>
          </a:p>
          <a:p>
            <a:pPr marL="0" indent="0">
              <a:lnSpc>
                <a:spcPts val="1800"/>
              </a:lnSpc>
              <a:spcAft>
                <a:spcPts val="400"/>
              </a:spcAft>
              <a:buFont typeface="Symbol" panose="05050102010706020507" pitchFamily="18" charset="2"/>
              <a:buNone/>
            </a:pPr>
            <a:endParaRPr lang="de-CH" sz="1400" dirty="0"/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de-CH" sz="1600" dirty="0"/>
              <a:t>Einkommenssteuern natürliche Personen 49 Millionen Franken</a:t>
            </a:r>
          </a:p>
          <a:p>
            <a:pPr>
              <a:lnSpc>
                <a:spcPts val="1800"/>
              </a:lnSpc>
              <a:spcAft>
                <a:spcPts val="600"/>
              </a:spcAft>
            </a:pPr>
            <a:r>
              <a:rPr lang="de-CH" sz="1600" dirty="0"/>
              <a:t>Gewinnsteuer juristische Personen 18 Millionen Franken</a:t>
            </a:r>
          </a:p>
          <a:p>
            <a:pPr>
              <a:lnSpc>
                <a:spcPts val="1800"/>
              </a:lnSpc>
            </a:pPr>
            <a:r>
              <a:rPr lang="de-CH" sz="1600" dirty="0"/>
              <a:t>Vermögenssteuern natürliche Personen 6 Millionen Franken</a:t>
            </a:r>
            <a:endParaRPr lang="de-CH" sz="1600" b="1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CD230EC-E661-9AFF-6AE2-AC86DC3735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3920"/>
            <a:ext cx="2142699" cy="3214048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89A7B16B-C752-0F61-5F4D-993EBB4A96E7}"/>
              </a:ext>
            </a:extLst>
          </p:cNvPr>
          <p:cNvSpPr txBox="1"/>
          <p:nvPr/>
        </p:nvSpPr>
        <p:spPr>
          <a:xfrm rot="16200000">
            <a:off x="1778114" y="4466516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2675421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981707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7</a:t>
            </a:fld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81000" y="644672"/>
            <a:ext cx="8170225" cy="671983"/>
          </a:xfrm>
        </p:spPr>
        <p:txBody>
          <a:bodyPr vert="horz" rIns="0"/>
          <a:lstStyle/>
          <a:p>
            <a:r>
              <a:rPr lang="de-CH" sz="2400" dirty="0"/>
              <a:t>Wachstum bei kurzfristig nicht steuerbaren Positionen: </a:t>
            </a:r>
            <a:br>
              <a:rPr lang="de-CH" sz="2450" dirty="0"/>
            </a:br>
            <a:r>
              <a:rPr lang="de-CH" sz="2300" dirty="0"/>
              <a:t>Veränderungen zum AFP 2026–2029 nach Aufgabengebiet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80433CC-CCDB-F18C-95FD-CBA353F08C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13" y="1506508"/>
            <a:ext cx="7188002" cy="35094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28369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69394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61260" y="613238"/>
            <a:ext cx="8966199" cy="555685"/>
          </a:xfrm>
        </p:spPr>
        <p:txBody>
          <a:bodyPr vert="horz" rIns="0"/>
          <a:lstStyle/>
          <a:p>
            <a:r>
              <a:rPr lang="de-CH" dirty="0"/>
              <a:t>Budget 2027: Ertrag wächst stärker als Aufwand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A5425F2-E340-4A60-BF8E-D23496B483A7}"/>
              </a:ext>
            </a:extLst>
          </p:cNvPr>
          <p:cNvSpPr txBox="1"/>
          <p:nvPr/>
        </p:nvSpPr>
        <p:spPr>
          <a:xfrm>
            <a:off x="276321" y="1304230"/>
            <a:ext cx="80041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Budget 2027 bis Finanzplanjahr 2030: durchschnittliche Entwicklung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D1FA8DD-E8D1-49DC-A291-D56C51C3870D}"/>
              </a:ext>
            </a:extLst>
          </p:cNvPr>
          <p:cNvSpPr txBox="1"/>
          <p:nvPr/>
        </p:nvSpPr>
        <p:spPr>
          <a:xfrm>
            <a:off x="4906369" y="2395332"/>
            <a:ext cx="4155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Aufwand</a:t>
            </a:r>
            <a:r>
              <a:rPr lang="de-CH" dirty="0"/>
              <a:t>szunahme </a:t>
            </a:r>
            <a:r>
              <a:rPr lang="de-CH" b="1" dirty="0"/>
              <a:t>+1,1 %</a:t>
            </a:r>
            <a:r>
              <a:rPr lang="de-CH" dirty="0"/>
              <a:t> </a:t>
            </a:r>
            <a:r>
              <a:rPr lang="de-CH" dirty="0">
                <a:sym typeface="Symbol" panose="05050102010706020507" pitchFamily="18" charset="2"/>
              </a:rPr>
              <a:t></a:t>
            </a:r>
            <a:r>
              <a:rPr lang="de-CH" dirty="0"/>
              <a:t> pro Jahr</a:t>
            </a:r>
          </a:p>
          <a:p>
            <a:endParaRPr lang="de-CH" dirty="0"/>
          </a:p>
          <a:p>
            <a:endParaRPr lang="de-CH" dirty="0"/>
          </a:p>
          <a:p>
            <a:r>
              <a:rPr lang="de-CH" b="1" dirty="0"/>
              <a:t>Ertrag</a:t>
            </a:r>
            <a:r>
              <a:rPr lang="de-CH" dirty="0"/>
              <a:t>szunahme </a:t>
            </a:r>
            <a:r>
              <a:rPr lang="de-CH" b="1" dirty="0"/>
              <a:t>+2,5 %</a:t>
            </a:r>
            <a:r>
              <a:rPr lang="de-CH" dirty="0"/>
              <a:t> </a:t>
            </a:r>
            <a:r>
              <a:rPr lang="de-CH" dirty="0">
                <a:sym typeface="Symbol" panose="05050102010706020507" pitchFamily="18" charset="2"/>
              </a:rPr>
              <a:t></a:t>
            </a:r>
            <a:r>
              <a:rPr lang="de-CH" dirty="0"/>
              <a:t> pro Jahr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1321743E-7E03-26F0-E349-73ED778C67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695156"/>
              </p:ext>
            </p:extLst>
          </p:nvPr>
        </p:nvGraphicFramePr>
        <p:xfrm>
          <a:off x="330201" y="1991565"/>
          <a:ext cx="4396796" cy="3012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0698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D6789-97D4-6292-50BB-9D9A3ACA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13564"/>
            <a:ext cx="7886700" cy="2139553"/>
          </a:xfrm>
        </p:spPr>
        <p:txBody>
          <a:bodyPr/>
          <a:lstStyle/>
          <a:p>
            <a:r>
              <a:rPr lang="de-CH" dirty="0"/>
              <a:t>Risiken – nicht im AFP</a:t>
            </a:r>
            <a:br>
              <a:rPr lang="de-CH" dirty="0"/>
            </a:br>
            <a:r>
              <a:rPr lang="de-CH" sz="2400" dirty="0"/>
              <a:t>Mögliche jährliche Zusatzausgaben im dreistelligen Millionenbereich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53F23D-7F4F-D58C-305F-EFAABA43A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152313"/>
            <a:ext cx="7886700" cy="1125140"/>
          </a:xfr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de-CH" dirty="0">
                <a:solidFill>
                  <a:schemeClr val="tx1"/>
                </a:solidFill>
              </a:rPr>
              <a:t>Finanzielle Risiken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CH" dirty="0">
                <a:solidFill>
                  <a:schemeClr val="tx1"/>
                </a:solidFill>
              </a:rPr>
              <a:t>politisch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CH" dirty="0">
                <a:solidFill>
                  <a:schemeClr val="tx1"/>
                </a:solidFill>
              </a:rPr>
              <a:t>wirtschaftlich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CH" dirty="0">
                <a:solidFill>
                  <a:schemeClr val="tx1"/>
                </a:solidFill>
              </a:rPr>
              <a:t>geopolitisch</a:t>
            </a:r>
          </a:p>
        </p:txBody>
      </p:sp>
    </p:spTree>
    <p:extLst>
      <p:ext uri="{BB962C8B-B14F-4D97-AF65-F5344CB8AC3E}">
        <p14:creationId xmlns:p14="http://schemas.microsoft.com/office/powerpoint/2010/main" val="347534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7800" y="786150"/>
            <a:ext cx="8966199" cy="555685"/>
          </a:xfrm>
        </p:spPr>
        <p:txBody>
          <a:bodyPr vert="horz"/>
          <a:lstStyle/>
          <a:p>
            <a:r>
              <a:rPr lang="de-CH" dirty="0"/>
              <a:t>Politische Risiken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10</a:t>
            </a:fld>
            <a:endParaRPr lang="en-US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91759179-7B1F-4C5A-A56C-29F5CBF64F51}"/>
              </a:ext>
            </a:extLst>
          </p:cNvPr>
          <p:cNvSpPr txBox="1">
            <a:spLocks/>
          </p:cNvSpPr>
          <p:nvPr/>
        </p:nvSpPr>
        <p:spPr>
          <a:xfrm>
            <a:off x="2565778" y="1938626"/>
            <a:ext cx="6114197" cy="2196956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Aft>
                <a:spcPts val="450"/>
              </a:spcAft>
              <a:buNone/>
            </a:pPr>
            <a:r>
              <a:rPr lang="de-CH" sz="1800" b="1" dirty="0"/>
              <a:t>Eingereichte und angekündigte kantonale Initiativen</a:t>
            </a:r>
            <a:br>
              <a:rPr lang="de-CH" sz="1800" b="1" dirty="0"/>
            </a:br>
            <a:endParaRPr lang="de-CH" sz="1800" b="1" dirty="0"/>
          </a:p>
          <a:p>
            <a:pPr marL="555750" lvl="2" indent="-285750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800" dirty="0"/>
              <a:t>16 Initiativen der Wirtschaftskammer (</a:t>
            </a:r>
            <a:r>
              <a:rPr lang="de-CH" sz="1800" b="1" dirty="0"/>
              <a:t>unterschiedliche finanzielle </a:t>
            </a:r>
            <a:r>
              <a:rPr lang="de-CH" sz="1800" dirty="0"/>
              <a:t>Folgen für den Kanton) </a:t>
            </a:r>
          </a:p>
          <a:p>
            <a:pPr marL="555750" lvl="2" indent="-285750"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800" dirty="0"/>
              <a:t>Umverteilungsinitiativen der SVP und der Gemeinden (Bankgewinn-Initiative)</a:t>
            </a:r>
            <a:endParaRPr lang="de-CH" sz="1800" dirty="0">
              <a:highlight>
                <a:srgbClr val="FFFF00"/>
              </a:highlight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A9A2C8-C0CB-6712-0C2F-2F2FC60CE4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1938626"/>
            <a:ext cx="2196956" cy="219695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0C89F8E-8D90-293D-E117-F6D4B5578413}"/>
              </a:ext>
            </a:extLst>
          </p:cNvPr>
          <p:cNvSpPr txBox="1"/>
          <p:nvPr/>
        </p:nvSpPr>
        <p:spPr>
          <a:xfrm>
            <a:off x="-52034" y="4135582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800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46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7800" y="561210"/>
            <a:ext cx="8966199" cy="555685"/>
          </a:xfrm>
        </p:spPr>
        <p:txBody>
          <a:bodyPr vert="horz"/>
          <a:lstStyle/>
          <a:p>
            <a:r>
              <a:rPr lang="de-CH" dirty="0"/>
              <a:t>Politische Risiken / Entscheide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11</a:t>
            </a:fld>
            <a:endParaRPr lang="en-US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91759179-7B1F-4C5A-A56C-29F5CBF64F51}"/>
              </a:ext>
            </a:extLst>
          </p:cNvPr>
          <p:cNvSpPr txBox="1">
            <a:spLocks/>
          </p:cNvSpPr>
          <p:nvPr/>
        </p:nvSpPr>
        <p:spPr>
          <a:xfrm>
            <a:off x="2538484" y="1482265"/>
            <a:ext cx="6330389" cy="3100025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de-CH" sz="1550" b="1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de-CH" sz="1550" b="1" dirty="0"/>
              <a:t>Entlastungspaket 2027 des Bunds</a:t>
            </a:r>
            <a:br>
              <a:rPr lang="de-CH" sz="1550" b="1" dirty="0"/>
            </a:br>
            <a:r>
              <a:rPr lang="de-CH" sz="1550" dirty="0"/>
              <a:t>u. a. Kürzung finanzielle Beteiligung Sozialhilfekosten Asylbereich, kantonale befristete Übergangslösung Ausgleich Mindereinnahme der Gemeinden </a:t>
            </a:r>
          </a:p>
          <a:p>
            <a:pPr lvl="2">
              <a:spcAft>
                <a:spcPts val="1200"/>
              </a:spcAft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de-CH" sz="1550" b="1" dirty="0">
                <a:solidFill>
                  <a:srgbClr val="FF0000"/>
                </a:solidFill>
              </a:rPr>
              <a:t>Risiko</a:t>
            </a:r>
            <a:r>
              <a:rPr lang="de-CH" sz="1550" dirty="0"/>
              <a:t> </a:t>
            </a:r>
            <a:r>
              <a:rPr lang="de-CH" sz="1550" b="1" dirty="0"/>
              <a:t>10 Millionen Franken </a:t>
            </a:r>
            <a:r>
              <a:rPr lang="de-CH" sz="1550" dirty="0"/>
              <a:t>(2027), </a:t>
            </a:r>
            <a:r>
              <a:rPr lang="de-CH" sz="1550" b="1" dirty="0"/>
              <a:t>18 Millionen Franken (</a:t>
            </a:r>
            <a:r>
              <a:rPr lang="de-CH" sz="1550" dirty="0"/>
              <a:t>2028)</a:t>
            </a:r>
            <a:endParaRPr lang="de-CH" sz="1550" b="1" dirty="0"/>
          </a:p>
          <a:p>
            <a:pPr marL="285750" lvl="1" indent="-28575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de-CH" sz="1550" b="1" dirty="0"/>
              <a:t>Universität Basel (neuer Leistungsvertrag)</a:t>
            </a:r>
            <a:r>
              <a:rPr lang="de-CH" sz="1550" dirty="0"/>
              <a:t> </a:t>
            </a:r>
            <a:br>
              <a:rPr lang="de-CH" sz="1550" dirty="0"/>
            </a:br>
            <a:r>
              <a:rPr lang="de-CH" sz="1550" dirty="0"/>
              <a:t>Verhandlungsvorbereitungen neuer Leistungsauftrag 2030–2033 angelaufen, mögliche Zusatzkosten</a:t>
            </a:r>
          </a:p>
          <a:p>
            <a:pPr marL="825750" lvl="3" indent="-285750">
              <a:spcAft>
                <a:spcPts val="1200"/>
              </a:spcAft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de-CH" sz="1550" b="1" dirty="0">
                <a:solidFill>
                  <a:srgbClr val="FF0000"/>
                </a:solidFill>
              </a:rPr>
              <a:t>Risiko</a:t>
            </a:r>
            <a:r>
              <a:rPr lang="de-CH" sz="1550" dirty="0"/>
              <a:t> </a:t>
            </a:r>
            <a:r>
              <a:rPr lang="de-CH" sz="1550" b="1" dirty="0"/>
              <a:t>noch nicht bezifferbar</a:t>
            </a:r>
            <a:br>
              <a:rPr lang="de-CH" sz="1600" dirty="0"/>
            </a:br>
            <a:endParaRPr lang="de-CH" sz="1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59F4F1F-3F5A-E3F7-E2CF-E675DC9925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1951630"/>
            <a:ext cx="2169994" cy="216999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E205EEF-E3D6-1330-EFB1-39C9B02FB816}"/>
              </a:ext>
            </a:extLst>
          </p:cNvPr>
          <p:cNvSpPr txBox="1"/>
          <p:nvPr/>
        </p:nvSpPr>
        <p:spPr>
          <a:xfrm>
            <a:off x="0" y="4135582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800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20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8811D91C-0838-4A39-B796-740250B195C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7801" y="498989"/>
            <a:ext cx="8966199" cy="555685"/>
          </a:xfrm>
        </p:spPr>
        <p:txBody>
          <a:bodyPr vert="horz"/>
          <a:lstStyle/>
          <a:p>
            <a:r>
              <a:rPr lang="de-CH" dirty="0"/>
              <a:t>Wirtschaftliche und geopolitische Risiken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12</a:t>
            </a:fld>
            <a:endParaRPr lang="en-US" dirty="0"/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91759179-7B1F-4C5A-A56C-29F5CBF64F51}"/>
              </a:ext>
            </a:extLst>
          </p:cNvPr>
          <p:cNvSpPr txBox="1">
            <a:spLocks/>
          </p:cNvSpPr>
          <p:nvPr/>
        </p:nvSpPr>
        <p:spPr>
          <a:xfrm>
            <a:off x="2894630" y="1275790"/>
            <a:ext cx="5433660" cy="3571716"/>
          </a:xfrm>
          <a:prstGeom prst="rect">
            <a:avLst/>
          </a:prstGeom>
          <a:solidFill>
            <a:schemeClr val="accent6">
              <a:lumMod val="20000"/>
              <a:lumOff val="80000"/>
              <a:alpha val="45000"/>
            </a:schemeClr>
          </a:solidFill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endParaRPr lang="de-CH" sz="1600" b="1" dirty="0"/>
          </a:p>
          <a:p>
            <a:pPr marL="0" indent="0">
              <a:spcAft>
                <a:spcPts val="500"/>
              </a:spcAft>
              <a:buNone/>
            </a:pPr>
            <a:r>
              <a:rPr lang="de-CH" sz="1600" b="1" dirty="0"/>
              <a:t>Wirtschaftliche Risiken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600" b="1" dirty="0"/>
              <a:t>Gewinnausschüttung SNB</a:t>
            </a:r>
            <a:br>
              <a:rPr lang="de-CH" sz="1600" b="1" dirty="0"/>
            </a:br>
            <a:r>
              <a:rPr lang="de-CH" sz="1400" dirty="0"/>
              <a:t>Ausschüttung je nach Geschäftsgang zwischen 0 bis   6 Milliarden Franken jährlich, Anteil Kanton Basel-Landschaft zwischen </a:t>
            </a:r>
            <a:r>
              <a:rPr lang="de-CH" sz="1400" b="1" dirty="0"/>
              <a:t>0 und 135 Millionen Franken </a:t>
            </a:r>
            <a:r>
              <a:rPr lang="de-CH" sz="1400" dirty="0"/>
              <a:t>(im AFP 2027–2030 berücksichtigt: 2-fache Ausschüttung 45 Millionen Franken)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§"/>
            </a:pPr>
            <a:endParaRPr lang="de-CH" sz="1400" dirty="0"/>
          </a:p>
          <a:p>
            <a:pPr>
              <a:spcAft>
                <a:spcPts val="450"/>
              </a:spcAft>
            </a:pPr>
            <a:endParaRPr lang="de-CH" sz="800" b="1" dirty="0"/>
          </a:p>
          <a:p>
            <a:pPr marL="0" indent="0">
              <a:spcAft>
                <a:spcPts val="500"/>
              </a:spcAft>
              <a:buNone/>
            </a:pPr>
            <a:r>
              <a:rPr lang="de-CH" sz="1600" b="1" dirty="0"/>
              <a:t>Geopolitische Umbrüche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600" dirty="0"/>
              <a:t>Verschiebung der </a:t>
            </a:r>
            <a:r>
              <a:rPr lang="de-CH" sz="1600" b="1" dirty="0"/>
              <a:t>Machtverhältnisse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600" dirty="0"/>
              <a:t>Zunehmende </a:t>
            </a:r>
            <a:r>
              <a:rPr lang="de-CH" sz="1600" b="1" dirty="0"/>
              <a:t>Konflikte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§"/>
            </a:pPr>
            <a:r>
              <a:rPr lang="de-CH" sz="1600" dirty="0"/>
              <a:t>Fragmentierung des </a:t>
            </a:r>
            <a:r>
              <a:rPr lang="de-CH" sz="1600" b="1" dirty="0"/>
              <a:t>Welthandels</a:t>
            </a:r>
          </a:p>
          <a:p>
            <a:pPr>
              <a:spcAft>
                <a:spcPts val="450"/>
              </a:spcAft>
              <a:buFont typeface="Wingdings" panose="05000000000000000000" pitchFamily="2" charset="2"/>
              <a:buChar char="Ø"/>
            </a:pPr>
            <a:endParaRPr lang="de-CH" sz="1600" b="1" dirty="0"/>
          </a:p>
          <a:p>
            <a:pPr marL="0" indent="0">
              <a:lnSpc>
                <a:spcPts val="1800"/>
              </a:lnSpc>
              <a:buFont typeface="Symbol" panose="05050102010706020507" pitchFamily="18" charset="2"/>
              <a:buNone/>
            </a:pPr>
            <a:endParaRPr lang="de-CH" sz="1800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2EE196F-82B3-05C3-E103-161CF51C01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" y="1864946"/>
            <a:ext cx="2277872" cy="227787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AAE9237-24DE-A7CB-0439-DF0FE3BF36B6}"/>
              </a:ext>
            </a:extLst>
          </p:cNvPr>
          <p:cNvSpPr txBox="1"/>
          <p:nvPr/>
        </p:nvSpPr>
        <p:spPr>
          <a:xfrm>
            <a:off x="-52034" y="4135582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800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651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FF84067-09BB-E26B-C8CA-F1DFA762605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13</a:t>
            </a:fld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5F14092-65AA-88AB-3C0C-7FA2F5B0B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568" y="467313"/>
            <a:ext cx="8785224" cy="555684"/>
          </a:xfrm>
        </p:spPr>
        <p:txBody>
          <a:bodyPr/>
          <a:lstStyle/>
          <a:p>
            <a:r>
              <a:rPr lang="de-CH" dirty="0"/>
              <a:t>Was tun?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345B9F-6101-0D70-28FA-9AB498584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01700" y="1937499"/>
            <a:ext cx="4943758" cy="1963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 dirty="0"/>
              <a:t>1 Steuerprozent bei der Einkommenssteuer entspricht etwa 14 Millionen Franken</a:t>
            </a:r>
          </a:p>
          <a:p>
            <a:pPr marL="0" indent="0">
              <a:buNone/>
            </a:pPr>
            <a:endParaRPr lang="de-CH" sz="2000" dirty="0"/>
          </a:p>
          <a:p>
            <a:pPr lvl="1"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</a:pPr>
            <a:r>
              <a:rPr lang="de-CH" sz="2000" b="1" dirty="0"/>
              <a:t>Steuererhöhungen</a:t>
            </a:r>
            <a:r>
              <a:rPr lang="de-CH" sz="2000" dirty="0"/>
              <a:t> sind daher </a:t>
            </a:r>
            <a:r>
              <a:rPr lang="de-CH" sz="2000" b="1" dirty="0"/>
              <a:t>keine Antwort </a:t>
            </a:r>
            <a:r>
              <a:rPr lang="de-CH" sz="2000" dirty="0"/>
              <a:t>auf die möglichen Risiken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239D4B4-3D93-8D18-CFC1-76398E2D995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7499"/>
            <a:ext cx="3630304" cy="190591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C7CDBCB-FC79-7EEF-4263-7C317AD94A4D}"/>
              </a:ext>
            </a:extLst>
          </p:cNvPr>
          <p:cNvSpPr txBox="1"/>
          <p:nvPr/>
        </p:nvSpPr>
        <p:spPr>
          <a:xfrm>
            <a:off x="-52034" y="3857660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800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986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63943887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14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11014" y="389787"/>
            <a:ext cx="8785224" cy="555684"/>
          </a:xfrm>
        </p:spPr>
        <p:txBody>
          <a:bodyPr vert="horz" rIns="0"/>
          <a:lstStyle/>
          <a:p>
            <a:r>
              <a:rPr lang="de-CH" dirty="0"/>
              <a:t>Umfangreiche Investitionen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3AEDB3-ADB4-11F3-CEAA-0D66E9A7C5D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14" y="1275965"/>
            <a:ext cx="6245291" cy="37836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34864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5493374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15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7800" y="453718"/>
            <a:ext cx="8785224" cy="555684"/>
          </a:xfrm>
        </p:spPr>
        <p:txBody>
          <a:bodyPr vert="horz" rIns="0"/>
          <a:lstStyle/>
          <a:p>
            <a:r>
              <a:rPr lang="de-CH" dirty="0"/>
              <a:t>Neuverschuldung in Planungsperiode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3058436" y="1674279"/>
            <a:ext cx="5630620" cy="189693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e-CH" sz="1650" b="1" dirty="0"/>
              <a:t>Hohes Investitionsniveau</a:t>
            </a:r>
          </a:p>
          <a:p>
            <a:pPr marL="433575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CH" sz="1650" b="1" dirty="0"/>
              <a:t>Deckung </a:t>
            </a:r>
            <a:r>
              <a:rPr lang="de-CH" sz="1650" dirty="0"/>
              <a:t>Nettoinvestitionen</a:t>
            </a:r>
            <a:r>
              <a:rPr lang="de-CH" sz="1650" b="1" dirty="0"/>
              <a:t> </a:t>
            </a:r>
            <a:r>
              <a:rPr lang="de-CH" sz="1650" dirty="0"/>
              <a:t>aus eigenen Mitteln einzig im </a:t>
            </a:r>
            <a:r>
              <a:rPr lang="de-CH" sz="1650" b="1" dirty="0"/>
              <a:t>Finanzplanjahr 2030 </a:t>
            </a:r>
            <a:r>
              <a:rPr lang="de-CH" sz="1650" dirty="0"/>
              <a:t>möglich</a:t>
            </a:r>
          </a:p>
          <a:p>
            <a:pPr marL="433575" indent="-28575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de-CH" sz="1650" dirty="0"/>
              <a:t>Über vier AFP-Jahre erfolgt </a:t>
            </a:r>
            <a:r>
              <a:rPr lang="de-CH" sz="1650" b="1" dirty="0"/>
              <a:t>Neuverschuldung</a:t>
            </a:r>
            <a:r>
              <a:rPr lang="de-CH" sz="1650" dirty="0"/>
              <a:t> von </a:t>
            </a:r>
            <a:br>
              <a:rPr lang="de-CH" sz="1650" dirty="0"/>
            </a:br>
            <a:r>
              <a:rPr lang="de-CH" sz="1650" b="1" dirty="0"/>
              <a:t>221 Millionen Franken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F8FF2C23-6BA6-B590-0BD2-3AD0E76BED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758500"/>
              </p:ext>
            </p:extLst>
          </p:nvPr>
        </p:nvGraphicFramePr>
        <p:xfrm>
          <a:off x="2397124" y="3824180"/>
          <a:ext cx="6565900" cy="891540"/>
        </p:xfrm>
        <a:graphic>
          <a:graphicData uri="http://schemas.openxmlformats.org/drawingml/2006/table">
            <a:tbl>
              <a:tblPr/>
              <a:tblGrid>
                <a:gridCol w="2349500">
                  <a:extLst>
                    <a:ext uri="{9D8B030D-6E8A-4147-A177-3AD203B41FA5}">
                      <a16:colId xmlns:a16="http://schemas.microsoft.com/office/drawing/2014/main" val="199956089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367615913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4230319564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627424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581353079"/>
                    </a:ext>
                  </a:extLst>
                </a:gridCol>
              </a:tblGrid>
              <a:tr h="4457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CH" sz="15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 2027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 2028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 2029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 2030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862717"/>
                  </a:ext>
                </a:extLst>
              </a:tr>
              <a:tr h="4457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CH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Selbstfinanzierungsgrad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C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067399"/>
                  </a:ext>
                </a:extLst>
              </a:tr>
            </a:tbl>
          </a:graphicData>
        </a:graphic>
      </p:graphicFrame>
      <p:pic>
        <p:nvPicPr>
          <p:cNvPr id="11" name="Grafik 10">
            <a:extLst>
              <a:ext uri="{FF2B5EF4-FFF2-40B4-BE49-F238E27FC236}">
                <a16:creationId xmlns:a16="http://schemas.microsoft.com/office/drawing/2014/main" id="{3A237E86-D9B0-0498-8E59-EE4AFA1DD4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1" y="1855823"/>
            <a:ext cx="2287182" cy="1715387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BD96F1D1-7044-BC1F-E8C1-48AC49540C0B}"/>
              </a:ext>
            </a:extLst>
          </p:cNvPr>
          <p:cNvSpPr txBox="1"/>
          <p:nvPr/>
        </p:nvSpPr>
        <p:spPr>
          <a:xfrm>
            <a:off x="-52034" y="3608736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SNB</a:t>
            </a:r>
          </a:p>
        </p:txBody>
      </p:sp>
    </p:spTree>
    <p:extLst>
      <p:ext uri="{BB962C8B-B14F-4D97-AF65-F5344CB8AC3E}">
        <p14:creationId xmlns:p14="http://schemas.microsoft.com/office/powerpoint/2010/main" val="2484796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5197167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16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85631" y="514815"/>
            <a:ext cx="8785224" cy="555684"/>
          </a:xfrm>
        </p:spPr>
        <p:txBody>
          <a:bodyPr vert="horz"/>
          <a:lstStyle/>
          <a:p>
            <a:r>
              <a:rPr lang="de-CH" dirty="0"/>
              <a:t>Solides Eigenkapitalpolster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C873BF-40A2-F83F-1185-B9E19E2B84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630" y="1212467"/>
            <a:ext cx="6928397" cy="36366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7837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2101831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17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77071" y="803936"/>
            <a:ext cx="8785224" cy="555684"/>
          </a:xfrm>
        </p:spPr>
        <p:txBody>
          <a:bodyPr vert="horz" rIns="0"/>
          <a:lstStyle/>
          <a:p>
            <a:r>
              <a:rPr lang="de-CH" sz="2000" dirty="0"/>
              <a:t>Abbau Bilanzfehlbetrag Reform BLPK:</a:t>
            </a:r>
            <a:br>
              <a:rPr lang="de-CH" sz="2000" dirty="0"/>
            </a:br>
            <a:r>
              <a:rPr lang="de-CH" sz="2000" dirty="0"/>
              <a:t>6 Tranchen im Vorsprung, Restbetrag-Verrechnung im Jahr 2029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505190-B530-5F1A-3CC8-BCEFD18221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00" y="1698390"/>
            <a:ext cx="8346147" cy="29994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6058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655238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7" imgH="348" progId="TCLayout.ActiveDocument.1">
                  <p:embed/>
                </p:oleObj>
              </mc:Choice>
              <mc:Fallback>
                <p:oleObj name="think-cell Folie" r:id="rId3" imgW="347" imgH="348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18</a:t>
            </a:fld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77800" y="921458"/>
            <a:ext cx="8221133" cy="646085"/>
          </a:xfrm>
        </p:spPr>
        <p:txBody>
          <a:bodyPr vert="horz" rIns="0"/>
          <a:lstStyle/>
          <a:p>
            <a:r>
              <a:rPr lang="de-CH" dirty="0"/>
              <a:t>Budget 2027, Finanzplanjahre 2028 und 2029 herausfordernd</a:t>
            </a:r>
            <a:endParaRPr lang="de-CH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073E43B-7759-2F9F-24BC-915D68175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36816"/>
            <a:ext cx="6719455" cy="32579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40089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16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7799" y="756915"/>
            <a:ext cx="8363975" cy="786592"/>
          </a:xfrm>
        </p:spPr>
        <p:txBody>
          <a:bodyPr vert="horz" rIns="0"/>
          <a:lstStyle/>
          <a:p>
            <a:r>
              <a:rPr lang="de-DE" sz="2400" dirty="0">
                <a:solidFill>
                  <a:schemeClr val="tx1"/>
                </a:solidFill>
              </a:rPr>
              <a:t>Mittelfristiger Ausgleich AFP 2027–2030 inkl. Entlastung aus Finanzstrategie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fld id="{7EDE94C4-A037-4E73-851D-7777AB5E59CB}" type="slidenum">
              <a:rPr lang="de-CH" smtClean="0"/>
              <a:t>19</a:t>
            </a:fld>
            <a:endParaRPr lang="de-CH" dirty="0"/>
          </a:p>
        </p:txBody>
      </p:sp>
      <p:sp>
        <p:nvSpPr>
          <p:cNvPr id="30" name="Textfeld 29"/>
          <p:cNvSpPr txBox="1"/>
          <p:nvPr/>
        </p:nvSpPr>
        <p:spPr>
          <a:xfrm>
            <a:off x="177799" y="1681577"/>
            <a:ext cx="8784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CH" b="1" dirty="0"/>
              <a:t>Schuldenbremse </a:t>
            </a:r>
            <a:r>
              <a:rPr lang="de-CH" dirty="0"/>
              <a:t>gemäss § 4 Abs. 1 FHG im</a:t>
            </a:r>
            <a:r>
              <a:rPr lang="de-CH" b="1" dirty="0"/>
              <a:t> AFP 2027–2030 erfüllt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CH" b="1" dirty="0"/>
              <a:t>Inkl. Entlastung </a:t>
            </a:r>
            <a:r>
              <a:rPr lang="de-CH" dirty="0"/>
              <a:t>in </a:t>
            </a:r>
            <a:r>
              <a:rPr lang="de-CH" b="1" dirty="0"/>
              <a:t>dreistelliger Millionenhöhe </a:t>
            </a:r>
            <a:r>
              <a:rPr lang="de-CH" dirty="0"/>
              <a:t>aus der </a:t>
            </a:r>
            <a:r>
              <a:rPr lang="de-CH" b="1" dirty="0"/>
              <a:t>Finanzstrategie </a:t>
            </a: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16E9842A-872A-4A1B-BA63-D53746E59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507676"/>
              </p:ext>
            </p:extLst>
          </p:nvPr>
        </p:nvGraphicFramePr>
        <p:xfrm>
          <a:off x="179998" y="2728687"/>
          <a:ext cx="8784004" cy="1836000"/>
        </p:xfrm>
        <a:graphic>
          <a:graphicData uri="http://schemas.openxmlformats.org/drawingml/2006/table">
            <a:tbl>
              <a:tblPr/>
              <a:tblGrid>
                <a:gridCol w="2895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00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Mio. Franken</a:t>
                      </a: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 2023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 2024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 2025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 2026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 2027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F 2028</a:t>
                      </a:r>
                      <a:endParaRPr lang="de-CH" sz="14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F 2029</a:t>
                      </a:r>
                      <a:endParaRPr lang="de-CH" sz="14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F 2030</a:t>
                      </a:r>
                      <a:endParaRPr lang="de-CH" sz="14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Saldo Erfolgsrechnung</a:t>
                      </a: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-94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-42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-14</a:t>
                      </a:r>
                      <a:endParaRPr lang="de-CH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de-CH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Summe</a:t>
                      </a:r>
                      <a:br>
                        <a:rPr lang="de-CH" sz="14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de-CH" sz="1400" b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(mittelfristiger Ausgleich)</a:t>
                      </a:r>
                      <a:endParaRPr lang="de-CH" sz="1400" b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de-CH" sz="14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179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endParaRPr lang="de-CH" sz="14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3338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71417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51" imgH="351" progId="TCLayout.ActiveDocument.1">
                  <p:embed/>
                </p:oleObj>
              </mc:Choice>
              <mc:Fallback>
                <p:oleObj name="think-cell Folie" r:id="rId3" imgW="351" imgH="351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7800" y="837701"/>
            <a:ext cx="8363975" cy="786592"/>
          </a:xfrm>
        </p:spPr>
        <p:txBody>
          <a:bodyPr vert="horz" rIns="0"/>
          <a:lstStyle/>
          <a:p>
            <a:r>
              <a:rPr lang="de-DE" sz="2400" dirty="0">
                <a:solidFill>
                  <a:schemeClr val="tx1"/>
                </a:solidFill>
              </a:rPr>
              <a:t>Mittelfristiger Ausgleich AFP 2027–2030 ohne Entlastung aus Finanzstrategie</a:t>
            </a:r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fld id="{7EDE94C4-A037-4E73-851D-7777AB5E59CB}" type="slidenum">
              <a:rPr lang="de-CH" smtClean="0"/>
              <a:t>20</a:t>
            </a:fld>
            <a:endParaRPr lang="de-CH" dirty="0"/>
          </a:p>
        </p:txBody>
      </p:sp>
      <p:sp>
        <p:nvSpPr>
          <p:cNvPr id="30" name="Textfeld 29"/>
          <p:cNvSpPr txBox="1"/>
          <p:nvPr/>
        </p:nvSpPr>
        <p:spPr>
          <a:xfrm>
            <a:off x="177798" y="2105859"/>
            <a:ext cx="8729825" cy="2600712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de-CH" sz="2000" b="1" dirty="0"/>
              <a:t>Ohne</a:t>
            </a:r>
            <a:r>
              <a:rPr lang="de-CH" sz="2000" dirty="0"/>
              <a:t> </a:t>
            </a:r>
            <a:r>
              <a:rPr lang="de-CH" sz="2000" b="1" dirty="0"/>
              <a:t>Entlastung </a:t>
            </a:r>
            <a:r>
              <a:rPr lang="de-CH" sz="2000" dirty="0"/>
              <a:t>in </a:t>
            </a:r>
            <a:r>
              <a:rPr lang="de-CH" sz="2000" b="1" dirty="0"/>
              <a:t>dreistelliger Millionenhöhe </a:t>
            </a:r>
            <a:r>
              <a:rPr lang="de-CH" sz="2000" dirty="0"/>
              <a:t>aus der </a:t>
            </a:r>
            <a:r>
              <a:rPr lang="de-CH" sz="2000" b="1" dirty="0"/>
              <a:t>Finanzstrategie läge </a:t>
            </a:r>
            <a:r>
              <a:rPr lang="de-CH" sz="2000" dirty="0"/>
              <a:t>der </a:t>
            </a:r>
            <a:r>
              <a:rPr lang="de-CH" sz="2000" b="1" dirty="0"/>
              <a:t>mittelfristige Ausgleich </a:t>
            </a:r>
            <a:r>
              <a:rPr lang="de-CH" sz="2000" b="1" dirty="0">
                <a:solidFill>
                  <a:srgbClr val="FF0000"/>
                </a:solidFill>
              </a:rPr>
              <a:t>im negativen Bereich </a:t>
            </a:r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§"/>
            </a:pPr>
            <a:endParaRPr lang="de-CH" sz="2000" dirty="0"/>
          </a:p>
          <a:p>
            <a:pPr marL="342900" indent="-3429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de-CH" sz="2000" b="1" dirty="0">
                <a:solidFill>
                  <a:srgbClr val="FF0000"/>
                </a:solidFill>
              </a:rPr>
              <a:t>Schuldenbremse</a:t>
            </a:r>
            <a:r>
              <a:rPr lang="de-CH" sz="2000" b="1" dirty="0"/>
              <a:t> </a:t>
            </a:r>
            <a:r>
              <a:rPr lang="de-CH" sz="2000" dirty="0"/>
              <a:t>gemäss § 4 Abs. 1 FHG im</a:t>
            </a:r>
            <a:r>
              <a:rPr lang="de-CH" sz="2000" b="1" dirty="0"/>
              <a:t> </a:t>
            </a:r>
            <a:r>
              <a:rPr lang="de-CH" sz="2000" b="1" dirty="0">
                <a:solidFill>
                  <a:srgbClr val="FF0000"/>
                </a:solidFill>
              </a:rPr>
              <a:t>AFP 2027–2030 </a:t>
            </a:r>
            <a:r>
              <a:rPr lang="de-CH" sz="2000" dirty="0"/>
              <a:t>wäre </a:t>
            </a:r>
            <a:r>
              <a:rPr lang="de-CH" sz="2000" b="1" dirty="0">
                <a:solidFill>
                  <a:srgbClr val="FF0000"/>
                </a:solidFill>
              </a:rPr>
              <a:t>nicht erfüllt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CH" b="1" dirty="0"/>
          </a:p>
        </p:txBody>
      </p:sp>
    </p:spTree>
    <p:extLst>
      <p:ext uri="{BB962C8B-B14F-4D97-AF65-F5344CB8AC3E}">
        <p14:creationId xmlns:p14="http://schemas.microsoft.com/office/powerpoint/2010/main" val="1443679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454663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2822259" y="1487806"/>
            <a:ext cx="5195885" cy="3536156"/>
          </a:xfrm>
        </p:spPr>
        <p:txBody>
          <a:bodyPr/>
          <a:lstStyle/>
          <a:p>
            <a:r>
              <a:rPr lang="de-CH" dirty="0"/>
              <a:t>Laurent </a:t>
            </a:r>
            <a:r>
              <a:rPr lang="de-CH" dirty="0" err="1"/>
              <a:t>Métraux</a:t>
            </a:r>
            <a:endParaRPr lang="de-CH" dirty="0"/>
          </a:p>
          <a:p>
            <a:r>
              <a:rPr lang="de-CH" dirty="0"/>
              <a:t>Finanzverwalter</a:t>
            </a:r>
          </a:p>
          <a:p>
            <a:endParaRPr lang="de-CH" dirty="0"/>
          </a:p>
          <a:p>
            <a:r>
              <a:rPr lang="de-CH" dirty="0"/>
              <a:t>Finanz- und Kirchendirektion</a:t>
            </a:r>
            <a:br>
              <a:rPr lang="de-CH" dirty="0"/>
            </a:br>
            <a:r>
              <a:rPr lang="de-CH" dirty="0"/>
              <a:t>(FKD)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21</a:t>
            </a:fld>
            <a:endParaRPr lang="en-US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CH" dirty="0"/>
              <a:t>2 AFP 2027–2030 im Detail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133536" y="-19273838"/>
            <a:ext cx="899927" cy="135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" y="1471613"/>
            <a:ext cx="2327910" cy="348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58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13225791"/>
              </p:ext>
            </p:extLst>
          </p:nvPr>
        </p:nvGraphicFramePr>
        <p:xfrm>
          <a:off x="1144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 bwMode="auto">
          <a:xfrm>
            <a:off x="1143000" y="0"/>
            <a:ext cx="119063" cy="1190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22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6462" y="482946"/>
            <a:ext cx="6588918" cy="506339"/>
          </a:xfrm>
        </p:spPr>
        <p:txBody>
          <a:bodyPr vert="horz"/>
          <a:lstStyle/>
          <a:p>
            <a:pPr>
              <a:tabLst>
                <a:tab pos="200025" algn="l"/>
              </a:tabLst>
            </a:pPr>
            <a:r>
              <a:rPr lang="de-CH" dirty="0"/>
              <a:t>Bruttoinlandsprodukt (BIP) BL</a:t>
            </a:r>
            <a:endParaRPr lang="de-CH" b="0" dirty="0"/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2179320" y="1416971"/>
            <a:ext cx="6774180" cy="361668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3000"/>
              </a:lnSpc>
              <a:buNone/>
            </a:pPr>
            <a:r>
              <a:rPr lang="de-CH" sz="2400" b="1" dirty="0"/>
              <a:t>Höheres BIP-Wachstum gegenüber Schweizer Schnitt</a:t>
            </a:r>
          </a:p>
          <a:p>
            <a:pPr>
              <a:lnSpc>
                <a:spcPts val="3000"/>
              </a:lnSpc>
            </a:pPr>
            <a:r>
              <a:rPr lang="de-CH" dirty="0"/>
              <a:t>2026: BIP-Zuwachs in BL (+1,0 Prozent)</a:t>
            </a:r>
            <a:br>
              <a:rPr lang="de-CH" dirty="0"/>
            </a:br>
            <a:r>
              <a:rPr lang="de-CH" dirty="0"/>
              <a:t>höher als CH-Durchschnitt (+0,8 Prozent)</a:t>
            </a:r>
          </a:p>
          <a:p>
            <a:pPr>
              <a:lnSpc>
                <a:spcPts val="3000"/>
              </a:lnSpc>
            </a:pPr>
            <a:r>
              <a:rPr lang="de-CH" dirty="0"/>
              <a:t>2027: BIP-Zuwachs in BL (+1,6 Prozent)</a:t>
            </a:r>
            <a:br>
              <a:rPr lang="de-CH" dirty="0"/>
            </a:br>
            <a:r>
              <a:rPr lang="de-CH" dirty="0"/>
              <a:t>höher als CH-Durchschnitt (+1,4 Prozent)</a:t>
            </a:r>
          </a:p>
          <a:p>
            <a:pPr>
              <a:lnSpc>
                <a:spcPts val="3000"/>
              </a:lnSpc>
            </a:pPr>
            <a:r>
              <a:rPr lang="de-CH" dirty="0"/>
              <a:t>Finanzausgleich zwischen Bund und Kantonen:</a:t>
            </a:r>
            <a:br>
              <a:rPr lang="de-CH" dirty="0">
                <a:solidFill>
                  <a:srgbClr val="FF0000"/>
                </a:solidFill>
              </a:rPr>
            </a:br>
            <a:r>
              <a:rPr lang="de-CH" dirty="0"/>
              <a:t>Kanton BL bleibt gemäss der BAK-Prognose ressourcenschwach (Nehmerkanton)</a:t>
            </a:r>
          </a:p>
        </p:txBody>
      </p:sp>
      <p:sp>
        <p:nvSpPr>
          <p:cNvPr id="4" name="Rechteck 3"/>
          <p:cNvSpPr/>
          <p:nvPr/>
        </p:nvSpPr>
        <p:spPr>
          <a:xfrm>
            <a:off x="177800" y="2583834"/>
            <a:ext cx="17595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BIP</a:t>
            </a:r>
          </a:p>
        </p:txBody>
      </p:sp>
    </p:spTree>
    <p:extLst>
      <p:ext uri="{BB962C8B-B14F-4D97-AF65-F5344CB8AC3E}">
        <p14:creationId xmlns:p14="http://schemas.microsoft.com/office/powerpoint/2010/main" val="2472263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59633"/>
              </p:ext>
            </p:extLst>
          </p:nvPr>
        </p:nvGraphicFramePr>
        <p:xfrm>
          <a:off x="1144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 bwMode="auto">
          <a:xfrm>
            <a:off x="1143000" y="0"/>
            <a:ext cx="119063" cy="1190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23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96462" y="418653"/>
            <a:ext cx="6588918" cy="506339"/>
          </a:xfrm>
        </p:spPr>
        <p:txBody>
          <a:bodyPr vert="horz"/>
          <a:lstStyle/>
          <a:p>
            <a:pPr>
              <a:tabLst>
                <a:tab pos="200025" algn="l"/>
              </a:tabLst>
            </a:pPr>
            <a:r>
              <a:rPr lang="de-CH" dirty="0"/>
              <a:t>Schweizerische Nationalbank (SNB)</a:t>
            </a:r>
            <a:endParaRPr lang="de-CH" b="0" dirty="0"/>
          </a:p>
        </p:txBody>
      </p:sp>
      <p:sp>
        <p:nvSpPr>
          <p:cNvPr id="9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3364580" y="1309653"/>
            <a:ext cx="5611779" cy="252320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de-CH" sz="2100" dirty="0"/>
              <a:t>2026: zweifache Ausschüttung budgetiert, aber vierfache Ausschüttung erfolgt                             </a:t>
            </a:r>
            <a:r>
              <a:rPr lang="de-CH" sz="2000" dirty="0"/>
              <a:t>→ gutes SNB-Jahresergebnis 2025</a:t>
            </a:r>
          </a:p>
          <a:p>
            <a:pPr>
              <a:lnSpc>
                <a:spcPct val="100000"/>
              </a:lnSpc>
            </a:pPr>
            <a:r>
              <a:rPr lang="de-CH" sz="2100" dirty="0"/>
              <a:t>Budgetjahr 2027 und Finanzplanjahre         2028–2030 je eine zweifache Ausschüttung budgetiert </a:t>
            </a:r>
            <a:br>
              <a:rPr lang="de-CH" sz="2100" dirty="0"/>
            </a:br>
            <a:r>
              <a:rPr lang="de-CH" sz="2000" dirty="0"/>
              <a:t>→ </a:t>
            </a:r>
            <a:r>
              <a:rPr lang="de-CH" sz="2000" b="1" dirty="0"/>
              <a:t>kontinuierliche Finanzplanung</a:t>
            </a:r>
          </a:p>
          <a:p>
            <a:pPr>
              <a:lnSpc>
                <a:spcPct val="100000"/>
              </a:lnSpc>
            </a:pPr>
            <a:endParaRPr lang="de-CH" sz="21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40" y="1848790"/>
            <a:ext cx="3177275" cy="211818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 rot="16200000">
            <a:off x="2529784" y="3222078"/>
            <a:ext cx="14387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900" dirty="0">
                <a:solidFill>
                  <a:schemeClr val="bg1">
                    <a:lumMod val="75000"/>
                  </a:schemeClr>
                </a:solidFill>
              </a:rPr>
              <a:t>Bild: SNB</a:t>
            </a:r>
          </a:p>
        </p:txBody>
      </p:sp>
      <p:sp>
        <p:nvSpPr>
          <p:cNvPr id="4" name="Rechteck 3"/>
          <p:cNvSpPr/>
          <p:nvPr/>
        </p:nvSpPr>
        <p:spPr>
          <a:xfrm>
            <a:off x="3651880" y="4010738"/>
            <a:ext cx="5164459" cy="646331"/>
          </a:xfrm>
          <a:prstGeom prst="rect">
            <a:avLst/>
          </a:prstGeom>
          <a:solidFill>
            <a:schemeClr val="bg1">
              <a:lumMod val="85000"/>
              <a:alpha val="41000"/>
            </a:schemeClr>
          </a:solidFill>
        </p:spPr>
        <p:txBody>
          <a:bodyPr wrap="square">
            <a:spAutoFit/>
          </a:bodyPr>
          <a:lstStyle/>
          <a:p>
            <a:r>
              <a:rPr lang="de-CH" dirty="0"/>
              <a:t>Gewinnausschüttung im Jahr 2027: SNB-Jahresabschluss Stichtag 31. Dezember 2026</a:t>
            </a:r>
          </a:p>
        </p:txBody>
      </p:sp>
    </p:spTree>
    <p:extLst>
      <p:ext uri="{BB962C8B-B14F-4D97-AF65-F5344CB8AC3E}">
        <p14:creationId xmlns:p14="http://schemas.microsoft.com/office/powerpoint/2010/main" val="2352357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1120639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24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7801" y="505842"/>
            <a:ext cx="8785224" cy="555684"/>
          </a:xfrm>
        </p:spPr>
        <p:txBody>
          <a:bodyPr vert="horz"/>
          <a:lstStyle/>
          <a:p>
            <a:r>
              <a:rPr lang="de-CH" dirty="0"/>
              <a:t>Nationaler Finanzausgleich (NFA)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380999" y="1382166"/>
            <a:ext cx="8028709" cy="2696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CH" sz="1500" dirty="0"/>
              <a:t>Veränderung im nationalen Finanzausgleich</a:t>
            </a:r>
            <a:endParaRPr lang="de-CH" sz="1500" b="1" dirty="0"/>
          </a:p>
          <a:p>
            <a:pPr>
              <a:buFont typeface="Wingdings" panose="05000000000000000000" pitchFamily="2" charset="2"/>
              <a:buChar char="§"/>
            </a:pPr>
            <a:endParaRPr lang="de-CH" sz="1500" b="1" dirty="0"/>
          </a:p>
          <a:p>
            <a:pPr>
              <a:buFont typeface="Wingdings" panose="05000000000000000000" pitchFamily="2" charset="2"/>
              <a:buChar char="§"/>
            </a:pPr>
            <a:endParaRPr lang="de-CH" sz="1500" b="1" dirty="0"/>
          </a:p>
          <a:p>
            <a:pPr>
              <a:buFont typeface="Wingdings" panose="05000000000000000000" pitchFamily="2" charset="2"/>
              <a:buChar char="§"/>
            </a:pPr>
            <a:endParaRPr lang="de-CH" sz="1500" b="1" dirty="0"/>
          </a:p>
          <a:p>
            <a:pPr>
              <a:buFont typeface="Wingdings" panose="05000000000000000000" pitchFamily="2" charset="2"/>
              <a:buChar char="§"/>
            </a:pPr>
            <a:endParaRPr lang="de-CH" sz="1500" b="1" dirty="0"/>
          </a:p>
          <a:p>
            <a:pPr>
              <a:buFont typeface="Wingdings" panose="05000000000000000000" pitchFamily="2" charset="2"/>
              <a:buChar char="§"/>
            </a:pPr>
            <a:endParaRPr lang="de-CH" sz="1500" dirty="0"/>
          </a:p>
          <a:p>
            <a:pPr marL="0" indent="0">
              <a:buNone/>
            </a:pPr>
            <a:endParaRPr lang="de-CH" sz="15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1CE8239-6BC5-ED9D-2F20-5456DBCDBA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70" y="1651860"/>
            <a:ext cx="7090456" cy="33339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8392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8D7C6-CC42-988F-875C-7919D9B3F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1DF85-AA31-7226-0CBF-CF44EF039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866047"/>
            <a:ext cx="7886700" cy="2139553"/>
          </a:xfrm>
        </p:spPr>
        <p:txBody>
          <a:bodyPr/>
          <a:lstStyle/>
          <a:p>
            <a:r>
              <a:rPr lang="de-CH" sz="2800" dirty="0">
                <a:solidFill>
                  <a:schemeClr val="tx1"/>
                </a:solidFill>
              </a:rPr>
              <a:t>Wachstum bei kurzfristig nicht steuerbaren Positionen</a:t>
            </a:r>
            <a:br>
              <a:rPr lang="de-CH" sz="2800" dirty="0"/>
            </a:br>
            <a:br>
              <a:rPr lang="de-CH" dirty="0"/>
            </a:br>
            <a:endParaRPr lang="de-CH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83592D-AE2B-D028-0EF7-9123D4466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152313"/>
            <a:ext cx="7886700" cy="1125140"/>
          </a:xfrm>
        </p:spPr>
        <p:txBody>
          <a:bodyPr>
            <a:normAutofit/>
          </a:bodyPr>
          <a:lstStyle/>
          <a:p>
            <a:r>
              <a:rPr lang="de-CH" sz="2000" dirty="0">
                <a:solidFill>
                  <a:schemeClr val="tx1"/>
                </a:solidFill>
              </a:rPr>
              <a:t>Veränderungen zum AFP 2026–2029 nach Aufgabengebiet </a:t>
            </a:r>
          </a:p>
        </p:txBody>
      </p:sp>
    </p:spTree>
    <p:extLst>
      <p:ext uri="{BB962C8B-B14F-4D97-AF65-F5344CB8AC3E}">
        <p14:creationId xmlns:p14="http://schemas.microsoft.com/office/powerpoint/2010/main" val="104015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0593-A9CA-1510-D385-18764589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0ADAF27A-9B2C-F05C-0511-91214863E70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E064D543-5ED1-79D6-F3B6-9340D762D0D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9257E8B-BF32-CDEC-38AF-F2B689D8AED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26</a:t>
            </a:fld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B2EAE190-B07D-60E7-9259-89824F818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40591" y="1118144"/>
            <a:ext cx="6490527" cy="3168400"/>
          </a:xfr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Gesundheit: kumuliert +123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800" dirty="0"/>
              <a:t>ab 2028 einheitliche Finanzierung ambulant und stationär (EFAS) alle ambulanten KVG-Leistungen vom Kanton mitfinanziert, ab 2032 inkl. Pflege, in Übergangsjahren 2028–2031 zahlen die Kantone variable Beiträge</a:t>
            </a:r>
          </a:p>
          <a:p>
            <a:pPr marL="0" indent="0">
              <a:lnSpc>
                <a:spcPct val="100000"/>
              </a:lnSpc>
              <a:buNone/>
            </a:pPr>
            <a:endParaRPr lang="de-CH" sz="1800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Nationaler Finanzausgleich: kumuliert +41 Millionen Franken</a:t>
            </a:r>
          </a:p>
          <a:p>
            <a:pPr>
              <a:lnSpc>
                <a:spcPct val="100000"/>
              </a:lnSpc>
            </a:pPr>
            <a:r>
              <a:rPr lang="de-CH" sz="1800" dirty="0"/>
              <a:t>Verschlechterung gegenüber der Vorjahresprognose, weiterhin Nehmerkanton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F9A3C83-199A-D701-7CE8-1FFA66F565D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13038"/>
            <a:ext cx="2083838" cy="2883649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3D2D7FC3-8AD2-E40B-CD20-0D240AE34FFF}"/>
              </a:ext>
            </a:extLst>
          </p:cNvPr>
          <p:cNvSpPr txBox="1"/>
          <p:nvPr/>
        </p:nvSpPr>
        <p:spPr>
          <a:xfrm>
            <a:off x="-76201" y="4196687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2216483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1561654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27</a:t>
            </a:fld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B06FE966-50F0-4C37-A556-4B0F63A0B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54490" y="1036211"/>
            <a:ext cx="6104580" cy="3713209"/>
          </a:xfrm>
          <a:solidFill>
            <a:schemeClr val="accent3">
              <a:lumMod val="20000"/>
              <a:lumOff val="80000"/>
              <a:alpha val="25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endParaRPr lang="de-CH" sz="72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7200" b="1" dirty="0"/>
              <a:t>Teilrevision Finanzausgleichsgesetz: kumuliert +39 Millionen Franken</a:t>
            </a:r>
          </a:p>
          <a:p>
            <a:pPr>
              <a:lnSpc>
                <a:spcPct val="100000"/>
              </a:lnSpc>
            </a:pPr>
            <a:r>
              <a:rPr lang="de-CH" sz="7200" dirty="0"/>
              <a:t>Mehrkosten durch Annahme des Gegenvorschlags zur Gesetzesinitiative «Teilrevision des Finanzausgleichsgesetzes»</a:t>
            </a:r>
          </a:p>
          <a:p>
            <a:pPr marL="0" indent="0">
              <a:lnSpc>
                <a:spcPct val="100000"/>
              </a:lnSpc>
              <a:buNone/>
            </a:pPr>
            <a:endParaRPr lang="de-CH" sz="72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7200" b="1" dirty="0"/>
              <a:t>Soziales: kumuliert +39 Millionen Franken</a:t>
            </a:r>
          </a:p>
          <a:p>
            <a:pPr>
              <a:lnSpc>
                <a:spcPct val="100000"/>
              </a:lnSpc>
            </a:pPr>
            <a:r>
              <a:rPr lang="de-CH" sz="7200" dirty="0"/>
              <a:t>Ergänzungsleistungen AHV/IV höhere Erwartungen bei Fallzahlen und Durchschnittskosten</a:t>
            </a:r>
          </a:p>
          <a:p>
            <a:pPr>
              <a:lnSpc>
                <a:spcPct val="100000"/>
              </a:lnSpc>
            </a:pPr>
            <a:r>
              <a:rPr lang="de-CH" sz="7200" dirty="0"/>
              <a:t>Kostenentwicklungen in der Behindertenhilfe</a:t>
            </a:r>
          </a:p>
          <a:p>
            <a:pPr>
              <a:lnSpc>
                <a:spcPct val="100000"/>
              </a:lnSpc>
            </a:pPr>
            <a:endParaRPr lang="de-CH" sz="21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768276F-0793-797D-1125-7BD3752D20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342604"/>
            <a:ext cx="2365996" cy="295644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10C0E3E-4F3F-2E4C-FC5A-F24938372877}"/>
              </a:ext>
            </a:extLst>
          </p:cNvPr>
          <p:cNvSpPr txBox="1"/>
          <p:nvPr/>
        </p:nvSpPr>
        <p:spPr>
          <a:xfrm>
            <a:off x="-76201" y="4335402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3239702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7020063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28</a:t>
            </a:fld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B06FE966-50F0-4C37-A556-4B0F63A0B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04615" y="968991"/>
            <a:ext cx="6127845" cy="3808853"/>
          </a:xfrm>
          <a:solidFill>
            <a:schemeClr val="bg2">
              <a:lumMod val="90000"/>
              <a:alpha val="2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de-CH" sz="18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Direkte Bundessteuer: kumuliert +39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tiefere Vorjahres-Rechnungswerte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Verzögerung der Ansiedlung des MedTech-Innovation-Hubs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de-CH" sz="1600" b="1" dirty="0"/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de-CH" sz="16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Bildung: kumuliert +38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Kantonsbeiträge an Institutionen der Sonderschulung (erwarteter Anstieg zusätzlicher Schulplätze in der separativen und integrativen Sonderschulung)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höhere Kosten pro Lektion in den Sekundarschulen und Gymnasien sowie steigende Schülerinnen- und Schülerzahlen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7C43497-06E2-6EFC-B6C1-5B767AA2EBA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895"/>
            <a:ext cx="2457473" cy="3070747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07B8AED-A85C-29A9-8805-658E5FDDE83C}"/>
              </a:ext>
            </a:extLst>
          </p:cNvPr>
          <p:cNvSpPr txBox="1"/>
          <p:nvPr/>
        </p:nvSpPr>
        <p:spPr>
          <a:xfrm>
            <a:off x="-76201" y="4477244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1306714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6485556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29</a:t>
            </a:fld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B06FE966-50F0-4C37-A556-4B0F63A0B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72853" y="1018441"/>
            <a:ext cx="5827594" cy="3853809"/>
          </a:xfr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de-CH" sz="18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Sicherheit: kumuliert +37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800" dirty="0"/>
              <a:t>Polizei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800" dirty="0"/>
              <a:t>Straf- und Massnahmenvollzug</a:t>
            </a:r>
            <a:br>
              <a:rPr lang="de-CH" sz="1800" dirty="0"/>
            </a:br>
            <a:endParaRPr lang="de-CH" sz="1800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800" b="1" dirty="0"/>
              <a:t>Öffentlicher Verkehr: kumuliert +31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800" dirty="0"/>
              <a:t>Netto-Mehraufwand durch geringere Erträge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800" dirty="0"/>
              <a:t>steigende Kosten bei den Transportunternehmen</a:t>
            </a:r>
          </a:p>
          <a:p>
            <a:pPr>
              <a:lnSpc>
                <a:spcPct val="100000"/>
              </a:lnSpc>
            </a:pPr>
            <a:endParaRPr lang="de-CH" sz="21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9E51A46-CE11-04FB-9348-04258E947C8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16815"/>
            <a:ext cx="2638164" cy="329653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7E7D0FA-5A21-17A3-82DB-12A3047D88D4}"/>
              </a:ext>
            </a:extLst>
          </p:cNvPr>
          <p:cNvSpPr txBox="1"/>
          <p:nvPr/>
        </p:nvSpPr>
        <p:spPr>
          <a:xfrm>
            <a:off x="-76201" y="4413345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15718252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E2877-1821-7C71-F2E0-CEEF156FB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C590687E-046C-32B3-0AC1-3CFBE2605B8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>
            <a:extLst>
              <a:ext uri="{FF2B5EF4-FFF2-40B4-BE49-F238E27FC236}">
                <a16:creationId xmlns:a16="http://schemas.microsoft.com/office/drawing/2014/main" id="{28416337-A7A9-8320-C699-D5B0D5AE248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5692C0F-A6BA-D4AB-84D9-46C99EE32FE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30</a:t>
            </a:fld>
            <a:endParaRPr lang="en-US"/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1D2FE525-27EA-7043-328B-6E9CFBE87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20369" y="995159"/>
            <a:ext cx="6332561" cy="3672375"/>
          </a:xfrm>
          <a:solidFill>
            <a:schemeClr val="bg2">
              <a:lumMod val="90000"/>
              <a:alpha val="2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de-CH" sz="1600" b="1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600" b="1" dirty="0"/>
              <a:t>Digitalisierung: kumuliert +29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medienbruchfreie digitale Abwicklung von Behördengeschäften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Digitalisierung von Führungs- und Supportprozessen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Schaffung der Grundlagen für eine umfassende digitale Transformation</a:t>
            </a:r>
          </a:p>
          <a:p>
            <a:pPr marL="0" indent="0">
              <a:lnSpc>
                <a:spcPct val="100000"/>
              </a:lnSpc>
              <a:buNone/>
            </a:pPr>
            <a:endParaRPr lang="de-CH" sz="1600" dirty="0"/>
          </a:p>
          <a:p>
            <a:pPr marL="0" indent="0">
              <a:lnSpc>
                <a:spcPct val="100000"/>
              </a:lnSpc>
              <a:buNone/>
            </a:pPr>
            <a:r>
              <a:rPr lang="de-CH" sz="1600" b="1" dirty="0"/>
              <a:t>Abfallwirtschaft; Baustoffkreislauf, Deponieabgabe: kumuliert +28 Millionen Franken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de-CH" sz="1600" dirty="0"/>
              <a:t>Erträge gestrichen; Erhebung erfolgt ausschliesslich aus umweltrechtlichen Gründen, aus heutiger Sicht unwahrscheinlich</a:t>
            </a:r>
            <a:endParaRPr lang="de-CH" sz="1600" b="1" dirty="0"/>
          </a:p>
          <a:p>
            <a:pPr>
              <a:lnSpc>
                <a:spcPct val="100000"/>
              </a:lnSpc>
            </a:pPr>
            <a:endParaRPr lang="de-CH" sz="21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A5E000A-D3C9-3600-44EC-4C5BBB1C98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49872"/>
            <a:ext cx="2423825" cy="302870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5A951EDC-629A-5AE3-1209-B0E40964B288}"/>
              </a:ext>
            </a:extLst>
          </p:cNvPr>
          <p:cNvSpPr txBox="1"/>
          <p:nvPr/>
        </p:nvSpPr>
        <p:spPr>
          <a:xfrm>
            <a:off x="-76201" y="4278573"/>
            <a:ext cx="914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>
                    <a:lumMod val="75000"/>
                  </a:schemeClr>
                </a:solidFill>
              </a:rPr>
              <a:t>Bild: ChatGPT</a:t>
            </a:r>
          </a:p>
        </p:txBody>
      </p:sp>
    </p:spTree>
    <p:extLst>
      <p:ext uri="{BB962C8B-B14F-4D97-AF65-F5344CB8AC3E}">
        <p14:creationId xmlns:p14="http://schemas.microsoft.com/office/powerpoint/2010/main" val="31815404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9466334"/>
              </p:ext>
            </p:extLst>
          </p:nvPr>
        </p:nvGraphicFramePr>
        <p:xfrm>
          <a:off x="1144192" y="1192"/>
          <a:ext cx="1190" cy="1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10" name="Objekt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2" y="1192"/>
                        <a:ext cx="1190" cy="1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 bwMode="auto">
          <a:xfrm>
            <a:off x="1143000" y="0"/>
            <a:ext cx="119063" cy="1190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0" name="Textplatzhalter 3"/>
          <p:cNvSpPr>
            <a:spLocks noGrp="1"/>
          </p:cNvSpPr>
          <p:nvPr>
            <p:ph type="body" sz="quarter" idx="14"/>
          </p:nvPr>
        </p:nvSpPr>
        <p:spPr>
          <a:xfrm>
            <a:off x="177800" y="1145312"/>
            <a:ext cx="6588920" cy="200313"/>
          </a:xfrm>
        </p:spPr>
        <p:txBody>
          <a:bodyPr>
            <a:normAutofit/>
          </a:bodyPr>
          <a:lstStyle/>
          <a:p>
            <a:pPr marL="0" indent="0" defTabSz="200025">
              <a:buNone/>
            </a:pPr>
            <a:r>
              <a:rPr lang="de-CH" sz="1050" dirty="0"/>
              <a:t>	</a:t>
            </a:r>
            <a:r>
              <a:rPr lang="de-CH" sz="1350" dirty="0"/>
              <a:t>Saldo der Erfolgsrechnung in Millionen Franken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31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80998" y="514039"/>
            <a:ext cx="6588918" cy="506339"/>
          </a:xfrm>
        </p:spPr>
        <p:txBody>
          <a:bodyPr vert="horz" rIns="0"/>
          <a:lstStyle/>
          <a:p>
            <a:pPr>
              <a:tabLst>
                <a:tab pos="200025" algn="l"/>
              </a:tabLst>
            </a:pPr>
            <a:r>
              <a:rPr lang="de-CH" dirty="0"/>
              <a:t>Differenzanalyse für das Jahr 2027	</a:t>
            </a:r>
            <a:endParaRPr lang="de-CH" b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2875BA-C8E7-5F7B-9118-2F2ABEA080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106" y="1345625"/>
            <a:ext cx="7192297" cy="375406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94319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619659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270" imgH="270" progId="TCLayout.ActiveDocument.1">
                  <p:embed/>
                </p:oleObj>
              </mc:Choice>
              <mc:Fallback>
                <p:oleObj name="think-cell Folie" r:id="rId5" imgW="270" imgH="27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342900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788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342900">
              <a:defRPr/>
            </a:pPr>
            <a:fld id="{63343499-4781-8F47-9616-5D65C730EB58}" type="slidenum">
              <a:rPr lang="en-US" sz="750">
                <a:latin typeface="Arial"/>
              </a:rPr>
              <a:pPr defTabSz="342900">
                <a:defRPr/>
              </a:pPr>
              <a:t>32</a:t>
            </a:fld>
            <a:endParaRPr lang="en-US" sz="750">
              <a:latin typeface="Arial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de-CH" dirty="0"/>
              <a:t>Vom Budget 2026 zum Budget 2027: Fiskalertrag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73EA2F2-D95C-D4F1-497E-A38507E28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540" y="1438924"/>
            <a:ext cx="8169988" cy="3359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6828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33</a:t>
            </a:fld>
            <a:endParaRPr lang="en-US"/>
          </a:p>
        </p:txBody>
      </p:sp>
      <p:sp>
        <p:nvSpPr>
          <p:cNvPr id="8" name="Textfeld 7"/>
          <p:cNvSpPr txBox="1"/>
          <p:nvPr/>
        </p:nvSpPr>
        <p:spPr>
          <a:xfrm>
            <a:off x="283279" y="834028"/>
            <a:ext cx="7513553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de-CH" sz="187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Abweichungsanalyse Stellenplan 2026 bis 2027 </a:t>
            </a:r>
            <a:r>
              <a:rPr lang="de-CH" sz="1875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Stellen)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C816A80-C194-A43F-54F5-A3301BD29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279" y="1306285"/>
            <a:ext cx="8160655" cy="34717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61775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1F87F-5FAD-A925-B439-E08A23940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C9959BF0-6083-F07E-E7EE-58EFB8A95DC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60" imgH="360" progId="TCLayout.ActiveDocument.1">
                  <p:embed/>
                </p:oleObj>
              </mc:Choice>
              <mc:Fallback>
                <p:oleObj name="think-cell Folie" r:id="rId5" imgW="360" imgH="36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id="{B35045D0-DA99-07BC-BEF9-66AEB55ABCC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B15D4A3-E16A-3155-1CD6-6A238F79BC3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34</a:t>
            </a:fld>
            <a:endParaRPr lang="en-US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37C301E-44F4-D474-E14A-2542DCB2FC5F}"/>
              </a:ext>
            </a:extLst>
          </p:cNvPr>
          <p:cNvSpPr txBox="1"/>
          <p:nvPr/>
        </p:nvSpPr>
        <p:spPr>
          <a:xfrm>
            <a:off x="283279" y="834028"/>
            <a:ext cx="7513553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de-CH" sz="1875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Abweichungsanalyse Stellenplan 2027 bis 2030 </a:t>
            </a:r>
            <a:r>
              <a:rPr lang="de-CH" sz="1875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Stellen)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BC3F3D9-1BB6-B5B3-8583-FD026C3600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381" y="1383663"/>
            <a:ext cx="8216808" cy="36008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935504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3458873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9388" y="567643"/>
            <a:ext cx="8785224" cy="555684"/>
          </a:xfrm>
        </p:spPr>
        <p:txBody>
          <a:bodyPr vert="horz" rIns="0"/>
          <a:lstStyle/>
          <a:p>
            <a:r>
              <a:rPr lang="de-CH" dirty="0"/>
              <a:t>Erwartungsrechnung Q2 2026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35</a:t>
            </a:fld>
            <a:endParaRPr lang="en-US" dirty="0"/>
          </a:p>
        </p:txBody>
      </p:sp>
      <p:sp>
        <p:nvSpPr>
          <p:cNvPr id="10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3438100" y="1732907"/>
            <a:ext cx="5083600" cy="2817960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buNone/>
            </a:pPr>
            <a:endParaRPr lang="de-CH" sz="1800" b="1" dirty="0"/>
          </a:p>
          <a:p>
            <a:pPr marL="0" indent="0">
              <a:lnSpc>
                <a:spcPts val="1800"/>
              </a:lnSpc>
              <a:buNone/>
            </a:pPr>
            <a:r>
              <a:rPr lang="de-CH" sz="1800" b="1" dirty="0"/>
              <a:t>Erwartungsrechnung Q2 2026 Gewinn </a:t>
            </a:r>
            <a:br>
              <a:rPr lang="de-CH" sz="1800" b="1" dirty="0"/>
            </a:br>
            <a:r>
              <a:rPr lang="de-CH" sz="1800" b="1" dirty="0"/>
              <a:t>(Budget Defizit)</a:t>
            </a:r>
          </a:p>
          <a:p>
            <a:pPr lvl="1">
              <a:lnSpc>
                <a:spcPts val="1800"/>
              </a:lnSpc>
            </a:pPr>
            <a:r>
              <a:rPr lang="de-CH" sz="1800" dirty="0"/>
              <a:t>Erwarteter Gewinn: 106 Millionen Franken (Budget: -46 Millionen Franken)</a:t>
            </a:r>
          </a:p>
          <a:p>
            <a:pPr lvl="1">
              <a:lnSpc>
                <a:spcPts val="1800"/>
              </a:lnSpc>
            </a:pPr>
            <a:r>
              <a:rPr lang="de-CH" sz="1800" dirty="0"/>
              <a:t>Höhere </a:t>
            </a:r>
            <a:r>
              <a:rPr lang="de-CH" sz="1800" b="1" dirty="0"/>
              <a:t>Steuereinnahmen</a:t>
            </a:r>
          </a:p>
          <a:p>
            <a:pPr lvl="1">
              <a:lnSpc>
                <a:spcPts val="1800"/>
              </a:lnSpc>
            </a:pPr>
            <a:r>
              <a:rPr lang="de-CH" sz="1800" dirty="0"/>
              <a:t>vierfache </a:t>
            </a:r>
            <a:r>
              <a:rPr lang="de-CH" sz="1800" b="1" dirty="0"/>
              <a:t>SNB-Gewinnausschüttung</a:t>
            </a:r>
            <a:r>
              <a:rPr lang="de-CH" sz="1800" dirty="0"/>
              <a:t> (Budget zweifach)</a:t>
            </a:r>
            <a:r>
              <a:rPr lang="de-CH" sz="1800" b="1" dirty="0"/>
              <a:t> </a:t>
            </a:r>
            <a:endParaRPr lang="de-CH" sz="1800" dirty="0"/>
          </a:p>
        </p:txBody>
      </p:sp>
      <p:sp>
        <p:nvSpPr>
          <p:cNvPr id="7" name="Textfeld 6"/>
          <p:cNvSpPr txBox="1"/>
          <p:nvPr/>
        </p:nvSpPr>
        <p:spPr>
          <a:xfrm>
            <a:off x="2509427" y="4151168"/>
            <a:ext cx="92867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75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675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675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B9BF81-C7B2-4521-B4FD-81D5DEBD8C5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388" y="2132607"/>
            <a:ext cx="3024554" cy="201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497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5029035"/>
              </p:ext>
            </p:ext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4" name="Objek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2707697" y="1295525"/>
            <a:ext cx="3270588" cy="1704448"/>
          </a:xfrm>
        </p:spPr>
        <p:txBody>
          <a:bodyPr/>
          <a:lstStyle/>
          <a:p>
            <a:r>
              <a:rPr lang="de-CH" dirty="0"/>
              <a:t>Dr. Anton Lauber</a:t>
            </a:r>
          </a:p>
          <a:p>
            <a:r>
              <a:rPr lang="de-CH" dirty="0"/>
              <a:t>Regierungsrat</a:t>
            </a:r>
          </a:p>
          <a:p>
            <a:endParaRPr lang="de-CH" dirty="0"/>
          </a:p>
          <a:p>
            <a:r>
              <a:rPr lang="de-CH" dirty="0"/>
              <a:t>Finanz- und Kirchendirektion</a:t>
            </a:r>
            <a:br>
              <a:rPr lang="de-CH" dirty="0"/>
            </a:br>
            <a:r>
              <a:rPr lang="de-CH" dirty="0"/>
              <a:t>(FKD)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36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77800" y="591909"/>
            <a:ext cx="8785225" cy="555685"/>
          </a:xfrm>
        </p:spPr>
        <p:txBody>
          <a:bodyPr vert="horz"/>
          <a:lstStyle/>
          <a:p>
            <a:r>
              <a:rPr lang="de-CH" dirty="0"/>
              <a:t>3 Fazit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800" y="1284685"/>
            <a:ext cx="2359356" cy="353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92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3E5CB-ACFD-24F1-CAF2-453015267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5FE518C-365F-77BA-A928-2BF716163E5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95795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520ED3F-D35D-F450-6065-DE14E5CB32B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342900">
              <a:defRPr/>
            </a:pPr>
            <a:fld id="{63343499-4781-8F47-9616-5D65C730EB58}" type="slidenum">
              <a:rPr lang="en-US" sz="800">
                <a:latin typeface="Arial"/>
              </a:rPr>
              <a:pPr defTabSz="342900">
                <a:defRPr/>
              </a:pPr>
              <a:t>37</a:t>
            </a:fld>
            <a:endParaRPr lang="en-US" sz="800" dirty="0">
              <a:latin typeface="Arial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DD7FB94-4798-B368-78BA-1B988F613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99" y="546069"/>
            <a:ext cx="8785224" cy="555684"/>
          </a:xfrm>
        </p:spPr>
        <p:txBody>
          <a:bodyPr vert="horz" rIns="0"/>
          <a:lstStyle/>
          <a:p>
            <a:pPr>
              <a:spcAft>
                <a:spcPts val="825"/>
              </a:spcAft>
              <a:tabLst>
                <a:tab pos="337185" algn="l"/>
              </a:tabLst>
            </a:pPr>
            <a:r>
              <a:rPr lang="de-CH" dirty="0"/>
              <a:t>Finanzieller Ausblick I</a:t>
            </a:r>
            <a:endParaRPr lang="de-CH" dirty="0"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2EFA3C-4B38-47B9-8C62-70BD88406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7799" y="1533813"/>
            <a:ext cx="8785226" cy="3536156"/>
          </a:xfrm>
        </p:spPr>
        <p:txBody>
          <a:bodyPr>
            <a:noAutofit/>
          </a:bodyPr>
          <a:lstStyle/>
          <a:p>
            <a:pPr marL="0" lvl="1" indent="0">
              <a:spcAft>
                <a:spcPts val="600"/>
              </a:spcAft>
              <a:buNone/>
            </a:pPr>
            <a:r>
              <a:rPr lang="de-CH" sz="1800" b="1" dirty="0">
                <a:solidFill>
                  <a:srgbClr val="000000"/>
                </a:solidFill>
              </a:rPr>
              <a:t>AFP 2027–2030:  </a:t>
            </a:r>
            <a:endParaRPr lang="de-CH" sz="1600" dirty="0"/>
          </a:p>
          <a:p>
            <a:pPr marL="55440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1600" b="1" dirty="0">
                <a:latin typeface="+mj-lt"/>
              </a:rPr>
              <a:t>Mittelfristiger Ausgleich: +179 Millionen Franken </a:t>
            </a:r>
            <a:br>
              <a:rPr lang="de-CH" sz="1600" b="1" dirty="0">
                <a:latin typeface="+mj-lt"/>
              </a:rPr>
            </a:br>
            <a:endParaRPr lang="de-CH" sz="1600" b="1" dirty="0">
              <a:latin typeface="+mj-lt"/>
            </a:endParaRPr>
          </a:p>
          <a:p>
            <a:pPr marL="0" lvl="1" indent="0">
              <a:spcAft>
                <a:spcPts val="600"/>
              </a:spcAft>
              <a:buNone/>
            </a:pPr>
            <a:r>
              <a:rPr lang="de-CH" sz="1800" b="1" dirty="0">
                <a:latin typeface="+mj-lt"/>
              </a:rPr>
              <a:t>Potenzielle Veränderungen / mittelfristiger Ausgleich +49 Millionen Franken</a:t>
            </a:r>
          </a:p>
          <a:p>
            <a:pPr marL="285750" lvl="1" indent="-285750">
              <a:spcAft>
                <a:spcPts val="600"/>
              </a:spcAft>
            </a:pPr>
            <a:endParaRPr lang="de-CH" sz="1600" b="1" dirty="0">
              <a:latin typeface="+mj-lt"/>
            </a:endParaRPr>
          </a:p>
          <a:p>
            <a:pPr marL="5557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CH" sz="1600" dirty="0">
              <a:latin typeface="+mj-lt"/>
            </a:endParaRPr>
          </a:p>
          <a:p>
            <a:pPr marL="5557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CH" sz="1600" dirty="0">
              <a:latin typeface="+mj-lt"/>
            </a:endParaRPr>
          </a:p>
          <a:p>
            <a:pPr marL="5557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CH" sz="1600" dirty="0">
              <a:latin typeface="+mj-lt"/>
            </a:endParaRPr>
          </a:p>
          <a:p>
            <a:pPr marL="5557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de-CH" sz="1600" dirty="0">
              <a:latin typeface="+mj-lt"/>
            </a:endParaRPr>
          </a:p>
          <a:p>
            <a:pPr marL="5557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de-CH" sz="1600" b="1" dirty="0">
                <a:latin typeface="+mj-lt"/>
              </a:rPr>
              <a:t>Finanzierungen im Gesundheitswesen </a:t>
            </a:r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37565FEA-347E-6CC8-3533-31E17296F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237466"/>
              </p:ext>
            </p:extLst>
          </p:nvPr>
        </p:nvGraphicFramePr>
        <p:xfrm>
          <a:off x="684245" y="2668661"/>
          <a:ext cx="5050971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9812">
                  <a:extLst>
                    <a:ext uri="{9D8B030D-6E8A-4147-A177-3AD203B41FA5}">
                      <a16:colId xmlns:a16="http://schemas.microsoft.com/office/drawing/2014/main" val="278004985"/>
                    </a:ext>
                  </a:extLst>
                </a:gridCol>
                <a:gridCol w="2121159">
                  <a:extLst>
                    <a:ext uri="{9D8B030D-6E8A-4147-A177-3AD203B41FA5}">
                      <a16:colId xmlns:a16="http://schemas.microsoft.com/office/drawing/2014/main" val="32654063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AFP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73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Asyl Gemeinden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29 Mio. Franken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4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Teuerung Kantonspersonal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20 Mio. Franken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182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146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87BDC-D3F5-9E19-4D4C-4E61F0C71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15E21CD-718F-9EE7-38B5-00E82E89B5E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35305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4F6B7C9-5117-B8D9-77AD-7C2585E702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342900">
              <a:defRPr/>
            </a:pPr>
            <a:fld id="{63343499-4781-8F47-9616-5D65C730EB58}" type="slidenum">
              <a:rPr lang="en-US" sz="800">
                <a:latin typeface="Arial"/>
              </a:rPr>
              <a:pPr defTabSz="342900">
                <a:defRPr/>
              </a:pPr>
              <a:t>38</a:t>
            </a:fld>
            <a:endParaRPr lang="en-US" sz="800" dirty="0">
              <a:latin typeface="Arial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A73A49-CC43-34F4-9151-6101A42F0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1" y="552652"/>
            <a:ext cx="8785224" cy="555684"/>
          </a:xfrm>
        </p:spPr>
        <p:txBody>
          <a:bodyPr vert="horz" rIns="0"/>
          <a:lstStyle/>
          <a:p>
            <a:pPr>
              <a:spcAft>
                <a:spcPts val="825"/>
              </a:spcAft>
              <a:tabLst>
                <a:tab pos="337185" algn="l"/>
              </a:tabLst>
            </a:pPr>
            <a:r>
              <a:rPr lang="de-CH" dirty="0"/>
              <a:t>Finanzieller Ausblick II</a:t>
            </a:r>
            <a:endParaRPr lang="de-CH" dirty="0"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6A28925-E051-92B5-6607-1E34F6BAA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pPr marL="0" lvl="1" indent="0">
              <a:spcAft>
                <a:spcPts val="600"/>
              </a:spcAft>
              <a:buNone/>
            </a:pPr>
            <a:r>
              <a:rPr lang="de-CH" sz="1800" b="1" dirty="0">
                <a:solidFill>
                  <a:srgbClr val="000000"/>
                </a:solidFill>
                <a:latin typeface="+mj-lt"/>
              </a:rPr>
              <a:t>Weitere finanzielle Aspekte </a:t>
            </a:r>
            <a:br>
              <a:rPr lang="de-CH" sz="1800" b="1" dirty="0">
                <a:solidFill>
                  <a:srgbClr val="000000"/>
                </a:solidFill>
                <a:latin typeface="+mj-lt"/>
              </a:rPr>
            </a:br>
            <a:endParaRPr lang="de-CH" sz="1800" b="1" dirty="0">
              <a:solidFill>
                <a:srgbClr val="000000"/>
              </a:solidFill>
              <a:latin typeface="+mj-lt"/>
            </a:endParaRPr>
          </a:p>
          <a:p>
            <a:pPr marL="268288" lvl="1" indent="-268288">
              <a:spcAft>
                <a:spcPts val="600"/>
              </a:spcAft>
            </a:pPr>
            <a:endParaRPr lang="de-CH" sz="1600" dirty="0">
              <a:latin typeface="+mj-lt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856BEFEE-C433-37C3-4CA1-8A3CD9AC9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05686"/>
              </p:ext>
            </p:extLst>
          </p:nvPr>
        </p:nvGraphicFramePr>
        <p:xfrm>
          <a:off x="584201" y="2042285"/>
          <a:ext cx="786933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1742">
                  <a:extLst>
                    <a:ext uri="{9D8B030D-6E8A-4147-A177-3AD203B41FA5}">
                      <a16:colId xmlns:a16="http://schemas.microsoft.com/office/drawing/2014/main" val="551881013"/>
                    </a:ext>
                  </a:extLst>
                </a:gridCol>
                <a:gridCol w="2127379">
                  <a:extLst>
                    <a:ext uri="{9D8B030D-6E8A-4147-A177-3AD203B41FA5}">
                      <a16:colId xmlns:a16="http://schemas.microsoft.com/office/drawing/2014/main" val="2517526798"/>
                    </a:ext>
                  </a:extLst>
                </a:gridCol>
                <a:gridCol w="2320214">
                  <a:extLst>
                    <a:ext uri="{9D8B030D-6E8A-4147-A177-3AD203B41FA5}">
                      <a16:colId xmlns:a16="http://schemas.microsoft.com/office/drawing/2014/main" val="1955105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Mindereinnahmen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pro Jahr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AFP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13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Vorschlag HKBB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130 Mio. Franken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520 Mio. Franken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9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Gemeindeinitiative BLKB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23 Mio. Franken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92 Mio. Franken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40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Umverteilungsinitiativen SVP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135 Mio. Franken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540 Mio. Franken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8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Steuerfuss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65 Mio. Franken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dirty="0"/>
                        <a:t>260 Mio. Franken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40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7529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694D3-C0D5-1754-D315-5476CA42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21AB4BD7-BCFA-31C0-53E1-4B254E86C99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7173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2DAB41BB-F12E-28BD-62AA-E8AB3F82021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342900">
              <a:defRPr/>
            </a:pPr>
            <a:fld id="{63343499-4781-8F47-9616-5D65C730EB58}" type="slidenum">
              <a:rPr lang="en-US" sz="800">
                <a:latin typeface="Arial"/>
              </a:rPr>
              <a:pPr defTabSz="342900">
                <a:defRPr/>
              </a:pPr>
              <a:t>39</a:t>
            </a:fld>
            <a:endParaRPr lang="en-US" sz="800" dirty="0">
              <a:latin typeface="Arial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1109040-DCCE-C276-876C-000617E09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1" y="481320"/>
            <a:ext cx="8785224" cy="555684"/>
          </a:xfrm>
        </p:spPr>
        <p:txBody>
          <a:bodyPr vert="horz" rIns="0"/>
          <a:lstStyle/>
          <a:p>
            <a:pPr>
              <a:spcAft>
                <a:spcPts val="825"/>
              </a:spcAft>
              <a:tabLst>
                <a:tab pos="337185" algn="l"/>
              </a:tabLst>
            </a:pPr>
            <a:r>
              <a:rPr lang="de-CH" dirty="0"/>
              <a:t>Finanzieller Ausblick III</a:t>
            </a:r>
            <a:endParaRPr lang="de-CH" dirty="0"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918A3D-C92D-BE5E-E144-2E6053C5F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pPr marL="0" lvl="1" indent="0">
              <a:spcAft>
                <a:spcPts val="600"/>
              </a:spcAft>
              <a:buNone/>
            </a:pPr>
            <a:r>
              <a:rPr lang="de-CH" sz="1800" b="1" dirty="0">
                <a:solidFill>
                  <a:srgbClr val="000000"/>
                </a:solidFill>
                <a:latin typeface="+mj-lt"/>
              </a:rPr>
              <a:t> </a:t>
            </a:r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7DF10DE8-9CFA-4BE2-3FC2-06E2744E5A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813726"/>
              </p:ext>
            </p:extLst>
          </p:nvPr>
        </p:nvGraphicFramePr>
        <p:xfrm>
          <a:off x="584200" y="1163486"/>
          <a:ext cx="6096000" cy="3651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1491036" imgH="6880764" progId="Excel.Sheet.12">
                  <p:embed/>
                </p:oleObj>
              </mc:Choice>
              <mc:Fallback>
                <p:oleObj name="Worksheet" r:id="rId6" imgW="11491036" imgH="6880764" progId="Excel.Sheet.12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7DF10DE8-9CFA-4BE2-3FC2-06E2744E5A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4200" y="1163486"/>
                        <a:ext cx="6096000" cy="3651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965520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4960B-DC9B-B4CA-844A-A96349E6E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FA7B0382-929F-F6C6-C498-99DB2B00510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811D91C-0838-4A39-B796-740250B195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BA7EBF60-7C22-0E54-8549-6B5CD218C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717" y="615981"/>
            <a:ext cx="8966199" cy="400402"/>
          </a:xfrm>
        </p:spPr>
        <p:txBody>
          <a:bodyPr vert="horz" rIns="0"/>
          <a:lstStyle/>
          <a:p>
            <a:r>
              <a:rPr lang="de-CH" dirty="0"/>
              <a:t>Fazit 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59CC4373-292B-1D8E-CB8D-7DB0DF0447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77801" y="139304"/>
            <a:ext cx="304800" cy="273844"/>
          </a:xfrm>
        </p:spPr>
        <p:txBody>
          <a:bodyPr/>
          <a:lstStyle/>
          <a:p>
            <a:fld id="{63343499-4781-8F47-9616-5D65C730EB58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CB70914-44EF-1CE9-79BD-6C2E7C64613C}"/>
              </a:ext>
            </a:extLst>
          </p:cNvPr>
          <p:cNvSpPr txBox="1">
            <a:spLocks/>
          </p:cNvSpPr>
          <p:nvPr/>
        </p:nvSpPr>
        <p:spPr>
          <a:xfrm>
            <a:off x="523083" y="1502567"/>
            <a:ext cx="7506491" cy="2807147"/>
          </a:xfrm>
          <a:prstGeom prst="rect">
            <a:avLst/>
          </a:prstGeom>
          <a:solidFill>
            <a:schemeClr val="accent4">
              <a:lumMod val="20000"/>
              <a:lumOff val="80000"/>
              <a:alpha val="45000"/>
            </a:schemeClr>
          </a:solidFill>
        </p:spPr>
        <p:txBody>
          <a:bodyPr>
            <a:noAutofit/>
          </a:bodyPr>
          <a:lstStyle>
            <a:lvl1pPr marL="27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0000" indent="-27000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0000" lvl="1" indent="0">
              <a:lnSpc>
                <a:spcPts val="3000"/>
              </a:lnSpc>
              <a:spcAft>
                <a:spcPts val="900"/>
              </a:spcAft>
              <a:buNone/>
            </a:pPr>
            <a:endParaRPr lang="de-CH" sz="2000" b="1" dirty="0"/>
          </a:p>
          <a:p>
            <a:pPr lvl="1">
              <a:lnSpc>
                <a:spcPts val="3000"/>
              </a:lnSpc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de-CH" sz="2000" b="1" dirty="0"/>
              <a:t>Mehrere parallele Forderungen zur Umverteilung auf die Gemeinden sowie Steuersenkungen</a:t>
            </a:r>
          </a:p>
          <a:p>
            <a:pPr lvl="1">
              <a:lnSpc>
                <a:spcPts val="3000"/>
              </a:lnSpc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de-CH" sz="2000" b="1" dirty="0"/>
              <a:t>Handlungsspielraum zwingt zu Priorisierung der politischen Wünsche</a:t>
            </a:r>
          </a:p>
        </p:txBody>
      </p:sp>
    </p:spTree>
    <p:extLst>
      <p:ext uri="{BB962C8B-B14F-4D97-AF65-F5344CB8AC3E}">
        <p14:creationId xmlns:p14="http://schemas.microsoft.com/office/powerpoint/2010/main" val="1116854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144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60" imgH="360" progId="TCLayout.ActiveDocument.1">
                  <p:embed/>
                </p:oleObj>
              </mc:Choice>
              <mc:Fallback>
                <p:oleObj name="think-cell Folie" r:id="rId4" imgW="360" imgH="360" progId="TCLayout.ActiveDocument.1">
                  <p:embed/>
                  <p:pic>
                    <p:nvPicPr>
                      <p:cNvPr id="5" name="Objek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4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>
            <p:custDataLst>
              <p:tags r:id="rId2"/>
            </p:custDataLst>
          </p:nvPr>
        </p:nvSpPr>
        <p:spPr>
          <a:xfrm>
            <a:off x="1143000" y="0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endParaRPr lang="de-CH" sz="1875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41</a:t>
            </a:fld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CH" dirty="0"/>
              <a:t>4 Fragen / Diskussion</a:t>
            </a:r>
          </a:p>
        </p:txBody>
      </p:sp>
      <p:sp>
        <p:nvSpPr>
          <p:cNvPr id="9" name="Textfeld 8"/>
          <p:cNvSpPr txBox="1"/>
          <p:nvPr/>
        </p:nvSpPr>
        <p:spPr>
          <a:xfrm rot="16200000">
            <a:off x="6353569" y="4375495"/>
            <a:ext cx="92867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675" dirty="0">
                <a:solidFill>
                  <a:schemeClr val="bg1">
                    <a:lumMod val="75000"/>
                  </a:schemeClr>
                </a:solidFill>
              </a:rPr>
              <a:t>Bild: </a:t>
            </a:r>
            <a:r>
              <a:rPr lang="de-CH" sz="675" dirty="0" err="1">
                <a:solidFill>
                  <a:schemeClr val="bg1">
                    <a:lumMod val="75000"/>
                  </a:schemeClr>
                </a:solidFill>
              </a:rPr>
              <a:t>Pixabay</a:t>
            </a:r>
            <a:endParaRPr lang="de-CH" sz="675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FD9BDF1-BC74-2924-78A8-B299463A34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707" y="1752743"/>
            <a:ext cx="3570094" cy="318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407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3004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3.43900000000000005684E+00&quot;&gt;&lt;m_msothmcolidx val=&quot;0&quot;/&gt;&lt;m_rgb r=&quot;00&quot; g=&quot;80&quot; b=&quot;0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lDzZPOXTtCJq11FZ3tV6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EABsE2RT4.97Jpwl5t4K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peYiGLRdOgUnvhdazXI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apeYiGLRdOgUnvhdazXI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EWmatFyTguckYzN1BSFz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fqzdYqTTWCEeeM1eO2W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fqzdYqTTWCEeeM1eO2W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zyAV9XRuC.yZsIGdGEC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fqzdYqTTWCEeeM1eO2W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1EwBt5zQ5GJHhW77Ns1Y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D_ZFmOTi6VdBGgguINv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D_ZFmOTi6VdBGgguINv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Mm7wAGMStmc3X2Q27PGi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VJQoO2Tfy.uLCoQ7AXMg"/>
</p:tagLst>
</file>

<file path=ppt/theme/theme1.xml><?xml version="1.0" encoding="utf-8"?>
<a:theme xmlns:a="http://schemas.openxmlformats.org/drawingml/2006/main" name="Präsentation_16_9_Titel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 _FKD_16_9" id="{ADD66C9B-B3BC-4ABD-8EAF-E90020559271}" vid="{847A650C-691A-4895-9749-93D0715FED77}"/>
    </a:ext>
  </a:extLst>
</a:theme>
</file>

<file path=ppt/theme/theme2.xml><?xml version="1.0" encoding="utf-8"?>
<a:theme xmlns:a="http://schemas.openxmlformats.org/drawingml/2006/main" name="Präsentation_16_9_Inhalt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 _FKD_16_9" id="{ADD66C9B-B3BC-4ABD-8EAF-E90020559271}" vid="{0896554C-BEB2-4C0F-AF9C-3DB5A86BC37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Regierungsklausur-Forecast-2025-2028_Präsentation</Template>
  <TotalTime>0</TotalTime>
  <Words>1260</Words>
  <Application>Microsoft Office PowerPoint</Application>
  <PresentationFormat>Bildschirmpräsentation (16:9)</PresentationFormat>
  <Paragraphs>299</Paragraphs>
  <Slides>41</Slides>
  <Notes>20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41</vt:i4>
      </vt:variant>
    </vt:vector>
  </HeadingPairs>
  <TitlesOfParts>
    <vt:vector size="49" baseType="lpstr">
      <vt:lpstr>Arial</vt:lpstr>
      <vt:lpstr>Calibri</vt:lpstr>
      <vt:lpstr>Symbol</vt:lpstr>
      <vt:lpstr>Wingdings</vt:lpstr>
      <vt:lpstr>Präsentation_16_9_Titel</vt:lpstr>
      <vt:lpstr>Präsentation_16_9_Inhalt</vt:lpstr>
      <vt:lpstr>think-cell Folie</vt:lpstr>
      <vt:lpstr>Worksheet</vt:lpstr>
      <vt:lpstr>Medienkonferenz zum AFP 2027–2030</vt:lpstr>
      <vt:lpstr>Begrüssung</vt:lpstr>
      <vt:lpstr>Agenda</vt:lpstr>
      <vt:lpstr>1 AFP 2027–2030 im Überblick</vt:lpstr>
      <vt:lpstr>Starke Steuerbasis – Budget 2027 </vt:lpstr>
      <vt:lpstr>Starke Steuerbasis – Finanzplanjahre 2028–2030 </vt:lpstr>
      <vt:lpstr>Wachstum bei kurzfristig nicht steuerbaren Positionen:  Veränderungen zum AFP 2026–2029 nach Aufgabengebiet </vt:lpstr>
      <vt:lpstr>Budget 2027: Ertrag wächst stärker als Aufwand</vt:lpstr>
      <vt:lpstr>Risiken – nicht im AFP Mögliche jährliche Zusatzausgaben im dreistelligen Millionenbereich</vt:lpstr>
      <vt:lpstr>Politische Risiken</vt:lpstr>
      <vt:lpstr>Politische Risiken / Entscheide</vt:lpstr>
      <vt:lpstr>Wirtschaftliche und geopolitische Risiken</vt:lpstr>
      <vt:lpstr>Was tun?</vt:lpstr>
      <vt:lpstr>Umfangreiche Investitionen</vt:lpstr>
      <vt:lpstr>Neuverschuldung in Planungsperiode</vt:lpstr>
      <vt:lpstr>Solides Eigenkapitalpolster</vt:lpstr>
      <vt:lpstr>Abbau Bilanzfehlbetrag Reform BLPK: 6 Tranchen im Vorsprung, Restbetrag-Verrechnung im Jahr 2029</vt:lpstr>
      <vt:lpstr>Budget 2027, Finanzplanjahre 2028 und 2029 herausfordernd</vt:lpstr>
      <vt:lpstr>Mittelfristiger Ausgleich AFP 2027–2030 inkl. Entlastung aus Finanzstrategie</vt:lpstr>
      <vt:lpstr>Mittelfristiger Ausgleich AFP 2027–2030 ohne Entlastung aus Finanzstrategie</vt:lpstr>
      <vt:lpstr>2 AFP 2027–2030 im Detail</vt:lpstr>
      <vt:lpstr>Bruttoinlandsprodukt (BIP) BL</vt:lpstr>
      <vt:lpstr>Schweizerische Nationalbank (SNB)</vt:lpstr>
      <vt:lpstr>Nationaler Finanzausgleich (NFA)</vt:lpstr>
      <vt:lpstr>Wachstum bei kurzfristig nicht steuerbaren Positionen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Differenzanalyse für das Jahr 2027 </vt:lpstr>
      <vt:lpstr>Vom Budget 2026 zum Budget 2027: Fiskalertrag</vt:lpstr>
      <vt:lpstr>PowerPoint-Präsentation</vt:lpstr>
      <vt:lpstr>PowerPoint-Präsentation</vt:lpstr>
      <vt:lpstr>Erwartungsrechnung Q2 2026</vt:lpstr>
      <vt:lpstr>3 Fazit</vt:lpstr>
      <vt:lpstr>Finanzieller Ausblick I</vt:lpstr>
      <vt:lpstr>Finanzieller Ausblick II</vt:lpstr>
      <vt:lpstr>Finanzieller Ausblick III</vt:lpstr>
      <vt:lpstr>Fazit </vt:lpstr>
      <vt:lpstr>4 Fragen / Diskussion</vt:lpstr>
    </vt:vector>
  </TitlesOfParts>
  <Company>ZI Kanton Basel-Landschaft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AFP 2027–2030</dc:title>
  <dc:creator>Ticli-Frezza, Emanuela FKD</dc:creator>
  <cp:lastModifiedBy>Rupp, Martina</cp:lastModifiedBy>
  <cp:revision>850</cp:revision>
  <cp:lastPrinted>2026-08-31T06:13:20Z</cp:lastPrinted>
  <dcterms:created xsi:type="dcterms:W3CDTF">2024-03-05T11:53:56Z</dcterms:created>
  <dcterms:modified xsi:type="dcterms:W3CDTF">2026-09-22T05:46:49Z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