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64" r:id="rId4"/>
    <p:sldMasterId id="2147493475" r:id="rId5"/>
  </p:sldMasterIdLst>
  <p:notesMasterIdLst>
    <p:notesMasterId r:id="rId34"/>
  </p:notesMasterIdLst>
  <p:handoutMasterIdLst>
    <p:handoutMasterId r:id="rId35"/>
  </p:handoutMasterIdLst>
  <p:sldIdLst>
    <p:sldId id="256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300" r:id="rId18"/>
    <p:sldId id="274" r:id="rId19"/>
    <p:sldId id="276" r:id="rId20"/>
    <p:sldId id="308" r:id="rId21"/>
    <p:sldId id="279" r:id="rId22"/>
    <p:sldId id="305" r:id="rId23"/>
    <p:sldId id="294" r:id="rId24"/>
    <p:sldId id="309" r:id="rId25"/>
    <p:sldId id="282" r:id="rId26"/>
    <p:sldId id="283" r:id="rId27"/>
    <p:sldId id="284" r:id="rId28"/>
    <p:sldId id="301" r:id="rId29"/>
    <p:sldId id="286" r:id="rId30"/>
    <p:sldId id="298" r:id="rId31"/>
    <p:sldId id="302" r:id="rId32"/>
    <p:sldId id="288" r:id="rId33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">
          <p15:clr>
            <a:srgbClr val="A4A3A4"/>
          </p15:clr>
        </p15:guide>
        <p15:guide id="2" orient="horz" pos="1089">
          <p15:clr>
            <a:srgbClr val="A4A3A4"/>
          </p15:clr>
        </p15:guide>
        <p15:guide id="3" orient="horz" pos="930">
          <p15:clr>
            <a:srgbClr val="A4A3A4"/>
          </p15:clr>
        </p15:guide>
        <p15:guide id="4" orient="horz" pos="3128">
          <p15:clr>
            <a:srgbClr val="A4A3A4"/>
          </p15:clr>
        </p15:guide>
        <p15:guide id="5" orient="horz" pos="580">
          <p15:clr>
            <a:srgbClr val="A4A3A4"/>
          </p15:clr>
        </p15:guide>
        <p15:guide id="6" pos="112">
          <p15:clr>
            <a:srgbClr val="A4A3A4"/>
          </p15:clr>
        </p15:guide>
        <p15:guide id="7" pos="2824">
          <p15:clr>
            <a:srgbClr val="A4A3A4"/>
          </p15:clr>
        </p15:guide>
        <p15:guide id="8" pos="2936">
          <p15:clr>
            <a:srgbClr val="A4A3A4"/>
          </p15:clr>
        </p15:guide>
        <p15:guide id="9" pos="3389">
          <p15:clr>
            <a:srgbClr val="A4A3A4"/>
          </p15:clr>
        </p15:guide>
        <p15:guide id="10" pos="3502">
          <p15:clr>
            <a:srgbClr val="A4A3A4"/>
          </p15:clr>
        </p15:guide>
        <p15:guide id="11" pos="3953">
          <p15:clr>
            <a:srgbClr val="A4A3A4"/>
          </p15:clr>
        </p15:guide>
        <p15:guide id="12" pos="4067">
          <p15:clr>
            <a:srgbClr val="A4A3A4"/>
          </p15:clr>
        </p15:guide>
        <p15:guide id="13" pos="4517">
          <p15:clr>
            <a:srgbClr val="A4A3A4"/>
          </p15:clr>
        </p15:guide>
        <p15:guide id="14" pos="4630">
          <p15:clr>
            <a:srgbClr val="A4A3A4"/>
          </p15:clr>
        </p15:guide>
        <p15:guide id="15" pos="5082">
          <p15:clr>
            <a:srgbClr val="A4A3A4"/>
          </p15:clr>
        </p15:guide>
        <p15:guide id="16" pos="5196">
          <p15:clr>
            <a:srgbClr val="A4A3A4"/>
          </p15:clr>
        </p15:guide>
        <p15:guide id="17" pos="5646">
          <p15:clr>
            <a:srgbClr val="A4A3A4"/>
          </p15:clr>
        </p15:guide>
        <p15:guide id="18" pos="2373">
          <p15:clr>
            <a:srgbClr val="A4A3A4"/>
          </p15:clr>
        </p15:guide>
        <p15:guide id="19" pos="1693">
          <p15:clr>
            <a:srgbClr val="A4A3A4"/>
          </p15:clr>
        </p15:guide>
        <p15:guide id="20" pos="2258">
          <p15:clr>
            <a:srgbClr val="A4A3A4"/>
          </p15:clr>
        </p15:guide>
        <p15:guide id="21" pos="1809">
          <p15:clr>
            <a:srgbClr val="A4A3A4"/>
          </p15:clr>
        </p15:guide>
        <p15:guide id="22" pos="1243">
          <p15:clr>
            <a:srgbClr val="A4A3A4"/>
          </p15:clr>
        </p15:guide>
        <p15:guide id="23" pos="1128">
          <p15:clr>
            <a:srgbClr val="A4A3A4"/>
          </p15:clr>
        </p15:guide>
        <p15:guide id="24" pos="564">
          <p15:clr>
            <a:srgbClr val="A4A3A4"/>
          </p15:clr>
        </p15:guide>
        <p15:guide id="25" pos="67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etraux, Laurent FKD" initials="MLF [2]" lastIdx="11" clrIdx="6">
    <p:extLst>
      <p:ext uri="{19B8F6BF-5375-455C-9EA6-DF929625EA0E}">
        <p15:presenceInfo xmlns:p15="http://schemas.microsoft.com/office/powerpoint/2012/main" userId="S::Laurent.Metraux@bl.ch::1297a702-0396-47f6-9eae-3e797a14a5eb" providerId="AD"/>
      </p:ext>
    </p:extLst>
  </p:cmAuthor>
  <p:cmAuthor id="1" name="Rupp, Martina" initials="MR" lastIdx="13" clrIdx="0">
    <p:extLst>
      <p:ext uri="{19B8F6BF-5375-455C-9EA6-DF929625EA0E}">
        <p15:presenceInfo xmlns:p15="http://schemas.microsoft.com/office/powerpoint/2012/main" userId="Rupp, Martina" providerId="None"/>
      </p:ext>
    </p:extLst>
  </p:cmAuthor>
  <p:cmAuthor id="2" name="Metraux, Laurent FKD" initials="MLF" lastIdx="19" clrIdx="1">
    <p:extLst>
      <p:ext uri="{19B8F6BF-5375-455C-9EA6-DF929625EA0E}">
        <p15:presenceInfo xmlns:p15="http://schemas.microsoft.com/office/powerpoint/2012/main" userId="S-1-5-21-3386287268-3008752817-278600922-204919" providerId="AD"/>
      </p:ext>
    </p:extLst>
  </p:cmAuthor>
  <p:cmAuthor id="3" name="Fischer, Dominik FKD" initials="FDF" lastIdx="1" clrIdx="2">
    <p:extLst>
      <p:ext uri="{19B8F6BF-5375-455C-9EA6-DF929625EA0E}">
        <p15:presenceInfo xmlns:p15="http://schemas.microsoft.com/office/powerpoint/2012/main" userId="S-1-5-21-3386287268-3008752817-278600922-287678" providerId="AD"/>
      </p:ext>
    </p:extLst>
  </p:cmAuthor>
  <p:cmAuthor id="4" name="Ticli-Frezza, Emanuela FKD" initials="TEF" lastIdx="5" clrIdx="3">
    <p:extLst>
      <p:ext uri="{19B8F6BF-5375-455C-9EA6-DF929625EA0E}">
        <p15:presenceInfo xmlns:p15="http://schemas.microsoft.com/office/powerpoint/2012/main" userId="S-1-5-21-3386287268-3008752817-278600922-445234" providerId="AD"/>
      </p:ext>
    </p:extLst>
  </p:cmAuthor>
  <p:cmAuthor id="5" name="Frezza, Emanuela FKD" initials="EF" lastIdx="21" clrIdx="4">
    <p:extLst>
      <p:ext uri="{19B8F6BF-5375-455C-9EA6-DF929625EA0E}">
        <p15:presenceInfo xmlns:p15="http://schemas.microsoft.com/office/powerpoint/2012/main" userId="Frezza, Emanuela FKD" providerId="None"/>
      </p:ext>
    </p:extLst>
  </p:cmAuthor>
  <p:cmAuthor id="6" name="Fischer, Dominik FKD" initials="FDF [2]" lastIdx="3" clrIdx="5">
    <p:extLst>
      <p:ext uri="{19B8F6BF-5375-455C-9EA6-DF929625EA0E}">
        <p15:presenceInfo xmlns:p15="http://schemas.microsoft.com/office/powerpoint/2012/main" userId="S::Dominik.Fischer@bl.ch::7877aef6-cd10-4561-8bd2-bff3a3791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F3300"/>
    <a:srgbClr val="55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05" autoAdjust="0"/>
  </p:normalViewPr>
  <p:slideViewPr>
    <p:cSldViewPr snapToGrid="0" snapToObjects="1">
      <p:cViewPr varScale="1">
        <p:scale>
          <a:sx n="149" d="100"/>
          <a:sy n="149" d="100"/>
        </p:scale>
        <p:origin x="312" y="120"/>
      </p:cViewPr>
      <p:guideLst>
        <p:guide orient="horz" pos="114"/>
        <p:guide orient="horz" pos="1089"/>
        <p:guide orient="horz" pos="930"/>
        <p:guide orient="horz" pos="3128"/>
        <p:guide orient="horz" pos="580"/>
        <p:guide pos="112"/>
        <p:guide pos="2824"/>
        <p:guide pos="2936"/>
        <p:guide pos="3389"/>
        <p:guide pos="3502"/>
        <p:guide pos="3953"/>
        <p:guide pos="4067"/>
        <p:guide pos="4517"/>
        <p:guide pos="4630"/>
        <p:guide pos="5082"/>
        <p:guide pos="5196"/>
        <p:guide pos="5646"/>
        <p:guide pos="2373"/>
        <p:guide pos="1693"/>
        <p:guide pos="2258"/>
        <p:guide pos="1809"/>
        <p:guide pos="1243"/>
        <p:guide pos="1128"/>
        <p:guide pos="564"/>
        <p:guide pos="6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7306B-1849-1642-83CD-33830B42A476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A3322-4079-BF4A-9D9D-8E40754E09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34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7467-056E-E244-B20D-F2C91E7BC69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3551E-C1F7-3449-9D64-1DB59B6C67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22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3551E-C1F7-3449-9D64-1DB59B6C6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3551E-C1F7-3449-9D64-1DB59B6C6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5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3551E-C1F7-3449-9D64-1DB59B6C6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22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3551E-C1F7-3449-9D64-1DB59B6C67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728217"/>
            <a:ext cx="9144000" cy="341528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920750"/>
            <a:ext cx="8785225" cy="536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  <p:pic>
        <p:nvPicPr>
          <p:cNvPr id="3" name="typoraster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8788"/>
            <a:ext cx="9144000" cy="3419856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7800" y="180975"/>
            <a:ext cx="4305300" cy="17516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555959"/>
                </a:solidFill>
              </a:defRPr>
            </a:lvl1pPr>
          </a:lstStyle>
          <a:p>
            <a:pPr lvl="0"/>
            <a:r>
              <a:rPr lang="de-DE" dirty="0"/>
              <a:t>Autor Vorname Nachname, Datum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gemein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918969"/>
            <a:ext cx="8785224" cy="555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177801" y="1728787"/>
            <a:ext cx="4305300" cy="32369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660900" y="1728787"/>
            <a:ext cx="4305300" cy="32369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950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660900" y="1728787"/>
            <a:ext cx="4302124" cy="32369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90000"/>
              </a:lnSpc>
              <a:spcAft>
                <a:spcPts val="800"/>
              </a:spcAft>
              <a:buNone/>
              <a:defRPr sz="25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</a:t>
            </a:r>
            <a:r>
              <a:rPr lang="en-US" dirty="0" err="1"/>
              <a:t>eingeben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0" y="1728788"/>
            <a:ext cx="4305300" cy="3236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799" y="915928"/>
            <a:ext cx="8785225" cy="5556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63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0" y="1728788"/>
            <a:ext cx="6992939" cy="3236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913369"/>
            <a:ext cx="8785224" cy="5556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90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177799" y="1728788"/>
            <a:ext cx="8785226" cy="3236912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600"/>
            </a:lvl1pPr>
          </a:lstStyle>
          <a:p>
            <a:r>
              <a:rPr lang="de-DE" dirty="0"/>
              <a:t>Diagramm durch Klicken auf Symbol hinzufügen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799" y="920833"/>
            <a:ext cx="8785225" cy="5556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3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728217"/>
            <a:ext cx="9144000" cy="341528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  <p:pic>
        <p:nvPicPr>
          <p:cNvPr id="7" name="typoraster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8788"/>
            <a:ext cx="9144000" cy="3419856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803340"/>
            <a:ext cx="8640000" cy="4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77800" y="1262390"/>
            <a:ext cx="8640000" cy="216704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rgbClr val="FF0000"/>
                </a:solidFill>
                <a:latin typeface="+mj-lt"/>
              </a:defRPr>
            </a:lvl1pPr>
          </a:lstStyle>
          <a:p>
            <a:pPr lvl="0"/>
            <a:r>
              <a:rPr lang="de-CH" sz="1600" dirty="0">
                <a:latin typeface="+mj-lt"/>
              </a:rPr>
              <a:t>Untertitel (16pt normal)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77800" y="180975"/>
            <a:ext cx="4305300" cy="17516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555959"/>
                </a:solidFill>
              </a:defRPr>
            </a:lvl1pPr>
          </a:lstStyle>
          <a:p>
            <a:pPr lvl="0"/>
            <a:r>
              <a:rPr lang="de-DE" dirty="0"/>
              <a:t>Autor Vorname Nachname, Datum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6747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2 Zeilen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670067"/>
            <a:ext cx="8640000" cy="3784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77800" y="1069885"/>
            <a:ext cx="8640000" cy="40920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rgbClr val="FF0000"/>
                </a:solidFill>
                <a:latin typeface="+mj-lt"/>
              </a:defRPr>
            </a:lvl1pPr>
          </a:lstStyle>
          <a:p>
            <a:pPr lvl="0"/>
            <a:r>
              <a:rPr lang="de-CH" sz="1600" dirty="0">
                <a:latin typeface="+mj-lt"/>
              </a:rPr>
              <a:t>Untertitel (16pt normal)</a:t>
            </a:r>
          </a:p>
          <a:p>
            <a:pPr lvl="0"/>
            <a:r>
              <a:rPr lang="de-CH" sz="1600" dirty="0">
                <a:latin typeface="+mj-lt"/>
              </a:rPr>
              <a:t>Zweite Zeile</a:t>
            </a:r>
            <a:endParaRPr lang="de-CH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728217"/>
            <a:ext cx="9144000" cy="341528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  <p:pic>
        <p:nvPicPr>
          <p:cNvPr id="7" name="typoraster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8788"/>
            <a:ext cx="9144000" cy="3419856"/>
          </a:xfrm>
          <a:prstGeom prst="rect">
            <a:avLst/>
          </a:prstGeom>
        </p:spPr>
      </p:pic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77800" y="180975"/>
            <a:ext cx="4305300" cy="17516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555959"/>
                </a:solidFill>
              </a:defRPr>
            </a:lvl1pPr>
          </a:lstStyle>
          <a:p>
            <a:pPr lvl="0"/>
            <a:r>
              <a:rPr lang="de-DE" dirty="0"/>
              <a:t>Autor Vorname Nachname, Datum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211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3767139" y="1471613"/>
            <a:ext cx="5195885" cy="35361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875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 </a:t>
            </a:r>
            <a:r>
              <a:rPr lang="en-US" dirty="0" err="1"/>
              <a:t>eingeben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1" y="1471613"/>
            <a:ext cx="3406774" cy="35378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729000"/>
            <a:ext cx="8785225" cy="5556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7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1" y="1471613"/>
            <a:ext cx="8785224" cy="35361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1" y="729000"/>
            <a:ext cx="8785224" cy="5556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9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gemein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1" y="729001"/>
            <a:ext cx="8785224" cy="555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7799" y="1471613"/>
            <a:ext cx="8785226" cy="353615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4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177799" y="1471613"/>
            <a:ext cx="8785226" cy="353615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200"/>
            </a:lvl1pPr>
          </a:lstStyle>
          <a:p>
            <a:r>
              <a:rPr lang="de-DE"/>
              <a:t>Diagramm durch Klicken auf Symbol hinzufügen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729000"/>
            <a:ext cx="8785225" cy="5556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9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77800" y="921974"/>
            <a:ext cx="8785225" cy="3627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1875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Haupttitel/Untertitel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77800" y="1471613"/>
            <a:ext cx="8785225" cy="35361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7175" indent="-257175">
              <a:lnSpc>
                <a:spcPct val="150000"/>
              </a:lnSpc>
              <a:buFont typeface="Symbol" panose="05050102010706020507" pitchFamily="18" charset="2"/>
              <a:buChar char="-"/>
              <a:defRPr sz="1875"/>
            </a:lvl1pPr>
            <a:lvl2pPr marL="600075" indent="-257175">
              <a:lnSpc>
                <a:spcPct val="150000"/>
              </a:lnSpc>
              <a:buFont typeface="Symbol" panose="05050102010706020507" pitchFamily="18" charset="2"/>
              <a:buChar char="-"/>
              <a:defRPr sz="1875"/>
            </a:lvl2pPr>
            <a:lvl3pPr marL="942975" indent="-257175">
              <a:lnSpc>
                <a:spcPct val="150000"/>
              </a:lnSpc>
              <a:buFont typeface="Symbol" panose="05050102010706020507" pitchFamily="18" charset="2"/>
              <a:buChar char="-"/>
              <a:defRPr sz="1875"/>
            </a:lvl3pPr>
            <a:lvl4pPr marL="1285875" indent="-257175">
              <a:lnSpc>
                <a:spcPct val="150000"/>
              </a:lnSpc>
              <a:buFont typeface="Symbol" panose="05050102010706020507" pitchFamily="18" charset="2"/>
              <a:buChar char="-"/>
              <a:defRPr sz="1875"/>
            </a:lvl4pPr>
            <a:lvl5pPr marL="1628775" indent="-257175">
              <a:lnSpc>
                <a:spcPct val="150000"/>
              </a:lnSpc>
              <a:buFont typeface="Symbol" panose="05050102010706020507" pitchFamily="18" charset="2"/>
              <a:buChar char="-"/>
              <a:defRPr sz="1875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65" y="139802"/>
            <a:ext cx="3959360" cy="646940"/>
          </a:xfrm>
          <a:prstGeom prst="rect">
            <a:avLst/>
          </a:prstGeom>
        </p:spPr>
      </p:pic>
      <p:sp>
        <p:nvSpPr>
          <p:cNvPr id="12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179512" y="139263"/>
            <a:ext cx="3312368" cy="164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825" b="0" dirty="0">
                <a:solidFill>
                  <a:srgbClr val="55595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850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660901" y="1471613"/>
            <a:ext cx="4302125" cy="35361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>
              <a:lnSpc>
                <a:spcPct val="90000"/>
              </a:lnSpc>
              <a:buFont typeface="+mj-lt"/>
              <a:buAutoNum type="arabicPeriod"/>
              <a:defRPr sz="2500"/>
            </a:lvl1pPr>
          </a:lstStyle>
          <a:p>
            <a:pPr lvl="0"/>
            <a:r>
              <a:rPr lang="de-DE" dirty="0"/>
              <a:t>Inhalt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0" y="1728787"/>
            <a:ext cx="4305300" cy="323691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907563"/>
            <a:ext cx="8785224" cy="5640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8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1.xml"/><Relationship Id="rId7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115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69" name="think-cell Folie" r:id="rId12" imgW="351" imgH="351" progId="TCLayout.ActiveDocument.1">
                  <p:embed/>
                </p:oleObj>
              </mc:Choice>
              <mc:Fallback>
                <p:oleObj name="think-cell Folie" r:id="rId12" imgW="351" imgH="3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800" y="921973"/>
            <a:ext cx="8785225" cy="5559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Haupttitel/Untertitel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0" y="1728787"/>
            <a:ext cx="8785225" cy="32369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77800" y="180975"/>
            <a:ext cx="4064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555959"/>
                </a:solidFill>
              </a:defRPr>
            </a:lvl1pPr>
          </a:lstStyle>
          <a:p>
            <a:fld id="{63343499-4781-8F47-9616-5D65C730EB5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65" y="180975"/>
            <a:ext cx="3959360" cy="8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5" r:id="rId1"/>
    <p:sldLayoutId id="2147493473" r:id="rId2"/>
    <p:sldLayoutId id="2147493474" r:id="rId3"/>
    <p:sldLayoutId id="2147493484" r:id="rId4"/>
    <p:sldLayoutId id="2147493485" r:id="rId5"/>
    <p:sldLayoutId id="2147493486" r:id="rId6"/>
    <p:sldLayoutId id="2147493487" r:id="rId7"/>
    <p:sldLayoutId id="2147493488" r:id="rId8"/>
  </p:sldLayoutIdLst>
  <p:hf hdr="0" ftr="0" dt="0"/>
  <p:txStyles>
    <p:titleStyle>
      <a:lvl1pPr algn="l" defTabSz="457200" rtl="0" eaLnBrk="1" latinLnBrk="0" hangingPunct="1">
        <a:lnSpc>
          <a:spcPts val="2500"/>
        </a:lnSpc>
        <a:spcBef>
          <a:spcPct val="0"/>
        </a:spcBef>
        <a:buNone/>
        <a:defRPr sz="25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300379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93" name="think-cell Folie" r:id="rId9" imgW="351" imgH="351" progId="TCLayout.ActiveDocument.1">
                  <p:embed/>
                </p:oleObj>
              </mc:Choice>
              <mc:Fallback>
                <p:oleObj name="think-cell Folie" r:id="rId9" imgW="351" imgH="3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800" y="921973"/>
            <a:ext cx="8785225" cy="5559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Haupttitel/Untertitel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0" y="1728787"/>
            <a:ext cx="8785225" cy="32369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77800" y="180975"/>
            <a:ext cx="4064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555959"/>
                </a:solidFill>
              </a:defRPr>
            </a:lvl1pPr>
          </a:lstStyle>
          <a:p>
            <a:fld id="{63343499-4781-8F47-9616-5D65C730EB5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65" y="180975"/>
            <a:ext cx="3959360" cy="8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77" r:id="rId2"/>
    <p:sldLayoutId id="2147493481" r:id="rId3"/>
    <p:sldLayoutId id="2147493482" r:id="rId4"/>
    <p:sldLayoutId id="2147493483" r:id="rId5"/>
  </p:sldLayoutIdLst>
  <p:hf hdr="0" ftr="0" dt="0"/>
  <p:txStyles>
    <p:titleStyle>
      <a:lvl1pPr algn="l" defTabSz="457200" rtl="0" eaLnBrk="1" latinLnBrk="0" hangingPunct="1">
        <a:lnSpc>
          <a:spcPts val="2500"/>
        </a:lnSpc>
        <a:spcBef>
          <a:spcPct val="0"/>
        </a:spcBef>
        <a:buNone/>
        <a:defRPr sz="25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7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0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2.jp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1.xml"/><Relationship Id="rId7" Type="http://schemas.openxmlformats.org/officeDocument/2006/relationships/image" Target="../media/image23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3.xml"/><Relationship Id="rId7" Type="http://schemas.openxmlformats.org/officeDocument/2006/relationships/image" Target="../media/image23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5.xml"/><Relationship Id="rId7" Type="http://schemas.openxmlformats.org/officeDocument/2006/relationships/image" Target="../media/image23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estv2.admin.ch/stp/ds/d-eidgenoessische-verrechnungssteuer-de.pdf" TargetMode="External"/><Relationship Id="rId2" Type="http://schemas.openxmlformats.org/officeDocument/2006/relationships/tags" Target="../tags/tag2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9.xml"/><Relationship Id="rId7" Type="http://schemas.openxmlformats.org/officeDocument/2006/relationships/image" Target="../media/image23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30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3.bin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31.png"/><Relationship Id="rId2" Type="http://schemas.openxmlformats.org/officeDocument/2006/relationships/tags" Target="../tags/tag3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36.png"/><Relationship Id="rId2" Type="http://schemas.openxmlformats.org/officeDocument/2006/relationships/tags" Target="../tags/tag3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30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2242022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2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Medienkonferenz zum Jahresbericht 2025 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Regierungsrat Dr. Anton Lauber / Medienkonferenz vom 25. März 2026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5A762DD0-B563-452A-8C44-19646B7733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21992" b="21992"/>
          <a:stretch>
            <a:fillRect/>
          </a:stretch>
        </p:blipFill>
        <p:spPr/>
      </p:pic>
      <p:pic>
        <p:nvPicPr>
          <p:cNvPr id="12" name="typoraster">
            <a:extLst>
              <a:ext uri="{FF2B5EF4-FFF2-40B4-BE49-F238E27FC236}">
                <a16:creationId xmlns:a16="http://schemas.microsoft.com/office/drawing/2014/main" id="{1CFD8698-6720-4972-BF43-D307124992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27200"/>
            <a:ext cx="9144000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05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0111280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9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Gewinn – finanzpolitische Zielerreichung nahezu erreicht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274541" y="1624021"/>
            <a:ext cx="5688484" cy="327975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CH" sz="1725" dirty="0"/>
              <a:t>Das Jahresergebnis 2025 </a:t>
            </a:r>
            <a:r>
              <a:rPr lang="de-CH" sz="1725" b="1" dirty="0"/>
              <a:t>ermöglicht</a:t>
            </a:r>
            <a:r>
              <a:rPr lang="de-CH" sz="1725" dirty="0"/>
              <a:t> die </a:t>
            </a:r>
            <a:r>
              <a:rPr lang="de-CH" sz="1725" b="1" dirty="0"/>
              <a:t>Erreichung</a:t>
            </a:r>
            <a:r>
              <a:rPr lang="de-CH" sz="1725" dirty="0"/>
              <a:t> aller finanzpolitischen </a:t>
            </a:r>
            <a:r>
              <a:rPr lang="de-CH" sz="1725" b="1" dirty="0"/>
              <a:t>Ziele</a:t>
            </a:r>
            <a:r>
              <a:rPr lang="de-CH" sz="1725" dirty="0"/>
              <a:t> des Regierungsrats.</a:t>
            </a:r>
            <a:br>
              <a:rPr lang="de-CH" sz="1725" dirty="0"/>
            </a:br>
            <a:endParaRPr lang="de-CH" sz="1725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1725" b="1" dirty="0"/>
              <a:t>Ertragsüberschuss </a:t>
            </a:r>
            <a:r>
              <a:rPr lang="de-CH" sz="1725" dirty="0"/>
              <a:t>in der Erfolgsrechnung </a:t>
            </a:r>
            <a:r>
              <a:rPr lang="de-CH" sz="1725" dirty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de-CH" sz="1725" b="1" dirty="0">
                <a:solidFill>
                  <a:srgbClr val="00B050"/>
                </a:solidFill>
                <a:sym typeface="Wingdings" panose="05000000000000000000" pitchFamily="2" charset="2"/>
              </a:rPr>
              <a:t>Gewinn</a:t>
            </a:r>
            <a:br>
              <a:rPr lang="de-CH" sz="1725" dirty="0">
                <a:solidFill>
                  <a:srgbClr val="FF0000"/>
                </a:solidFill>
              </a:rPr>
            </a:br>
            <a:endParaRPr lang="de-CH" sz="1725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1725" b="1" dirty="0"/>
              <a:t>Stärkung des Eigenkapitals </a:t>
            </a:r>
            <a:r>
              <a:rPr lang="de-CH" sz="1725" dirty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de-CH" sz="1725" b="1" dirty="0">
                <a:solidFill>
                  <a:srgbClr val="00B050"/>
                </a:solidFill>
                <a:sym typeface="Wingdings" panose="05000000000000000000" pitchFamily="2" charset="2"/>
              </a:rPr>
              <a:t>Erhöhung</a:t>
            </a:r>
            <a:br>
              <a:rPr lang="de-CH" sz="1725" dirty="0"/>
            </a:br>
            <a:endParaRPr lang="de-CH" sz="1725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1725" dirty="0"/>
              <a:t>weitere </a:t>
            </a:r>
            <a:r>
              <a:rPr lang="de-CH" sz="1725" b="1" dirty="0"/>
              <a:t>Abtragung des Bilanzfehlbetrags </a:t>
            </a:r>
            <a:r>
              <a:rPr lang="de-CH" sz="1725" dirty="0"/>
              <a:t>aus der</a:t>
            </a:r>
            <a:br>
              <a:rPr lang="de-CH" sz="1725" dirty="0"/>
            </a:br>
            <a:r>
              <a:rPr lang="de-CH" sz="1725" dirty="0"/>
              <a:t>Reform der BLPK </a:t>
            </a:r>
            <a:r>
              <a:rPr lang="de-CH" sz="1725" dirty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de-CH" sz="1725" b="1" dirty="0">
                <a:solidFill>
                  <a:srgbClr val="00B050"/>
                </a:solidFill>
                <a:sym typeface="Wingdings" panose="05000000000000000000" pitchFamily="2" charset="2"/>
              </a:rPr>
              <a:t>Vorsprung</a:t>
            </a:r>
            <a:r>
              <a:rPr lang="de-CH" sz="1725" dirty="0">
                <a:sym typeface="Wingdings" panose="05000000000000000000" pitchFamily="2" charset="2"/>
              </a:rPr>
              <a:t> </a:t>
            </a:r>
            <a:r>
              <a:rPr lang="de-CH" sz="1725" b="1" dirty="0">
                <a:solidFill>
                  <a:srgbClr val="00B050"/>
                </a:solidFill>
                <a:sym typeface="Wingdings" panose="05000000000000000000" pitchFamily="2" charset="2"/>
              </a:rPr>
              <a:t>von 6 Tranchen</a:t>
            </a:r>
            <a:endParaRPr lang="de-CH" sz="1725" dirty="0"/>
          </a:p>
        </p:txBody>
      </p:sp>
      <p:sp>
        <p:nvSpPr>
          <p:cNvPr id="10" name="Textfeld 9"/>
          <p:cNvSpPr txBox="1"/>
          <p:nvPr/>
        </p:nvSpPr>
        <p:spPr>
          <a:xfrm rot="16200000" flipH="1">
            <a:off x="1398030" y="3354377"/>
            <a:ext cx="2456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solidFill>
                  <a:schemeClr val="bg1">
                    <a:lumMod val="85000"/>
                  </a:schemeClr>
                </a:solidFill>
              </a:rPr>
              <a:t>Bild: SNB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503936-803D-40A5-8BEB-E83636E55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04641" y="1940313"/>
            <a:ext cx="3003395" cy="22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3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714330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9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81000" y="485804"/>
            <a:ext cx="5960474" cy="555685"/>
          </a:xfrm>
        </p:spPr>
        <p:txBody>
          <a:bodyPr vert="horz"/>
          <a:lstStyle/>
          <a:p>
            <a:pPr>
              <a:lnSpc>
                <a:spcPct val="80000"/>
              </a:lnSpc>
            </a:pPr>
            <a:r>
              <a:rPr lang="de-CH" dirty="0"/>
              <a:t>Erfolgsrechnung: Gewinn</a:t>
            </a:r>
          </a:p>
        </p:txBody>
      </p:sp>
      <p:sp>
        <p:nvSpPr>
          <p:cNvPr id="7" name="Textplatzhalter 5"/>
          <p:cNvSpPr txBox="1">
            <a:spLocks/>
          </p:cNvSpPr>
          <p:nvPr/>
        </p:nvSpPr>
        <p:spPr>
          <a:xfrm>
            <a:off x="5527650" y="2089064"/>
            <a:ext cx="3547597" cy="1582286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CH" sz="1700" dirty="0"/>
              <a:t>Die Vergangenheit verdeutlicht, dass es Jahre mit sowohl ungünstigen als auch positiven Ergebnissen gab, die sich abwechselten.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371D7FE-C21E-4B14-813C-DE5EC7021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45" y="1204413"/>
            <a:ext cx="5163271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7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1949147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4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de-CH" sz="1875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Eigenkapital stärkt finanzielles Polster</a:t>
            </a:r>
          </a:p>
        </p:txBody>
      </p:sp>
      <p:sp>
        <p:nvSpPr>
          <p:cNvPr id="9" name="Textplatzhalter 5"/>
          <p:cNvSpPr txBox="1">
            <a:spLocks/>
          </p:cNvSpPr>
          <p:nvPr/>
        </p:nvSpPr>
        <p:spPr>
          <a:xfrm>
            <a:off x="4900918" y="2299728"/>
            <a:ext cx="4140670" cy="19614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CH" sz="1700" dirty="0"/>
              <a:t>Das Gesamt-Eigenkapital von 824 Millionen Franken liegt 33 Millionen Franken über dem Vorjahr.</a:t>
            </a:r>
          </a:p>
          <a:p>
            <a:pPr>
              <a:lnSpc>
                <a:spcPct val="110000"/>
              </a:lnSpc>
            </a:pPr>
            <a:r>
              <a:rPr lang="de-CH" sz="1700" dirty="0"/>
              <a:t>Bewusster Abbau des Zweck-vermögens im Eigenkapital </a:t>
            </a:r>
            <a:r>
              <a:rPr lang="de-CH" sz="1350" dirty="0"/>
              <a:t>(Finanzierung Abschreibungen Campus FHNW)</a:t>
            </a:r>
          </a:p>
          <a:p>
            <a:pPr>
              <a:lnSpc>
                <a:spcPct val="110000"/>
              </a:lnSpc>
            </a:pPr>
            <a:endParaRPr lang="de-CH" sz="17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13A9B9-1074-4875-BE29-874DD31DA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2" y="1590918"/>
            <a:ext cx="4704001" cy="30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8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43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81000" y="626524"/>
            <a:ext cx="6007454" cy="555685"/>
          </a:xfrm>
        </p:spPr>
        <p:txBody>
          <a:bodyPr vert="horz"/>
          <a:lstStyle/>
          <a:p>
            <a:r>
              <a:rPr lang="de-CH" dirty="0"/>
              <a:t>Nettoinvestitionen</a:t>
            </a:r>
          </a:p>
        </p:txBody>
      </p:sp>
      <p:sp>
        <p:nvSpPr>
          <p:cNvPr id="8" name="Textplatzhalter 5"/>
          <p:cNvSpPr txBox="1">
            <a:spLocks/>
          </p:cNvSpPr>
          <p:nvPr/>
        </p:nvSpPr>
        <p:spPr>
          <a:xfrm>
            <a:off x="4380470" y="1988623"/>
            <a:ext cx="4711521" cy="2290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CH" sz="1650" dirty="0"/>
              <a:t>Nettoinvestitionen </a:t>
            </a:r>
            <a:r>
              <a:rPr lang="de-CH" sz="1650" b="1" dirty="0"/>
              <a:t>15 Prozent unter Vorjahr</a:t>
            </a:r>
          </a:p>
          <a:p>
            <a:pPr marL="0" indent="0">
              <a:lnSpc>
                <a:spcPct val="110000"/>
              </a:lnSpc>
              <a:spcAft>
                <a:spcPts val="300"/>
              </a:spcAft>
              <a:buNone/>
            </a:pPr>
            <a:r>
              <a:rPr lang="de-CH" sz="1650" b="1" dirty="0"/>
              <a:t>Budgetunterschreitung</a:t>
            </a:r>
            <a:r>
              <a:rPr lang="de-CH" sz="1650" dirty="0"/>
              <a:t> beträgt </a:t>
            </a:r>
            <a:r>
              <a:rPr lang="de-CH" sz="1650" b="1" dirty="0"/>
              <a:t>58 Prozent</a:t>
            </a:r>
            <a:r>
              <a:rPr lang="de-CH" sz="1650" dirty="0"/>
              <a:t>:</a:t>
            </a:r>
          </a:p>
          <a:p>
            <a:pPr marL="432000">
              <a:lnSpc>
                <a:spcPct val="110000"/>
              </a:lnSpc>
              <a:spcAft>
                <a:spcPts val="300"/>
              </a:spcAft>
            </a:pPr>
            <a:r>
              <a:rPr lang="de-CH" sz="1650" b="1" i="1" dirty="0"/>
              <a:t>Darlehen </a:t>
            </a:r>
            <a:r>
              <a:rPr lang="de-CH" sz="1650" i="1" dirty="0"/>
              <a:t>an KSBL </a:t>
            </a:r>
            <a:br>
              <a:rPr lang="de-CH" sz="1650" i="1" dirty="0"/>
            </a:br>
            <a:r>
              <a:rPr lang="de-CH" sz="1400" dirty="0"/>
              <a:t>150 Mio. Franken nicht benötigt (Nachtragskredit)</a:t>
            </a:r>
          </a:p>
          <a:p>
            <a:pPr marL="432000">
              <a:lnSpc>
                <a:spcPct val="110000"/>
              </a:lnSpc>
              <a:spcAft>
                <a:spcPts val="300"/>
              </a:spcAft>
            </a:pPr>
            <a:r>
              <a:rPr lang="de-CH" sz="1650" b="1" i="1" dirty="0"/>
              <a:t>Hoch-, Tiefbauprojekte </a:t>
            </a:r>
            <a:br>
              <a:rPr lang="de-CH" sz="1650" b="1" i="1" dirty="0"/>
            </a:br>
            <a:r>
              <a:rPr lang="de-CH" sz="1400" dirty="0"/>
              <a:t>verschiedene Projektverzögerungen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99A38B-996E-490F-871B-3494A98F1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71" y="1559490"/>
            <a:ext cx="4057292" cy="28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2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53882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7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de-CH" sz="1875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114053" y="1471613"/>
            <a:ext cx="5195885" cy="3536156"/>
          </a:xfrm>
        </p:spPr>
        <p:txBody>
          <a:bodyPr/>
          <a:lstStyle/>
          <a:p>
            <a:r>
              <a:rPr lang="de-CH" dirty="0"/>
              <a:t>Laurent Métraux</a:t>
            </a:r>
          </a:p>
          <a:p>
            <a:r>
              <a:rPr lang="de-CH" dirty="0"/>
              <a:t>Finanzverwalter</a:t>
            </a:r>
          </a:p>
          <a:p>
            <a:endParaRPr lang="de-CH" dirty="0"/>
          </a:p>
          <a:p>
            <a:r>
              <a:rPr lang="de-CH" dirty="0"/>
              <a:t>Finanz- und Kirchendirektion</a:t>
            </a:r>
            <a:br>
              <a:rPr lang="de-CH" dirty="0"/>
            </a:br>
            <a:r>
              <a:rPr lang="de-CH" dirty="0"/>
              <a:t>(FKD)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3 Ergebnis 2025 im Detail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471613"/>
            <a:ext cx="2327910" cy="34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2676392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3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4290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CH" sz="1875" b="1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342900">
              <a:defRPr/>
            </a:pPr>
            <a:fld id="{63343499-4781-8F47-9616-5D65C730EB58}" type="slidenum">
              <a:rPr lang="en-US" sz="750">
                <a:latin typeface="Arial"/>
              </a:rPr>
              <a:pPr defTabSz="342900">
                <a:defRPr/>
              </a:pPr>
              <a:t>15</a:t>
            </a:fld>
            <a:endParaRPr lang="en-US" sz="750" dirty="0">
              <a:latin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Grösste Abweichungen zum Budget </a:t>
            </a:r>
            <a:br>
              <a:rPr lang="de-CH" dirty="0"/>
            </a:b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DA4D00-81C1-4B8F-9ECD-9FBEA305B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00" y="1272744"/>
            <a:ext cx="7652648" cy="353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3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0015292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06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4290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788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342900">
              <a:defRPr/>
            </a:pPr>
            <a:fld id="{63343499-4781-8F47-9616-5D65C730EB58}" type="slidenum">
              <a:rPr lang="en-US" sz="750">
                <a:latin typeface="Arial"/>
              </a:rPr>
              <a:pPr defTabSz="342900">
                <a:defRPr/>
              </a:pPr>
              <a:t>16</a:t>
            </a:fld>
            <a:endParaRPr lang="en-US" sz="750">
              <a:latin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Vom Budget zur Rechnung: Fiskalertrag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939F442-7915-489D-9FF9-19ACBD22D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00" y="1413154"/>
            <a:ext cx="7889055" cy="34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3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7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4290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788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342900">
              <a:defRPr/>
            </a:pPr>
            <a:fld id="{63343499-4781-8F47-9616-5D65C730EB58}" type="slidenum">
              <a:rPr lang="en-US" sz="750">
                <a:latin typeface="Arial"/>
              </a:rPr>
              <a:pPr defTabSz="342900">
                <a:defRPr/>
              </a:pPr>
              <a:t>17</a:t>
            </a:fld>
            <a:endParaRPr lang="en-US" sz="750" dirty="0">
              <a:latin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>
              <a:lnSpc>
                <a:spcPct val="90000"/>
              </a:lnSpc>
              <a:spcAft>
                <a:spcPts val="150"/>
              </a:spcAft>
            </a:pPr>
            <a:r>
              <a:rPr lang="de-CH" dirty="0"/>
              <a:t>Vom Budget zur Rechnung:</a:t>
            </a:r>
            <a:br>
              <a:rPr lang="de-CH" dirty="0"/>
            </a:br>
            <a:r>
              <a:rPr lang="de-CH" dirty="0"/>
              <a:t>Direkte Bundessteuer            Verrechnungssteuer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80B863D-5EE8-47AE-A368-E4BF40350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93" y="1334531"/>
            <a:ext cx="3482733" cy="36145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00E9C7-7023-4A5F-AB67-F14DBC012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9207" y="1277119"/>
            <a:ext cx="2911791" cy="36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78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61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3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7800" y="918000"/>
            <a:ext cx="8785224" cy="555685"/>
          </a:xfrm>
        </p:spPr>
        <p:txBody>
          <a:bodyPr vert="horz" rIns="0"/>
          <a:lstStyle/>
          <a:p>
            <a:r>
              <a:rPr lang="de-CH" dirty="0"/>
              <a:t>Die Verrechnungssteuer (</a:t>
            </a:r>
            <a:r>
              <a:rPr lang="de-CH" dirty="0" err="1"/>
              <a:t>VSt</a:t>
            </a:r>
            <a:r>
              <a:rPr lang="de-CH" dirty="0"/>
              <a:t>) in Kürze</a:t>
            </a:r>
          </a:p>
        </p:txBody>
      </p:sp>
      <p:sp>
        <p:nvSpPr>
          <p:cNvPr id="13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177800" y="180975"/>
            <a:ext cx="406400" cy="273844"/>
          </a:xfrm>
          <a:prstGeom prst="rect">
            <a:avLst/>
          </a:prstGeom>
        </p:spPr>
        <p:txBody>
          <a:bodyPr/>
          <a:lstStyle/>
          <a:p>
            <a:fld id="{63343499-4781-8F47-9616-5D65C730EB58}" type="slidenum">
              <a:rPr lang="en-US" sz="1000" smtClean="0"/>
              <a:t>18</a:t>
            </a:fld>
            <a:endParaRPr lang="en-US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1B0A6D-BC5B-4317-AF86-29EC55521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473" y="1814260"/>
            <a:ext cx="3730907" cy="30520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6BB765E-F92B-47F3-A68F-46CDA0818E1D}"/>
              </a:ext>
            </a:extLst>
          </p:cNvPr>
          <p:cNvSpPr txBox="1"/>
          <p:nvPr/>
        </p:nvSpPr>
        <p:spPr>
          <a:xfrm>
            <a:off x="5612225" y="4834626"/>
            <a:ext cx="325930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1" dirty="0"/>
              <a:t>Quelle: </a:t>
            </a:r>
            <a:r>
              <a:rPr lang="en-US" sz="600" i="1" dirty="0">
                <a:hlinkClick r:id="rId7"/>
              </a:rPr>
              <a:t>https://www.estv2.admin.ch/stp/ds/d-eidgenoessische-verrechnungssteuer-de.pdf</a:t>
            </a:r>
            <a:endParaRPr lang="en-US" sz="600" i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6848AE-211C-48DD-BC5F-8A55AC99F310}"/>
              </a:ext>
            </a:extLst>
          </p:cNvPr>
          <p:cNvSpPr txBox="1"/>
          <p:nvPr/>
        </p:nvSpPr>
        <p:spPr>
          <a:xfrm>
            <a:off x="176400" y="1728000"/>
            <a:ext cx="5009574" cy="2851659"/>
          </a:xfrm>
          <a:prstGeom prst="rect">
            <a:avLst/>
          </a:prstGeom>
          <a:noFill/>
        </p:spPr>
        <p:txBody>
          <a:bodyPr wrap="square" tIns="50400" rIns="0" bIns="0">
            <a:spAutoFit/>
          </a:bodyPr>
          <a:lstStyle/>
          <a:p>
            <a:pPr marL="252000" indent="-252000">
              <a:buFont typeface="Symbol" panose="05050102010706020507" pitchFamily="18" charset="2"/>
              <a:buChar char="-"/>
            </a:pPr>
            <a:r>
              <a:rPr lang="de-CH" dirty="0"/>
              <a:t>Die Verrechnungssteuer (VSt) ist eine vom </a:t>
            </a:r>
            <a:r>
              <a:rPr lang="de-CH" b="1" dirty="0"/>
              <a:t>Bund</a:t>
            </a:r>
            <a:r>
              <a:rPr lang="de-CH" dirty="0"/>
              <a:t> an der </a:t>
            </a:r>
            <a:r>
              <a:rPr lang="de-CH" b="1" dirty="0"/>
              <a:t>Quelle erhobene Steuer</a:t>
            </a:r>
            <a:r>
              <a:rPr lang="de-CH" dirty="0"/>
              <a:t>. </a:t>
            </a:r>
            <a:br>
              <a:rPr lang="de-CH" dirty="0"/>
            </a:br>
            <a:endParaRPr lang="de-CH" sz="1600" dirty="0"/>
          </a:p>
          <a:p>
            <a:pPr marL="252000" indent="-252000">
              <a:buFont typeface="Symbol" panose="05050102010706020507" pitchFamily="18" charset="2"/>
              <a:buChar char="-"/>
            </a:pPr>
            <a:r>
              <a:rPr lang="de-CH" dirty="0"/>
              <a:t>Sie beträgt </a:t>
            </a:r>
            <a:r>
              <a:rPr lang="de-CH" b="1" dirty="0"/>
              <a:t>35 %</a:t>
            </a:r>
            <a:r>
              <a:rPr lang="de-CH" dirty="0"/>
              <a:t> auf dem </a:t>
            </a:r>
            <a:r>
              <a:rPr lang="de-CH" b="1" dirty="0"/>
              <a:t>Ertrag</a:t>
            </a:r>
            <a:r>
              <a:rPr lang="de-CH" dirty="0"/>
              <a:t> des beweglichen </a:t>
            </a:r>
            <a:r>
              <a:rPr lang="de-CH" b="1" dirty="0"/>
              <a:t>Kapitalvermögens</a:t>
            </a:r>
            <a:r>
              <a:rPr lang="de-CH" dirty="0"/>
              <a:t> </a:t>
            </a:r>
            <a:r>
              <a:rPr lang="de-CH" sz="1400" dirty="0"/>
              <a:t>(insbesondere Zinsen und Dividenden sowie auf Gewinnen aus Geldspielen, aus Lotterien und Geschicklichkeitsspielen, auf bestimmten Versicherungsleistungen).</a:t>
            </a:r>
            <a:br>
              <a:rPr lang="de-CH" dirty="0"/>
            </a:br>
            <a:endParaRPr lang="de-CH" sz="1600" dirty="0"/>
          </a:p>
          <a:p>
            <a:pPr marL="252000" indent="-252000">
              <a:buFont typeface="Symbol" panose="05050102010706020507" pitchFamily="18" charset="2"/>
              <a:buChar char="-"/>
            </a:pPr>
            <a:r>
              <a:rPr lang="de-CH" dirty="0"/>
              <a:t>Die Steuer bezweckt in erster Linie die </a:t>
            </a:r>
            <a:r>
              <a:rPr lang="de-CH" b="1" dirty="0"/>
              <a:t>Eindämmung der Steuerhinterziehung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7800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7701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08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3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ussdiagramm: Alternativer Prozess 5">
            <a:extLst>
              <a:ext uri="{FF2B5EF4-FFF2-40B4-BE49-F238E27FC236}">
                <a16:creationId xmlns:a16="http://schemas.microsoft.com/office/drawing/2014/main" id="{CF46739A-A35D-4B19-BFEB-069394389C0F}"/>
              </a:ext>
            </a:extLst>
          </p:cNvPr>
          <p:cNvSpPr/>
          <p:nvPr/>
        </p:nvSpPr>
        <p:spPr>
          <a:xfrm>
            <a:off x="386577" y="3462240"/>
            <a:ext cx="7790984" cy="733076"/>
          </a:xfrm>
          <a:prstGeom prst="flowChartAlternateProcess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7800" y="918000"/>
            <a:ext cx="8785224" cy="555685"/>
          </a:xfrm>
        </p:spPr>
        <p:txBody>
          <a:bodyPr vert="horz" rIns="0"/>
          <a:lstStyle/>
          <a:p>
            <a:r>
              <a:rPr lang="de-CH" dirty="0"/>
              <a:t>Verrechnungssteuer: Methodenwechsel</a:t>
            </a:r>
            <a:endParaRPr lang="de-CH" strike="sngStrike" dirty="0"/>
          </a:p>
        </p:txBody>
      </p:sp>
      <p:sp>
        <p:nvSpPr>
          <p:cNvPr id="13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177800" y="180975"/>
            <a:ext cx="406400" cy="273844"/>
          </a:xfrm>
          <a:prstGeom prst="rect">
            <a:avLst/>
          </a:prstGeom>
        </p:spPr>
        <p:txBody>
          <a:bodyPr/>
          <a:lstStyle/>
          <a:p>
            <a:fld id="{63343499-4781-8F47-9616-5D65C730EB58}" type="slidenum">
              <a:rPr lang="en-US" sz="1000" smtClean="0"/>
              <a:t>19</a:t>
            </a:fld>
            <a:endParaRPr lang="en-US" sz="1000" dirty="0"/>
          </a:p>
        </p:txBody>
      </p:sp>
      <p:sp>
        <p:nvSpPr>
          <p:cNvPr id="10" name="Textplatzhalter 3"/>
          <p:cNvSpPr txBox="1">
            <a:spLocks/>
          </p:cNvSpPr>
          <p:nvPr/>
        </p:nvSpPr>
        <p:spPr>
          <a:xfrm>
            <a:off x="177800" y="1728000"/>
            <a:ext cx="8444765" cy="3327079"/>
          </a:xfrm>
          <a:prstGeom prst="rect">
            <a:avLst/>
          </a:prstGeom>
          <a:ln>
            <a:noFill/>
          </a:ln>
        </p:spPr>
        <p:txBody>
          <a:bodyPr lIns="90000" tIns="50400" rIns="0" bIns="0">
            <a:no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252000">
              <a:lnSpc>
                <a:spcPct val="100000"/>
              </a:lnSpc>
              <a:spcAft>
                <a:spcPts val="0"/>
              </a:spcAft>
            </a:pPr>
            <a:r>
              <a:rPr lang="de-CH" sz="1800" b="1" dirty="0"/>
              <a:t>Verbuchung der VSt</a:t>
            </a:r>
            <a:r>
              <a:rPr lang="de-CH" sz="1800" dirty="0"/>
              <a:t> in der </a:t>
            </a:r>
            <a:r>
              <a:rPr lang="de-CH" sz="1800" b="1" dirty="0"/>
              <a:t>JR 2024 des Bundes</a:t>
            </a:r>
            <a:r>
              <a:rPr lang="de-CH" sz="1800" dirty="0"/>
              <a:t>: </a:t>
            </a:r>
            <a:br>
              <a:rPr lang="de-CH" sz="1800" dirty="0"/>
            </a:br>
            <a:r>
              <a:rPr lang="de-CH" sz="1800" b="1" dirty="0"/>
              <a:t>Key Audit Matter</a:t>
            </a:r>
            <a:r>
              <a:rPr lang="de-CH" sz="1800" dirty="0"/>
              <a:t> der EFK</a:t>
            </a:r>
            <a:endParaRPr lang="de-CH" sz="1800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de-CH" sz="1600" dirty="0"/>
          </a:p>
          <a:p>
            <a:pPr marL="432000" indent="-252000">
              <a:lnSpc>
                <a:spcPct val="100000"/>
              </a:lnSpc>
              <a:spcAft>
                <a:spcPts val="0"/>
              </a:spcAft>
            </a:pPr>
            <a:r>
              <a:rPr lang="de-CH" sz="1800" b="1" dirty="0"/>
              <a:t>Rückstellungsanteil </a:t>
            </a:r>
            <a:r>
              <a:rPr lang="de-CH" sz="1800" dirty="0"/>
              <a:t>von BL in der </a:t>
            </a:r>
            <a:r>
              <a:rPr lang="de-CH" sz="1800" b="1" dirty="0"/>
              <a:t>JR 2025</a:t>
            </a:r>
            <a:r>
              <a:rPr lang="de-CH" sz="1800" dirty="0"/>
              <a:t> abzubilden </a:t>
            </a:r>
            <a:br>
              <a:rPr lang="de-CH" sz="1800" dirty="0"/>
            </a:br>
            <a:r>
              <a:rPr lang="de-CH" sz="1800" dirty="0"/>
              <a:t>(</a:t>
            </a:r>
            <a:r>
              <a:rPr lang="de-CH" sz="1800" b="1" dirty="0"/>
              <a:t>HRM2 </a:t>
            </a:r>
            <a:r>
              <a:rPr lang="de-CH" sz="1800" dirty="0"/>
              <a:t>und Empfehlung der Finanzkontrolle)</a:t>
            </a:r>
            <a:br>
              <a:rPr lang="de-CH" sz="1800" dirty="0"/>
            </a:br>
            <a:endParaRPr lang="de-CH" sz="1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de-CH" sz="1600" b="1" i="1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  <a:p>
            <a:pPr marL="0" indent="0">
              <a:lnSpc>
                <a:spcPct val="85000"/>
              </a:lnSpc>
              <a:spcAft>
                <a:spcPts val="1200"/>
              </a:spcAft>
              <a:buNone/>
            </a:pPr>
            <a:endParaRPr lang="de-CH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8FE9F3-31CF-498A-B8EA-EF0394BE7516}"/>
              </a:ext>
            </a:extLst>
          </p:cNvPr>
          <p:cNvSpPr txBox="1"/>
          <p:nvPr/>
        </p:nvSpPr>
        <p:spPr>
          <a:xfrm>
            <a:off x="445804" y="3500025"/>
            <a:ext cx="7716643" cy="646331"/>
          </a:xfrm>
          <a:prstGeom prst="rect">
            <a:avLst/>
          </a:prstGeom>
          <a:noFill/>
          <a:ln w="22225" cap="rnd">
            <a:noFill/>
            <a:round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C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JR 2025 </a:t>
            </a:r>
            <a:r>
              <a:rPr lang="de-CH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des </a:t>
            </a:r>
            <a:r>
              <a:rPr lang="de-C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Kantons BL </a:t>
            </a:r>
            <a:r>
              <a:rPr lang="de-CH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enthält </a:t>
            </a:r>
            <a:r>
              <a:rPr lang="de-C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Rückstellungsbildung </a:t>
            </a:r>
            <a:r>
              <a:rPr lang="de-CH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für zu </a:t>
            </a:r>
            <a:r>
              <a:rPr lang="de-C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erwartende Rückerstattungsforderungen </a:t>
            </a:r>
            <a:r>
              <a:rPr lang="de-CH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von</a:t>
            </a:r>
            <a:r>
              <a:rPr lang="de-C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 105,2 Millionen Franken</a:t>
            </a:r>
            <a:endParaRPr lang="de-CH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206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9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943481" y="1382967"/>
            <a:ext cx="5195885" cy="3536156"/>
          </a:xfrm>
        </p:spPr>
        <p:txBody>
          <a:bodyPr/>
          <a:lstStyle/>
          <a:p>
            <a:r>
              <a:rPr lang="de-CH" dirty="0"/>
              <a:t>Dr. Anton Lauber</a:t>
            </a:r>
          </a:p>
          <a:p>
            <a:r>
              <a:rPr lang="de-CH" dirty="0"/>
              <a:t>Regierungspräsident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Finanz- und Kirchendirektion</a:t>
            </a:r>
            <a:br>
              <a:rPr lang="de-CH" dirty="0"/>
            </a:br>
            <a:r>
              <a:rPr lang="de-CH" dirty="0"/>
              <a:t>(FKD)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Begrüssung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1381238"/>
            <a:ext cx="2359849" cy="35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6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1595791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4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CH" sz="825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0" y="597907"/>
            <a:ext cx="8785224" cy="555684"/>
          </a:xfrm>
        </p:spPr>
        <p:txBody>
          <a:bodyPr vert="horz" rIns="0"/>
          <a:lstStyle/>
          <a:p>
            <a:pPr>
              <a:lnSpc>
                <a:spcPct val="90000"/>
              </a:lnSpc>
              <a:spcAft>
                <a:spcPts val="938"/>
              </a:spcAft>
            </a:pPr>
            <a:br>
              <a:rPr lang="de-CH" dirty="0"/>
            </a:br>
            <a:r>
              <a:rPr lang="de-CH" dirty="0"/>
              <a:t>Stellenentwicklung 2025 zu Budget 2025 </a:t>
            </a:r>
            <a:r>
              <a:rPr lang="de-CH" sz="1500" dirty="0"/>
              <a:t>(Vollzeitäquivalente)</a:t>
            </a:r>
          </a:p>
        </p:txBody>
      </p:sp>
      <p:sp>
        <p:nvSpPr>
          <p:cNvPr id="10" name="Textplatzhalter 3"/>
          <p:cNvSpPr txBox="1">
            <a:spLocks/>
          </p:cNvSpPr>
          <p:nvPr/>
        </p:nvSpPr>
        <p:spPr>
          <a:xfrm>
            <a:off x="1276351" y="1385888"/>
            <a:ext cx="6588918" cy="36142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50"/>
              </a:lnSpc>
            </a:pPr>
            <a:endParaRPr lang="de-CH" sz="1875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ts val="2250"/>
              </a:lnSpc>
            </a:pPr>
            <a:endParaRPr lang="de-CH" sz="1875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ts val="2250"/>
              </a:lnSpc>
            </a:pPr>
            <a:endParaRPr lang="de-CH" sz="1875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ts val="2250"/>
              </a:lnSpc>
            </a:pPr>
            <a:endParaRPr lang="de-CH" sz="1875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ts val="2250"/>
              </a:lnSpc>
            </a:pPr>
            <a:endParaRPr lang="de-CH" sz="1875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ts val="2250"/>
              </a:lnSpc>
            </a:pPr>
            <a:endParaRPr lang="de-CH" sz="1875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ts val="2250"/>
              </a:lnSpc>
            </a:pPr>
            <a:endParaRPr lang="de-CH" sz="1875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B52D51-891C-4D53-8C32-289D2D86D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04" y="1490968"/>
            <a:ext cx="4568583" cy="2920391"/>
          </a:xfrm>
          <a:prstGeom prst="rect">
            <a:avLst/>
          </a:prstGeom>
        </p:spPr>
      </p:pic>
      <p:sp>
        <p:nvSpPr>
          <p:cNvPr id="9" name="Textplatzhalter 5"/>
          <p:cNvSpPr txBox="1">
            <a:spLocks/>
          </p:cNvSpPr>
          <p:nvPr/>
        </p:nvSpPr>
        <p:spPr>
          <a:xfrm>
            <a:off x="4464213" y="1811692"/>
            <a:ext cx="4568582" cy="1037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300"/>
              </a:spcAft>
              <a:buNone/>
            </a:pPr>
            <a:r>
              <a:rPr lang="de-CH" sz="1600" b="1" dirty="0"/>
              <a:t>Treiber grösste Zunahme:</a:t>
            </a:r>
          </a:p>
          <a:p>
            <a:pPr marL="180000" indent="-180000">
              <a:lnSpc>
                <a:spcPct val="80000"/>
              </a:lnSpc>
              <a:spcBef>
                <a:spcPts val="75"/>
              </a:spcBef>
              <a:spcAft>
                <a:spcPts val="600"/>
              </a:spcAft>
            </a:pPr>
            <a:r>
              <a:rPr lang="de-CH" sz="1600" b="1" dirty="0"/>
              <a:t>Polizei +19 Stellen</a:t>
            </a:r>
          </a:p>
          <a:p>
            <a:pPr marL="180000" indent="-180000">
              <a:lnSpc>
                <a:spcPct val="80000"/>
              </a:lnSpc>
              <a:spcBef>
                <a:spcPts val="75"/>
              </a:spcBef>
              <a:spcAft>
                <a:spcPts val="600"/>
              </a:spcAft>
            </a:pPr>
            <a:r>
              <a:rPr lang="de-CH" sz="1600" b="1" dirty="0"/>
              <a:t>BKSD +13 Stellen </a:t>
            </a:r>
            <a:r>
              <a:rPr lang="de-CH" sz="1600" dirty="0"/>
              <a:t>im pädagogischen Bereich</a:t>
            </a:r>
            <a:endParaRPr lang="de-CH" sz="1600" dirty="0">
              <a:highlight>
                <a:srgbClr val="FFFF00"/>
              </a:highlight>
            </a:endParaRPr>
          </a:p>
          <a:p>
            <a:pPr marL="432000">
              <a:lnSpc>
                <a:spcPct val="80000"/>
              </a:lnSpc>
            </a:pP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443401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9765733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0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90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CH" sz="1875" b="1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342900">
              <a:defRPr/>
            </a:pPr>
            <a:fld id="{63343499-4781-8F47-9616-5D65C730EB58}" type="slidenum">
              <a:rPr lang="en-US" sz="750">
                <a:latin typeface="Arial"/>
              </a:rPr>
              <a:pPr defTabSz="342900">
                <a:defRPr/>
              </a:pPr>
              <a:t>21</a:t>
            </a:fld>
            <a:endParaRPr lang="en-US" sz="750" dirty="0">
              <a:latin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1" y="650173"/>
            <a:ext cx="8785224" cy="555684"/>
          </a:xfrm>
        </p:spPr>
        <p:txBody>
          <a:bodyPr vert="horz"/>
          <a:lstStyle/>
          <a:p>
            <a:r>
              <a:rPr lang="de-CH" dirty="0"/>
              <a:t>Investitionen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971801" y="1475671"/>
            <a:ext cx="6091732" cy="33743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ts val="2250"/>
              </a:lnSpc>
              <a:spcAft>
                <a:spcPts val="300"/>
              </a:spcAft>
              <a:buNone/>
            </a:pPr>
            <a:r>
              <a:rPr lang="de-CH" sz="2175" b="1" dirty="0"/>
              <a:t>Wichtigste Projekte 2025:</a:t>
            </a:r>
            <a:endParaRPr lang="de-CH" sz="2175" dirty="0"/>
          </a:p>
          <a:p>
            <a:pPr>
              <a:lnSpc>
                <a:spcPts val="2250"/>
              </a:lnSpc>
              <a:spcAft>
                <a:spcPts val="200"/>
              </a:spcAft>
            </a:pPr>
            <a:r>
              <a:rPr lang="de-CH" sz="2050" dirty="0"/>
              <a:t>Muttenz, SEK II Polyfeld Berufsbildungszentrum, Nachnutzung FH-Gebäude </a:t>
            </a:r>
            <a:r>
              <a:rPr lang="de-CH" sz="2050" i="1" dirty="0"/>
              <a:t>(29 Mio. CHF)</a:t>
            </a:r>
            <a:endParaRPr lang="de-CH" sz="2050" dirty="0"/>
          </a:p>
          <a:p>
            <a:pPr>
              <a:lnSpc>
                <a:spcPts val="2250"/>
              </a:lnSpc>
              <a:spcAft>
                <a:spcPts val="200"/>
              </a:spcAft>
            </a:pPr>
            <a:r>
              <a:rPr lang="de-CH" sz="2050" dirty="0"/>
              <a:t>Instandsetzung und Korrektion Kantonsstrassen </a:t>
            </a:r>
            <a:r>
              <a:rPr lang="de-CH" sz="2050" i="1" dirty="0"/>
              <a:t>(26 Mio. CHF)</a:t>
            </a:r>
          </a:p>
          <a:p>
            <a:pPr>
              <a:lnSpc>
                <a:spcPts val="2250"/>
              </a:lnSpc>
              <a:spcAft>
                <a:spcPts val="200"/>
              </a:spcAft>
            </a:pPr>
            <a:r>
              <a:rPr lang="de-CH" sz="2050" dirty="0"/>
              <a:t>Instandsetzung Gebäude </a:t>
            </a:r>
            <a:br>
              <a:rPr lang="de-CH" sz="2050" dirty="0"/>
            </a:br>
            <a:r>
              <a:rPr lang="de-CH" sz="2050" i="1" dirty="0"/>
              <a:t>(16 Mio. CHF)</a:t>
            </a:r>
          </a:p>
          <a:p>
            <a:pPr>
              <a:lnSpc>
                <a:spcPts val="2250"/>
              </a:lnSpc>
              <a:spcAft>
                <a:spcPts val="200"/>
              </a:spcAft>
            </a:pPr>
            <a:r>
              <a:rPr lang="de-CH" sz="2050" dirty="0"/>
              <a:t>BLT Linie 14, Trasseesanierung </a:t>
            </a:r>
            <a:r>
              <a:rPr lang="de-CH" sz="2050" i="1" dirty="0"/>
              <a:t>(13 Mio. Franken)</a:t>
            </a:r>
            <a:endParaRPr lang="de-CH" sz="2175" i="1" dirty="0"/>
          </a:p>
          <a:p>
            <a:pPr>
              <a:lnSpc>
                <a:spcPts val="2250"/>
              </a:lnSpc>
              <a:spcAft>
                <a:spcPts val="200"/>
              </a:spcAft>
            </a:pPr>
            <a:r>
              <a:rPr lang="de-CH" sz="2050" dirty="0"/>
              <a:t>ARA ProRheno, Erneuerung ARA Basel </a:t>
            </a:r>
            <a:br>
              <a:rPr lang="de-CH" sz="2050" dirty="0"/>
            </a:br>
            <a:r>
              <a:rPr lang="de-CH" sz="2050" i="1" dirty="0"/>
              <a:t>(10 Mio. Franken)</a:t>
            </a:r>
          </a:p>
          <a:p>
            <a:pPr marL="0" indent="0">
              <a:lnSpc>
                <a:spcPts val="2250"/>
              </a:lnSpc>
              <a:spcAft>
                <a:spcPts val="0"/>
              </a:spcAft>
              <a:buNone/>
            </a:pPr>
            <a:endParaRPr lang="de-CH" sz="1800" dirty="0"/>
          </a:p>
          <a:p>
            <a:pPr marL="0" indent="0">
              <a:lnSpc>
                <a:spcPts val="2250"/>
              </a:lnSpc>
              <a:spcAft>
                <a:spcPts val="0"/>
              </a:spcAft>
              <a:buNone/>
            </a:pPr>
            <a:endParaRPr lang="de-CH" sz="1800" dirty="0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D6631A-CEFB-497D-BA0B-46CD25C95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69" y="1333338"/>
            <a:ext cx="2354092" cy="36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2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5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90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CH" sz="1875" b="1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342900">
              <a:defRPr/>
            </a:pPr>
            <a:fld id="{63343499-4781-8F47-9616-5D65C730EB58}" type="slidenum">
              <a:rPr lang="en-US" sz="750">
                <a:latin typeface="Arial"/>
              </a:rPr>
              <a:pPr defTabSz="342900">
                <a:defRPr/>
              </a:pPr>
              <a:t>22</a:t>
            </a:fld>
            <a:endParaRPr lang="en-US" sz="750" dirty="0">
              <a:latin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Entwicklung der Verschuldung</a:t>
            </a:r>
          </a:p>
        </p:txBody>
      </p:sp>
      <p:sp>
        <p:nvSpPr>
          <p:cNvPr id="11" name="Textplatzhalter 5"/>
          <p:cNvSpPr txBox="1">
            <a:spLocks/>
          </p:cNvSpPr>
          <p:nvPr/>
        </p:nvSpPr>
        <p:spPr>
          <a:xfrm>
            <a:off x="5763755" y="1969050"/>
            <a:ext cx="3319285" cy="2194872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100000"/>
              </a:lnSpc>
              <a:spcAft>
                <a:spcPts val="600"/>
              </a:spcAft>
            </a:pPr>
            <a:r>
              <a:rPr lang="de-CH" sz="1500" dirty="0"/>
              <a:t>60 Millionen Franken Abnahme gegenüber Vorjahr</a:t>
            </a:r>
          </a:p>
          <a:p>
            <a:pPr marL="180000" indent="-180000">
              <a:lnSpc>
                <a:spcPct val="100000"/>
              </a:lnSpc>
              <a:spcAft>
                <a:spcPts val="300"/>
              </a:spcAft>
            </a:pPr>
            <a:r>
              <a:rPr lang="de-CH" sz="1500" dirty="0"/>
              <a:t>2,280 Milliarden Franken Nettoschuld per 31.12.2025 </a:t>
            </a:r>
          </a:p>
          <a:p>
            <a:pPr marL="180000" indent="-180000">
              <a:lnSpc>
                <a:spcPct val="100000"/>
              </a:lnSpc>
              <a:spcAft>
                <a:spcPts val="300"/>
              </a:spcAft>
            </a:pPr>
            <a:r>
              <a:rPr lang="de-CH" sz="1500" dirty="0"/>
              <a:t>Tiefster Stand seit 12 Jahren (Ausfinanzierung BLPK)</a:t>
            </a:r>
          </a:p>
          <a:p>
            <a:pPr marL="180000" indent="-180000">
              <a:lnSpc>
                <a:spcPct val="100000"/>
              </a:lnSpc>
              <a:spcAft>
                <a:spcPts val="300"/>
              </a:spcAft>
            </a:pPr>
            <a:r>
              <a:rPr lang="de-CH" sz="1500" dirty="0"/>
              <a:t>856 Millionen Franken Nettoschuld in 10 Jahren abgebaut</a:t>
            </a:r>
          </a:p>
          <a:p>
            <a:pPr marL="162000" indent="0">
              <a:lnSpc>
                <a:spcPct val="80000"/>
              </a:lnSpc>
              <a:buNone/>
            </a:pPr>
            <a:endParaRPr lang="de-CH" sz="1550" dirty="0"/>
          </a:p>
          <a:p>
            <a:pPr marL="432000">
              <a:lnSpc>
                <a:spcPct val="80000"/>
              </a:lnSpc>
            </a:pPr>
            <a:endParaRPr lang="de-CH" sz="155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C751DA-35ED-4D3B-9783-3C1A4A331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" y="1380107"/>
            <a:ext cx="5702795" cy="34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59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8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970980" y="1407817"/>
            <a:ext cx="5195885" cy="3536156"/>
          </a:xfrm>
        </p:spPr>
        <p:txBody>
          <a:bodyPr/>
          <a:lstStyle/>
          <a:p>
            <a:r>
              <a:rPr lang="de-CH" dirty="0"/>
              <a:t>Dr. Anton Lauber</a:t>
            </a:r>
          </a:p>
          <a:p>
            <a:r>
              <a:rPr lang="de-CH" dirty="0"/>
              <a:t>Regierungspräsident</a:t>
            </a:r>
          </a:p>
          <a:p>
            <a:endParaRPr lang="de-CH" dirty="0"/>
          </a:p>
          <a:p>
            <a:r>
              <a:rPr lang="de-CH" dirty="0"/>
              <a:t>Finanz- und Kirchendirektion</a:t>
            </a:r>
            <a:br>
              <a:rPr lang="de-CH" dirty="0"/>
            </a:br>
            <a:r>
              <a:rPr lang="de-CH" dirty="0"/>
              <a:t>(FKD)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4 Ausblick und Fazit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8" y="1392785"/>
            <a:ext cx="2359849" cy="35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34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0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631888"/>
            <a:ext cx="8785225" cy="362712"/>
          </a:xfrm>
        </p:spPr>
        <p:txBody>
          <a:bodyPr vert="horz" rIns="0"/>
          <a:lstStyle/>
          <a:p>
            <a:r>
              <a:rPr lang="de-CH" sz="2500" dirty="0">
                <a:solidFill>
                  <a:schemeClr val="tx1"/>
                </a:solidFill>
              </a:rPr>
              <a:t>Ausblick 2026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71011" y="3554787"/>
            <a:ext cx="5562884" cy="7993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None/>
            </a:pPr>
            <a:r>
              <a:rPr lang="de-CH" sz="1050" dirty="0"/>
              <a:t> </a:t>
            </a:r>
            <a:r>
              <a:rPr lang="de-CH" sz="1400" dirty="0"/>
              <a:t>	</a:t>
            </a:r>
            <a:r>
              <a:rPr lang="de-CH" sz="2400" b="1" dirty="0">
                <a:solidFill>
                  <a:prstClr val="black"/>
                </a:solidFill>
                <a:sym typeface="Wingdings 3" panose="05040102010807070707" pitchFamily="18" charset="2"/>
              </a:rPr>
              <a:t> </a:t>
            </a:r>
            <a:r>
              <a:rPr lang="de-CH" sz="1600" b="1" dirty="0">
                <a:solidFill>
                  <a:prstClr val="black"/>
                </a:solidFill>
                <a:sym typeface="Wingdings 3" panose="05040102010807070707" pitchFamily="18" charset="2"/>
              </a:rPr>
              <a:t>	</a:t>
            </a:r>
            <a:r>
              <a:rPr lang="de-CH" sz="1600" b="1" dirty="0">
                <a:solidFill>
                  <a:prstClr val="black"/>
                </a:solidFill>
              </a:rPr>
              <a:t>Steuerungsbericht I erst nach Abschluss des                                                     		ersten Quartals 2026</a:t>
            </a:r>
          </a:p>
        </p:txBody>
      </p:sp>
      <p:sp>
        <p:nvSpPr>
          <p:cNvPr id="9" name="Rechteck 8"/>
          <p:cNvSpPr/>
          <p:nvPr/>
        </p:nvSpPr>
        <p:spPr>
          <a:xfrm>
            <a:off x="2533509" y="1330527"/>
            <a:ext cx="6848540" cy="1516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sz="1600" b="1" dirty="0"/>
              <a:t>Budget 2026:</a:t>
            </a:r>
            <a:r>
              <a:rPr lang="de-CH" sz="1600" dirty="0"/>
              <a:t> 				</a:t>
            </a:r>
            <a:r>
              <a:rPr lang="de-CH" sz="1600" b="1" dirty="0"/>
              <a:t>-42 Millionen Franken</a:t>
            </a:r>
          </a:p>
          <a:p>
            <a:pPr marL="285750" indent="-285750"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sz="1600" b="1" dirty="0"/>
              <a:t>Gewinnausschüttung SNB: 	+44 Millionen Franken</a:t>
            </a:r>
          </a:p>
          <a:p>
            <a:pPr marL="285750" indent="-285750"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CH" sz="1600" b="1" dirty="0"/>
          </a:p>
          <a:p>
            <a:pPr marL="285750" indent="-285750"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sz="1600" b="1" dirty="0"/>
              <a:t>Erwartung 2026 </a:t>
            </a:r>
            <a:r>
              <a:rPr lang="de-CH" sz="1600" dirty="0"/>
              <a:t>(Stand heute): Positiver Abschluss möglich</a:t>
            </a:r>
            <a:endParaRPr lang="de-CH" sz="1600" b="1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15A14B64-92B9-455E-82EA-61A33D4BF31E}" type="slidenum">
              <a:rPr lang="de-CH" smtClean="0"/>
              <a:t>24</a:t>
            </a:fld>
            <a:endParaRPr lang="de-CH" dirty="0"/>
          </a:p>
        </p:txBody>
      </p:sp>
      <p:sp>
        <p:nvSpPr>
          <p:cNvPr id="13" name="Rechteck 12"/>
          <p:cNvSpPr/>
          <p:nvPr/>
        </p:nvSpPr>
        <p:spPr>
          <a:xfrm rot="16200000">
            <a:off x="1977161" y="4054261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>
                <a:solidFill>
                  <a:schemeClr val="bg1">
                    <a:lumMod val="85000"/>
                  </a:schemeClr>
                </a:solidFill>
              </a:rPr>
              <a:t>Bild: </a:t>
            </a:r>
            <a:r>
              <a:rPr lang="de-CH" sz="800" dirty="0" err="1">
                <a:solidFill>
                  <a:schemeClr val="bg1">
                    <a:lumMod val="85000"/>
                  </a:schemeClr>
                </a:solidFill>
              </a:rPr>
              <a:t>Freepik</a:t>
            </a:r>
            <a:endParaRPr lang="de-CH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081305-CE24-4981-B2EE-951A91435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659751"/>
            <a:ext cx="2255692" cy="321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55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6042709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66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Ausblick AFP 2027–2030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686556" y="1585806"/>
            <a:ext cx="6087150" cy="3062487"/>
          </a:xfrm>
          <a:solidFill>
            <a:schemeClr val="accent2">
              <a:lumMod val="20000"/>
              <a:lumOff val="80000"/>
              <a:alpha val="64000"/>
            </a:schemeClr>
          </a:solidFill>
        </p:spPr>
        <p:txBody>
          <a:bodyPr>
            <a:noAutofit/>
          </a:bodyPr>
          <a:lstStyle/>
          <a:p>
            <a:r>
              <a:rPr lang="de-CH" sz="1725" dirty="0"/>
              <a:t>Es bestehen viele Unsicherheiten für den Kantonshaushalt bezüglich </a:t>
            </a:r>
            <a:r>
              <a:rPr lang="de-CH" sz="1725" b="1" dirty="0">
                <a:solidFill>
                  <a:srgbClr val="FF0000"/>
                </a:solidFill>
              </a:rPr>
              <a:t>potenzieller Zusatzbelastungen</a:t>
            </a:r>
            <a:r>
              <a:rPr lang="de-CH" sz="1725" dirty="0"/>
              <a:t>.</a:t>
            </a:r>
          </a:p>
          <a:p>
            <a:pPr>
              <a:spcAft>
                <a:spcPts val="600"/>
              </a:spcAft>
            </a:pPr>
            <a:r>
              <a:rPr lang="de-CH" sz="1725" b="1" dirty="0"/>
              <a:t>Wirtschaftliche</a:t>
            </a:r>
            <a:r>
              <a:rPr lang="de-CH" sz="1725" dirty="0"/>
              <a:t> Risiken: </a:t>
            </a:r>
          </a:p>
          <a:p>
            <a:pPr lvl="1">
              <a:spcAft>
                <a:spcPts val="600"/>
              </a:spcAft>
            </a:pPr>
            <a:r>
              <a:rPr lang="de-CH" sz="1725" dirty="0"/>
              <a:t>Geopolitische Lage</a:t>
            </a:r>
          </a:p>
          <a:p>
            <a:pPr lvl="1">
              <a:spcAft>
                <a:spcPts val="600"/>
              </a:spcAft>
            </a:pPr>
            <a:r>
              <a:rPr lang="de-CH" sz="1725" dirty="0"/>
              <a:t>Entwicklung Teuerung</a:t>
            </a:r>
          </a:p>
          <a:p>
            <a:pPr>
              <a:spcAft>
                <a:spcPts val="600"/>
              </a:spcAft>
            </a:pPr>
            <a:r>
              <a:rPr lang="de-CH" sz="1725" b="1" dirty="0"/>
              <a:t>Politische</a:t>
            </a:r>
            <a:r>
              <a:rPr lang="de-CH" sz="1725" dirty="0">
                <a:solidFill>
                  <a:srgbClr val="FF0000"/>
                </a:solidFill>
              </a:rPr>
              <a:t> </a:t>
            </a:r>
            <a:r>
              <a:rPr lang="de-CH" sz="1725" dirty="0"/>
              <a:t>Risiken:  </a:t>
            </a:r>
          </a:p>
          <a:p>
            <a:pPr lvl="1">
              <a:spcAft>
                <a:spcPts val="600"/>
              </a:spcAft>
            </a:pPr>
            <a:r>
              <a:rPr lang="de-CH" sz="1725" dirty="0"/>
              <a:t>Kantonale Initiativen </a:t>
            </a:r>
            <a:br>
              <a:rPr lang="de-CH" sz="1725" dirty="0"/>
            </a:br>
            <a:r>
              <a:rPr lang="de-CH" sz="1725" dirty="0"/>
              <a:t>(z. B. Umverteilungsinitiativen 135 Mio. Franken jährlich) </a:t>
            </a:r>
          </a:p>
          <a:p>
            <a:pPr lvl="1">
              <a:spcAft>
                <a:spcPts val="600"/>
              </a:spcAft>
            </a:pPr>
            <a:r>
              <a:rPr lang="de-CH" sz="1725" dirty="0"/>
              <a:t>Entlastungspaket des Bunds </a:t>
            </a:r>
            <a:br>
              <a:rPr lang="de-CH" sz="1725" dirty="0"/>
            </a:br>
            <a:r>
              <a:rPr lang="de-CH" sz="1725" dirty="0"/>
              <a:t>(bis zu 60 Mio. Franken jährlich)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1325953" y="3938505"/>
            <a:ext cx="176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solidFill>
                  <a:schemeClr val="bg1">
                    <a:lumMod val="85000"/>
                  </a:schemeClr>
                </a:solidFill>
              </a:rPr>
              <a:t>Bild: </a:t>
            </a:r>
            <a:r>
              <a:rPr lang="de-CH" sz="800" dirty="0" err="1">
                <a:solidFill>
                  <a:schemeClr val="bg1">
                    <a:lumMod val="85000"/>
                  </a:schemeClr>
                </a:solidFill>
              </a:rPr>
              <a:t>Unsplash</a:t>
            </a:r>
            <a:endParaRPr lang="de-CH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9902"/>
            <a:ext cx="2139688" cy="337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1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1033890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4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sz="2500" dirty="0">
                <a:solidFill>
                  <a:schemeClr val="tx1"/>
                </a:solidFill>
              </a:rPr>
              <a:t>Ausgangslage: Risiken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54798" y="1939007"/>
            <a:ext cx="6121190" cy="2245287"/>
          </a:xfrm>
          <a:solidFill>
            <a:schemeClr val="bg1">
              <a:lumMod val="95000"/>
              <a:alpha val="4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75"/>
              </a:spcBef>
              <a:spcAft>
                <a:spcPts val="1200"/>
              </a:spcAft>
              <a:buNone/>
            </a:pPr>
            <a:r>
              <a:rPr lang="de-CH" sz="3200" b="1" dirty="0"/>
              <a:t>Prognosepositionen</a:t>
            </a:r>
          </a:p>
          <a:p>
            <a:pPr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3200" dirty="0"/>
              <a:t>Steuerprognose</a:t>
            </a:r>
          </a:p>
          <a:p>
            <a:pPr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3200" dirty="0"/>
              <a:t>Bildung (u. a. Sonderschulung)</a:t>
            </a:r>
          </a:p>
          <a:p>
            <a:pPr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3200" dirty="0"/>
              <a:t>Gesundheit</a:t>
            </a:r>
          </a:p>
          <a:p>
            <a:pPr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3200"/>
              <a:t>Soziales </a:t>
            </a:r>
            <a:br>
              <a:rPr lang="de-CH" sz="3200"/>
            </a:br>
            <a:r>
              <a:rPr lang="de-CH" sz="3200"/>
              <a:t>(</a:t>
            </a:r>
            <a:r>
              <a:rPr lang="de-CH" sz="3200" dirty="0"/>
              <a:t>Ergänzungsleistungen, Prämienverbilligung, Asyl)</a:t>
            </a:r>
          </a:p>
          <a:p>
            <a:pPr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CH" sz="1600" dirty="0"/>
          </a:p>
          <a:p>
            <a:pPr marL="0" indent="0">
              <a:lnSpc>
                <a:spcPct val="120000"/>
              </a:lnSpc>
              <a:spcBef>
                <a:spcPts val="75"/>
              </a:spcBef>
              <a:spcAft>
                <a:spcPts val="600"/>
              </a:spcAft>
              <a:buNone/>
            </a:pPr>
            <a:endParaRPr lang="de-CH" sz="1050" dirty="0"/>
          </a:p>
          <a:p>
            <a:pPr lvl="1">
              <a:buFont typeface="Wingdings" panose="05000000000000000000" pitchFamily="2" charset="2"/>
              <a:buChar char="Ø"/>
            </a:pPr>
            <a:endParaRPr lang="de-CH" sz="1050" dirty="0"/>
          </a:p>
          <a:p>
            <a:pPr lvl="1">
              <a:buFont typeface="Wingdings" panose="05000000000000000000" pitchFamily="2" charset="2"/>
              <a:buChar char="Ø"/>
            </a:pPr>
            <a:endParaRPr lang="de-CH" sz="1050" dirty="0"/>
          </a:p>
          <a:p>
            <a:pPr lvl="1"/>
            <a:endParaRPr lang="de-CH" sz="9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FE329076-037C-441F-AB09-AE33CAF56743}" type="slidenum">
              <a:rPr lang="de-CH" smtClean="0"/>
              <a:t>26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" y="1734051"/>
            <a:ext cx="2442283" cy="28134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16200000">
            <a:off x="2335451" y="4145939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>
                <a:solidFill>
                  <a:schemeClr val="bg1">
                    <a:lumMod val="85000"/>
                  </a:schemeClr>
                </a:solidFill>
              </a:rPr>
              <a:t>Bild: </a:t>
            </a:r>
            <a:r>
              <a:rPr lang="de-CH" sz="800" dirty="0" err="1">
                <a:solidFill>
                  <a:schemeClr val="bg1">
                    <a:lumMod val="85000"/>
                  </a:schemeClr>
                </a:solidFill>
              </a:rPr>
              <a:t>Freepik</a:t>
            </a:r>
            <a:endParaRPr lang="de-CH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36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5132691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9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Fazit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682744" y="1558867"/>
            <a:ext cx="6304939" cy="295434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endParaRPr lang="de-CH" sz="900" dirty="0"/>
          </a:p>
          <a:p>
            <a:r>
              <a:rPr lang="de-CH" sz="2200" dirty="0"/>
              <a:t>Guter Abschluss 2025 führt zur </a:t>
            </a:r>
            <a:r>
              <a:rPr lang="de-CH" sz="2200" b="1" dirty="0"/>
              <a:t>Entlastung</a:t>
            </a:r>
            <a:r>
              <a:rPr lang="de-CH" sz="2200" dirty="0"/>
              <a:t> der Schuldenbremse</a:t>
            </a:r>
          </a:p>
          <a:p>
            <a:r>
              <a:rPr lang="de-CH" sz="2200" b="1" dirty="0"/>
              <a:t>Ausblick weiterhin herausfordernd </a:t>
            </a:r>
            <a:r>
              <a:rPr lang="de-CH" sz="2200" dirty="0"/>
              <a:t>wegen der Zusatzbelastungen und Prognosepositionen </a:t>
            </a:r>
          </a:p>
          <a:p>
            <a:r>
              <a:rPr lang="de-CH" sz="2200" dirty="0"/>
              <a:t>Umsetzung der </a:t>
            </a:r>
            <a:r>
              <a:rPr lang="de-CH" sz="2200" b="1" dirty="0"/>
              <a:t>Finanzstrategie unumgänglich </a:t>
            </a:r>
            <a:r>
              <a:rPr lang="de-CH" sz="2200" dirty="0"/>
              <a:t>(</a:t>
            </a:r>
            <a:r>
              <a:rPr lang="de-CH" sz="2200" b="1" dirty="0"/>
              <a:t>393 Mio. Franken</a:t>
            </a:r>
            <a:r>
              <a:rPr lang="de-CH" sz="2200" dirty="0"/>
              <a:t>)</a:t>
            </a:r>
            <a:endParaRPr lang="de-CH" sz="2200" b="1" dirty="0"/>
          </a:p>
          <a:p>
            <a:pPr marL="0" indent="0">
              <a:buNone/>
            </a:pPr>
            <a:endParaRPr lang="de-CH" sz="1800" dirty="0"/>
          </a:p>
          <a:p>
            <a:endParaRPr lang="de-CH" sz="1725" dirty="0"/>
          </a:p>
        </p:txBody>
      </p:sp>
      <p:sp>
        <p:nvSpPr>
          <p:cNvPr id="11" name="Rechteck 10"/>
          <p:cNvSpPr/>
          <p:nvPr/>
        </p:nvSpPr>
        <p:spPr>
          <a:xfrm rot="16200000">
            <a:off x="2062860" y="3974547"/>
            <a:ext cx="7809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dirty="0">
                <a:solidFill>
                  <a:schemeClr val="bg1">
                    <a:lumMod val="85000"/>
                  </a:schemeClr>
                </a:solidFill>
              </a:rPr>
              <a:t>Bild: </a:t>
            </a:r>
            <a:r>
              <a:rPr lang="de-CH" sz="800" dirty="0" err="1">
                <a:solidFill>
                  <a:schemeClr val="bg1">
                    <a:lumMod val="85000"/>
                  </a:schemeClr>
                </a:solidFill>
              </a:rPr>
              <a:t>Pixabay</a:t>
            </a:r>
            <a:endParaRPr lang="de-CH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C099F1-278C-4F87-B3A0-6B8CBFE4B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17" y="1569269"/>
            <a:ext cx="2217594" cy="28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8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10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3"/>
            </p:custDataLst>
          </p:nvPr>
        </p:nvSpPr>
        <p:spPr>
          <a:xfrm>
            <a:off x="1143000" y="0"/>
            <a:ext cx="119063" cy="119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de-CH" sz="1875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5 Fragen / Diskussion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164" y="1470580"/>
            <a:ext cx="5276449" cy="351763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240388" y="4952581"/>
            <a:ext cx="92867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75" dirty="0">
                <a:solidFill>
                  <a:schemeClr val="bg1">
                    <a:lumMod val="75000"/>
                  </a:schemeClr>
                </a:solidFill>
              </a:rPr>
              <a:t>Bild: </a:t>
            </a:r>
            <a:r>
              <a:rPr lang="de-CH" sz="675" dirty="0" err="1">
                <a:solidFill>
                  <a:schemeClr val="bg1">
                    <a:lumMod val="75000"/>
                  </a:schemeClr>
                </a:solidFill>
              </a:rPr>
              <a:t>Freep!K</a:t>
            </a:r>
            <a:endParaRPr lang="de-CH" sz="67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2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2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7800" y="1595951"/>
            <a:ext cx="8254224" cy="3038869"/>
          </a:xfrm>
          <a:solidFill>
            <a:schemeClr val="bg1">
              <a:lumMod val="95000"/>
              <a:alpha val="57000"/>
            </a:schemeClr>
          </a:solidFill>
        </p:spPr>
        <p:txBody>
          <a:bodyPr>
            <a:normAutofit lnSpcReduction="10000"/>
          </a:bodyPr>
          <a:lstStyle/>
          <a:p>
            <a:pPr marL="199800" indent="-199800">
              <a:spcAft>
                <a:spcPts val="938"/>
              </a:spcAft>
            </a:pPr>
            <a:r>
              <a:rPr lang="de-CH" sz="1500" b="1" dirty="0"/>
              <a:t>	</a:t>
            </a:r>
          </a:p>
          <a:p>
            <a:pPr marL="199800" indent="-199800">
              <a:spcAft>
                <a:spcPts val="938"/>
              </a:spcAft>
            </a:pPr>
            <a:r>
              <a:rPr lang="de-CH" sz="1500" b="1" dirty="0"/>
              <a:t>	1. 	Ergebnis 2025 im Überblick</a:t>
            </a:r>
            <a:r>
              <a:rPr lang="de-CH" sz="1500" dirty="0"/>
              <a:t>			Regierungspräsident Anton Lauber</a:t>
            </a:r>
          </a:p>
          <a:p>
            <a:pPr marL="199800" indent="-199800">
              <a:spcAft>
                <a:spcPts val="938"/>
              </a:spcAft>
            </a:pPr>
            <a:endParaRPr lang="de-CH" sz="1500" b="1" dirty="0"/>
          </a:p>
          <a:p>
            <a:pPr marL="199800" indent="-199800">
              <a:spcAft>
                <a:spcPts val="938"/>
              </a:spcAft>
            </a:pPr>
            <a:r>
              <a:rPr lang="de-CH" sz="1500" b="1" dirty="0"/>
              <a:t>	2. 	Inhaltliche Schwerpunkte	</a:t>
            </a:r>
            <a:r>
              <a:rPr lang="de-CH" sz="1500" dirty="0"/>
              <a:t>		Regierungspräsident Anton Lauber</a:t>
            </a:r>
          </a:p>
          <a:p>
            <a:pPr marL="199800" indent="-199800">
              <a:spcAft>
                <a:spcPts val="938"/>
              </a:spcAft>
            </a:pPr>
            <a:endParaRPr lang="de-CH" sz="1500" b="1" dirty="0"/>
          </a:p>
          <a:p>
            <a:pPr marL="199800" indent="-199800">
              <a:spcAft>
                <a:spcPts val="938"/>
              </a:spcAft>
            </a:pPr>
            <a:r>
              <a:rPr lang="de-CH" sz="1500" b="1" dirty="0"/>
              <a:t>	3.	Ergebnis 2025 im Detail	</a:t>
            </a:r>
            <a:r>
              <a:rPr lang="de-CH" sz="1500" dirty="0"/>
              <a:t>			Finanzverwalter Laurent Métraux</a:t>
            </a:r>
          </a:p>
          <a:p>
            <a:pPr marL="199800" indent="-199800">
              <a:spcAft>
                <a:spcPts val="938"/>
              </a:spcAft>
            </a:pPr>
            <a:endParaRPr lang="de-CH" sz="1500" dirty="0"/>
          </a:p>
          <a:p>
            <a:pPr marL="199800" indent="-199800">
              <a:spcAft>
                <a:spcPts val="938"/>
              </a:spcAft>
            </a:pPr>
            <a:r>
              <a:rPr lang="de-CH" sz="1500" b="1" dirty="0"/>
              <a:t>	4. 	Ausblick und Fazit</a:t>
            </a:r>
            <a:r>
              <a:rPr lang="de-CH" sz="1500" dirty="0"/>
              <a:t>					Regierungspräsident Anton Lauber</a:t>
            </a:r>
          </a:p>
          <a:p>
            <a:pPr marL="199800" indent="-199800">
              <a:spcAft>
                <a:spcPts val="938"/>
              </a:spcAft>
            </a:pPr>
            <a:endParaRPr lang="de-CH" sz="1500" dirty="0"/>
          </a:p>
          <a:p>
            <a:pPr marL="199800" indent="-199800">
              <a:spcAft>
                <a:spcPts val="938"/>
              </a:spcAft>
            </a:pPr>
            <a:r>
              <a:rPr lang="de-CH" sz="1500" b="1" dirty="0"/>
              <a:t>	5.	Fragen / Diskussion					</a:t>
            </a:r>
            <a:r>
              <a:rPr lang="de-CH" sz="1500" dirty="0"/>
              <a:t>alle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63343499-4781-8F47-9616-5D65C730EB58}" type="slidenum">
              <a:rPr lang="en-US" sz="750">
                <a:latin typeface="Arial"/>
              </a:rPr>
              <a:pPr defTabSz="342900">
                <a:defRPr/>
              </a:pPr>
              <a:t>3</a:t>
            </a:fld>
            <a:endParaRPr lang="en-US" sz="750" dirty="0">
              <a:latin typeface="Arial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77800" y="514589"/>
            <a:ext cx="8785225" cy="555685"/>
          </a:xfrm>
        </p:spPr>
        <p:txBody>
          <a:bodyPr vert="horz"/>
          <a:lstStyle/>
          <a:p>
            <a:r>
              <a:rPr lang="de-CH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5583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7559744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17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1 Ergebnis 2025 im Überblick</a:t>
            </a:r>
          </a:p>
        </p:txBody>
      </p:sp>
      <p:pic>
        <p:nvPicPr>
          <p:cNvPr id="8" name="Picture 109" descr="Lupe auf weißem Tisch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05" b="1980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18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04527318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46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Ertragsüberschuss im Jahresabschluss 2025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456034" y="1471613"/>
            <a:ext cx="6612928" cy="3536156"/>
          </a:xfrm>
        </p:spPr>
        <p:txBody>
          <a:bodyPr>
            <a:noAutofit/>
          </a:bodyPr>
          <a:lstStyle/>
          <a:p>
            <a:pPr>
              <a:spcAft>
                <a:spcPts val="900"/>
              </a:spcAft>
            </a:pPr>
            <a:r>
              <a:rPr lang="de-CH" sz="1800" dirty="0"/>
              <a:t>Dank Steuermehreinnahmen positives Jahresergebnis </a:t>
            </a:r>
            <a:br>
              <a:rPr lang="de-CH" sz="1800" dirty="0"/>
            </a:br>
            <a:r>
              <a:rPr lang="de-CH" sz="1800" b="1" dirty="0"/>
              <a:t>42 Millionen Franken</a:t>
            </a:r>
            <a:endParaRPr lang="de-CH" sz="1800" dirty="0"/>
          </a:p>
          <a:p>
            <a:pPr>
              <a:spcAft>
                <a:spcPts val="900"/>
              </a:spcAft>
            </a:pPr>
            <a:r>
              <a:rPr lang="de-CH" sz="1800" b="1" dirty="0"/>
              <a:t>824 Millionen Franken Eigenkapital</a:t>
            </a:r>
            <a:r>
              <a:rPr lang="de-CH" sz="1800" dirty="0"/>
              <a:t> </a:t>
            </a:r>
            <a:r>
              <a:rPr lang="de-CH" sz="1800" b="1" dirty="0"/>
              <a:t>über</a:t>
            </a:r>
            <a:r>
              <a:rPr lang="de-CH" sz="1800" dirty="0"/>
              <a:t> </a:t>
            </a:r>
            <a:r>
              <a:rPr lang="de-CH" sz="1800" b="1" dirty="0"/>
              <a:t>Warnwert</a:t>
            </a:r>
            <a:r>
              <a:rPr lang="de-CH" sz="1800" dirty="0"/>
              <a:t> </a:t>
            </a:r>
          </a:p>
          <a:p>
            <a:pPr>
              <a:spcAft>
                <a:spcPts val="900"/>
              </a:spcAft>
            </a:pPr>
            <a:r>
              <a:rPr lang="de-CH" sz="1800" b="1" dirty="0"/>
              <a:t>491 Millionen Franken </a:t>
            </a:r>
            <a:r>
              <a:rPr lang="de-CH" sz="1800" dirty="0"/>
              <a:t>Gesamt-EK </a:t>
            </a:r>
            <a:r>
              <a:rPr lang="de-CH" sz="1800" b="1" dirty="0"/>
              <a:t>inkl. Bilanzfehlbetrag</a:t>
            </a:r>
          </a:p>
          <a:p>
            <a:pPr>
              <a:spcAft>
                <a:spcPts val="900"/>
              </a:spcAft>
            </a:pPr>
            <a:endParaRPr lang="de-CH" sz="1800" b="1" dirty="0"/>
          </a:p>
          <a:p>
            <a:pPr>
              <a:spcAft>
                <a:spcPts val="900"/>
              </a:spcAft>
            </a:pPr>
            <a:endParaRPr lang="de-CH" sz="1800" dirty="0"/>
          </a:p>
          <a:p>
            <a:pPr>
              <a:spcAft>
                <a:spcPts val="300"/>
              </a:spcAft>
            </a:pPr>
            <a:r>
              <a:rPr lang="de-CH" sz="1800" b="1" dirty="0"/>
              <a:t>Nettoverschuldung</a:t>
            </a:r>
            <a:r>
              <a:rPr lang="de-CH" sz="1800" dirty="0"/>
              <a:t> </a:t>
            </a:r>
          </a:p>
          <a:p>
            <a:pPr lvl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2,28 Milliarden Franken interkantonal nach wie vor hoch</a:t>
            </a:r>
          </a:p>
          <a:p>
            <a:pPr lvl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60 Millionen Franken </a:t>
            </a:r>
            <a:r>
              <a:rPr lang="de-CH" sz="1800" b="1" dirty="0"/>
              <a:t>tiefer als im Vorjahr</a:t>
            </a:r>
          </a:p>
          <a:p>
            <a:pPr lvl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1800" b="1" dirty="0"/>
              <a:t>tiefster Stand </a:t>
            </a:r>
            <a:r>
              <a:rPr lang="de-CH" sz="1800" dirty="0"/>
              <a:t>seit </a:t>
            </a:r>
            <a:r>
              <a:rPr lang="de-CH" sz="1800" b="1" dirty="0"/>
              <a:t>12</a:t>
            </a:r>
            <a:r>
              <a:rPr lang="de-CH" sz="1800" dirty="0"/>
              <a:t> Jahren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77801" y="129936"/>
            <a:ext cx="304800" cy="273844"/>
          </a:xfrm>
        </p:spPr>
        <p:txBody>
          <a:bodyPr/>
          <a:lstStyle/>
          <a:p>
            <a:fld id="{63343499-4781-8F47-9616-5D65C730EB58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 rot="16200000">
            <a:off x="1132903" y="3715213"/>
            <a:ext cx="1841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700" dirty="0">
                <a:solidFill>
                  <a:schemeClr val="bg1">
                    <a:lumMod val="85000"/>
                  </a:schemeClr>
                </a:solidFill>
              </a:rPr>
              <a:t>Bilder: SNB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BAEEC4-3651-4058-8203-54E47887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8" y="1745254"/>
            <a:ext cx="1852746" cy="12351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A54E67-AE52-40E3-9E80-5C4B528DC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55173"/>
            <a:ext cx="1976786" cy="13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7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3222951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0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77801" y="518784"/>
            <a:ext cx="8785224" cy="555684"/>
          </a:xfrm>
        </p:spPr>
        <p:txBody>
          <a:bodyPr vert="horz" rIns="0"/>
          <a:lstStyle/>
          <a:p>
            <a:r>
              <a:rPr lang="de-CH" dirty="0"/>
              <a:t>Erfreuliches Ergebnis 2025, aber . . 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2411467" y="1827365"/>
            <a:ext cx="6247573" cy="2520000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de-CH" sz="1800" dirty="0"/>
              <a:t>Exogene, vom Regierungsrat </a:t>
            </a:r>
            <a:r>
              <a:rPr lang="de-CH" sz="1800" b="1" dirty="0"/>
              <a:t>nicht direkt steuerbare </a:t>
            </a:r>
            <a:r>
              <a:rPr lang="de-CH" sz="1800" dirty="0"/>
              <a:t>Entwicklungen führen zu </a:t>
            </a:r>
            <a:r>
              <a:rPr lang="de-CH" sz="1800" b="1" dirty="0">
                <a:solidFill>
                  <a:srgbClr val="FF0000"/>
                </a:solidFill>
              </a:rPr>
              <a:t>deutlich höheren Kosten</a:t>
            </a:r>
            <a:r>
              <a:rPr lang="de-CH" sz="1800" dirty="0"/>
              <a:t>.</a:t>
            </a:r>
          </a:p>
          <a:p>
            <a:pPr>
              <a:spcAft>
                <a:spcPts val="900"/>
              </a:spcAft>
            </a:pPr>
            <a:r>
              <a:rPr lang="de-CH" sz="1800" dirty="0"/>
              <a:t>Die </a:t>
            </a:r>
            <a:r>
              <a:rPr lang="de-CH" sz="1800" b="1" dirty="0"/>
              <a:t>Entwicklungen</a:t>
            </a:r>
            <a:r>
              <a:rPr lang="de-CH" sz="1800" dirty="0">
                <a:solidFill>
                  <a:srgbClr val="FF0000"/>
                </a:solidFill>
              </a:rPr>
              <a:t> </a:t>
            </a:r>
            <a:r>
              <a:rPr lang="de-CH" sz="1800" dirty="0"/>
              <a:t>des </a:t>
            </a:r>
            <a:r>
              <a:rPr lang="de-CH" sz="1800" b="1" dirty="0"/>
              <a:t>mittelfristigen Ausgleichs </a:t>
            </a:r>
            <a:r>
              <a:rPr lang="de-CH" sz="1800" dirty="0"/>
              <a:t>und des </a:t>
            </a:r>
            <a:r>
              <a:rPr lang="de-CH" sz="1800" b="1" dirty="0"/>
              <a:t>Eigenkapitalpolsters </a:t>
            </a:r>
            <a:r>
              <a:rPr lang="de-CH" sz="1800" dirty="0"/>
              <a:t>stehen im </a:t>
            </a:r>
            <a:r>
              <a:rPr lang="de-CH" sz="1800" b="1" dirty="0"/>
              <a:t>Fokus</a:t>
            </a:r>
            <a:r>
              <a:rPr lang="de-CH" sz="1800" dirty="0"/>
              <a:t>.</a:t>
            </a:r>
          </a:p>
          <a:p>
            <a:pPr>
              <a:spcAft>
                <a:spcPts val="900"/>
              </a:spcAft>
            </a:pPr>
            <a:r>
              <a:rPr lang="de-CH" sz="1800" dirty="0"/>
              <a:t>Es gilt, </a:t>
            </a:r>
            <a:r>
              <a:rPr lang="de-CH" sz="1800" b="1" dirty="0">
                <a:solidFill>
                  <a:srgbClr val="FF0000"/>
                </a:solidFill>
              </a:rPr>
              <a:t>potenzielle wirtschaftliche und politische Risiken </a:t>
            </a:r>
            <a:r>
              <a:rPr lang="de-CH" sz="1800" dirty="0"/>
              <a:t>(z. B. SVP-Umverteilungsinitiativen sowie kantonale Initiativen und Entlastungspaket des Bundes) zu </a:t>
            </a:r>
            <a:r>
              <a:rPr lang="de-CH" sz="1800" b="1" dirty="0">
                <a:solidFill>
                  <a:srgbClr val="FF0000"/>
                </a:solidFill>
              </a:rPr>
              <a:t>antizipieren und möglichst zu reduzieren</a:t>
            </a:r>
            <a:r>
              <a:rPr lang="de-CH" sz="1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77801" y="136718"/>
            <a:ext cx="304800" cy="273844"/>
          </a:xfrm>
        </p:spPr>
        <p:txBody>
          <a:bodyPr/>
          <a:lstStyle/>
          <a:p>
            <a:fld id="{63343499-4781-8F47-9616-5D65C730EB58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1312827" y="3367227"/>
            <a:ext cx="17602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700" dirty="0">
                <a:solidFill>
                  <a:schemeClr val="bg1">
                    <a:lumMod val="85000"/>
                  </a:schemeClr>
                </a:solidFill>
              </a:rPr>
              <a:t>Bild: </a:t>
            </a:r>
            <a:r>
              <a:rPr lang="de-CH" sz="700" dirty="0" err="1">
                <a:solidFill>
                  <a:schemeClr val="bg1">
                    <a:lumMod val="85000"/>
                  </a:schemeClr>
                </a:solidFill>
              </a:rPr>
              <a:t>Unsplash</a:t>
            </a:r>
            <a:endParaRPr lang="de-CH" sz="7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CC0073-69E0-41DB-90B9-2FBF67BF4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7" y="1542226"/>
            <a:ext cx="2066693" cy="27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2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0745511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7"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Überblick über die Erfolgsrechnung 2025</a:t>
            </a: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053983"/>
              </p:ext>
            </p:extLst>
          </p:nvPr>
        </p:nvGraphicFramePr>
        <p:xfrm>
          <a:off x="402336" y="1471613"/>
          <a:ext cx="7585862" cy="267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0189">
                  <a:extLst>
                    <a:ext uri="{9D8B030D-6E8A-4147-A177-3AD203B41FA5}">
                      <a16:colId xmlns:a16="http://schemas.microsoft.com/office/drawing/2014/main" val="39402765"/>
                    </a:ext>
                  </a:extLst>
                </a:gridCol>
                <a:gridCol w="870294">
                  <a:extLst>
                    <a:ext uri="{9D8B030D-6E8A-4147-A177-3AD203B41FA5}">
                      <a16:colId xmlns:a16="http://schemas.microsoft.com/office/drawing/2014/main" val="36640341"/>
                    </a:ext>
                  </a:extLst>
                </a:gridCol>
                <a:gridCol w="870294">
                  <a:extLst>
                    <a:ext uri="{9D8B030D-6E8A-4147-A177-3AD203B41FA5}">
                      <a16:colId xmlns:a16="http://schemas.microsoft.com/office/drawing/2014/main" val="2969976483"/>
                    </a:ext>
                  </a:extLst>
                </a:gridCol>
                <a:gridCol w="870294">
                  <a:extLst>
                    <a:ext uri="{9D8B030D-6E8A-4147-A177-3AD203B41FA5}">
                      <a16:colId xmlns:a16="http://schemas.microsoft.com/office/drawing/2014/main" val="1418199353"/>
                    </a:ext>
                  </a:extLst>
                </a:gridCol>
                <a:gridCol w="624505">
                  <a:extLst>
                    <a:ext uri="{9D8B030D-6E8A-4147-A177-3AD203B41FA5}">
                      <a16:colId xmlns:a16="http://schemas.microsoft.com/office/drawing/2014/main" val="1361210979"/>
                    </a:ext>
                  </a:extLst>
                </a:gridCol>
                <a:gridCol w="673045">
                  <a:extLst>
                    <a:ext uri="{9D8B030D-6E8A-4147-A177-3AD203B41FA5}">
                      <a16:colId xmlns:a16="http://schemas.microsoft.com/office/drawing/2014/main" val="1118471269"/>
                    </a:ext>
                  </a:extLst>
                </a:gridCol>
                <a:gridCol w="538345">
                  <a:extLst>
                    <a:ext uri="{9D8B030D-6E8A-4147-A177-3AD203B41FA5}">
                      <a16:colId xmlns:a16="http://schemas.microsoft.com/office/drawing/2014/main" val="1737471913"/>
                    </a:ext>
                  </a:extLst>
                </a:gridCol>
                <a:gridCol w="678896">
                  <a:extLst>
                    <a:ext uri="{9D8B030D-6E8A-4147-A177-3AD203B41FA5}">
                      <a16:colId xmlns:a16="http://schemas.microsoft.com/office/drawing/2014/main" val="2426490180"/>
                    </a:ext>
                  </a:extLst>
                </a:gridCol>
              </a:tblGrid>
              <a:tr h="66902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In Millionen Franken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Rechnung</a:t>
                      </a:r>
                      <a:br>
                        <a:rPr lang="de-CH" sz="1100" dirty="0">
                          <a:effectLst/>
                        </a:rPr>
                      </a:br>
                      <a:r>
                        <a:rPr lang="de-CH" sz="1100" dirty="0">
                          <a:effectLst/>
                        </a:rPr>
                        <a:t>2024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Rechnung</a:t>
                      </a:r>
                      <a:br>
                        <a:rPr lang="de-CH" sz="1100" dirty="0">
                          <a:effectLst/>
                        </a:rPr>
                      </a:br>
                      <a:r>
                        <a:rPr lang="de-CH" sz="1100" dirty="0">
                          <a:effectLst/>
                        </a:rPr>
                        <a:t>2025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Budget</a:t>
                      </a:r>
                      <a:br>
                        <a:rPr lang="de-CH" sz="1100" dirty="0">
                          <a:effectLst/>
                        </a:rPr>
                      </a:br>
                      <a:r>
                        <a:rPr lang="de-CH" sz="1100" dirty="0">
                          <a:effectLst/>
                        </a:rPr>
                        <a:t>2025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Abweichung zur </a:t>
                      </a:r>
                      <a:br>
                        <a:rPr lang="de-CH" sz="1100" dirty="0">
                          <a:effectLst/>
                        </a:rPr>
                      </a:br>
                      <a:r>
                        <a:rPr lang="de-CH" sz="1100" dirty="0">
                          <a:effectLst/>
                        </a:rPr>
                        <a:t>Rechnung 2025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Abweichung zum </a:t>
                      </a:r>
                      <a:br>
                        <a:rPr lang="de-CH" sz="1100" dirty="0">
                          <a:effectLst/>
                        </a:rPr>
                      </a:br>
                      <a:r>
                        <a:rPr lang="de-CH" sz="1100" dirty="0">
                          <a:effectLst/>
                        </a:rPr>
                        <a:t>Budget 2025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534253"/>
                  </a:ext>
                </a:extLst>
              </a:tr>
              <a:tr h="334513">
                <a:tc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Betrieblicher Aufwand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3'190,8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3’240,2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3’234,8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49,4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477843112"/>
                  </a:ext>
                </a:extLst>
              </a:tr>
              <a:tr h="334513">
                <a:tc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Betrieblicher Ertrag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3'246,2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3’218,0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3’131,6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-28,2 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-1 %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3 %</a:t>
                      </a:r>
                      <a:endParaRPr lang="de-CH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4116013317"/>
                  </a:ext>
                </a:extLst>
              </a:tr>
              <a:tr h="33451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Ergebnis aus Betrieblicher Tätigkeit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-77,6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&gt;-100</a:t>
                      </a:r>
                      <a:r>
                        <a:rPr lang="de-CH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de-CH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81,0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-78</a:t>
                      </a:r>
                      <a:r>
                        <a:rPr lang="de-CH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de-CH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744621731"/>
                  </a:ext>
                </a:extLst>
              </a:tr>
              <a:tr h="33451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effectLst/>
                        </a:rPr>
                        <a:t>Ergebnis aus Finanzierung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18 %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26,4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28 %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353939179"/>
                  </a:ext>
                </a:extLst>
              </a:tr>
              <a:tr h="33451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effectLst/>
                        </a:rPr>
                        <a:t>Operatives Ergebnis</a:t>
                      </a:r>
                      <a:endParaRPr lang="de-CH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-59,7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-38 %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&gt;-100 %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3777227072"/>
                  </a:ext>
                </a:extLst>
              </a:tr>
              <a:tr h="33451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effectLst/>
                        </a:rPr>
                        <a:t>Gesamtergebnis Erfolgsrechnung</a:t>
                      </a:r>
                      <a:endParaRPr lang="de-CH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-115,2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-73 %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CH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&gt;-100 %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643828179"/>
                  </a:ext>
                </a:extLst>
              </a:tr>
            </a:tbl>
          </a:graphicData>
        </a:graphic>
      </p:graphicFrame>
      <p:sp>
        <p:nvSpPr>
          <p:cNvPr id="14" name="Ellipse 13"/>
          <p:cNvSpPr/>
          <p:nvPr/>
        </p:nvSpPr>
        <p:spPr>
          <a:xfrm>
            <a:off x="4149870" y="3430829"/>
            <a:ext cx="576474" cy="7168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</p:txBody>
      </p:sp>
      <p:sp>
        <p:nvSpPr>
          <p:cNvPr id="20" name="Ellipse 19"/>
          <p:cNvSpPr/>
          <p:nvPr/>
        </p:nvSpPr>
        <p:spPr>
          <a:xfrm>
            <a:off x="7467325" y="2152178"/>
            <a:ext cx="604507" cy="6641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</p:txBody>
      </p:sp>
    </p:spTree>
    <p:extLst>
      <p:ext uri="{BB962C8B-B14F-4D97-AF65-F5344CB8AC3E}">
        <p14:creationId xmlns:p14="http://schemas.microsoft.com/office/powerpoint/2010/main" val="300404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4820205"/>
              </p:ext>
            </p:ext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0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de-CH" dirty="0"/>
              <a:t>Wichtigste Kennzahlen zum Jahresabschluss 2025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301986" y="2078440"/>
            <a:ext cx="6784463" cy="20459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de-CH" sz="1750" b="1" dirty="0"/>
              <a:t>Ergebnis </a:t>
            </a:r>
            <a:r>
              <a:rPr lang="de-CH" sz="1750" dirty="0"/>
              <a:t>der Erfolgsrechnung </a:t>
            </a:r>
            <a:r>
              <a:rPr lang="de-CH" sz="1750" b="1" dirty="0"/>
              <a:t>+42 </a:t>
            </a:r>
            <a:r>
              <a:rPr lang="de-CH" sz="1750" dirty="0"/>
              <a:t>Millionen Franken </a:t>
            </a:r>
            <a:br>
              <a:rPr lang="de-CH" sz="1750" dirty="0"/>
            </a:br>
            <a:r>
              <a:rPr lang="de-CH" sz="1750" dirty="0"/>
              <a:t>(inkl. Abtragung Bilanzfehlbetrag 55,5 Millionen Franken)</a:t>
            </a:r>
            <a:endParaRPr lang="de-CH" sz="1750" strike="sngStrike" dirty="0"/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de-CH" sz="1750" b="1" dirty="0"/>
              <a:t>Eigenkapital</a:t>
            </a:r>
            <a:r>
              <a:rPr lang="de-CH" sz="1750" dirty="0"/>
              <a:t> per Ende 2025 </a:t>
            </a:r>
            <a:r>
              <a:rPr lang="de-CH" sz="1750" b="1" dirty="0"/>
              <a:t>824</a:t>
            </a:r>
            <a:r>
              <a:rPr lang="de-CH" sz="1750" dirty="0">
                <a:solidFill>
                  <a:srgbClr val="FF0000"/>
                </a:solidFill>
              </a:rPr>
              <a:t> </a:t>
            </a:r>
            <a:r>
              <a:rPr lang="de-CH" sz="1750" dirty="0"/>
              <a:t>Millionen Franken</a:t>
            </a: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de-CH" sz="1750" b="1" dirty="0"/>
              <a:t>Bruttoinvestitionen</a:t>
            </a:r>
            <a:r>
              <a:rPr lang="de-CH" sz="1750" dirty="0"/>
              <a:t> </a:t>
            </a:r>
            <a:r>
              <a:rPr lang="de-CH" sz="1750" b="1" dirty="0"/>
              <a:t>180</a:t>
            </a:r>
            <a:r>
              <a:rPr lang="de-CH" sz="1750" dirty="0">
                <a:solidFill>
                  <a:srgbClr val="FF0000"/>
                </a:solidFill>
              </a:rPr>
              <a:t> </a:t>
            </a:r>
            <a:r>
              <a:rPr lang="de-CH" sz="1750" dirty="0"/>
              <a:t>Millionen Franken </a:t>
            </a:r>
            <a:br>
              <a:rPr lang="de-CH" sz="1750" dirty="0"/>
            </a:br>
            <a:r>
              <a:rPr lang="de-CH" sz="1750" dirty="0"/>
              <a:t>(Netto: 141 Millionen Franken)</a:t>
            </a: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de-CH" sz="1750" b="1" dirty="0"/>
              <a:t>Finanzierungssaldo</a:t>
            </a:r>
            <a:r>
              <a:rPr lang="de-CH" sz="1750" dirty="0"/>
              <a:t> </a:t>
            </a:r>
            <a:r>
              <a:rPr lang="de-CH" sz="1750" b="1" dirty="0"/>
              <a:t>+57</a:t>
            </a:r>
            <a:r>
              <a:rPr lang="de-CH" sz="1750" b="1" dirty="0">
                <a:solidFill>
                  <a:srgbClr val="FF0000"/>
                </a:solidFill>
              </a:rPr>
              <a:t> </a:t>
            </a:r>
            <a:r>
              <a:rPr lang="de-CH" sz="1750" dirty="0"/>
              <a:t>Millionen Franken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1603883" y="4051214"/>
            <a:ext cx="10533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700" dirty="0">
                <a:solidFill>
                  <a:schemeClr val="bg1">
                    <a:lumMod val="85000"/>
                  </a:schemeClr>
                </a:solidFill>
              </a:rPr>
              <a:t>Bild: </a:t>
            </a:r>
            <a:r>
              <a:rPr lang="de-CH" sz="700" dirty="0" err="1">
                <a:solidFill>
                  <a:schemeClr val="bg1">
                    <a:lumMod val="85000"/>
                  </a:schemeClr>
                </a:solidFill>
              </a:rPr>
              <a:t>Unsplash</a:t>
            </a:r>
            <a:endParaRPr lang="de-CH" sz="7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56BA64-6A63-4370-BE4F-23191865E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47" y="1747809"/>
            <a:ext cx="1911603" cy="28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5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4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3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2 Inhaltliche Schwerpunkte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177801" y="139304"/>
            <a:ext cx="304800" cy="273844"/>
          </a:xfrm>
        </p:spPr>
        <p:txBody>
          <a:bodyPr/>
          <a:lstStyle/>
          <a:p>
            <a:fld id="{63343499-4781-8F47-9616-5D65C730EB5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5479703" y="4094486"/>
            <a:ext cx="1404125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75" dirty="0">
                <a:solidFill>
                  <a:schemeClr val="bg1">
                    <a:lumMod val="75000"/>
                  </a:schemeClr>
                </a:solidFill>
              </a:rPr>
              <a:t>Bild: </a:t>
            </a:r>
            <a:r>
              <a:rPr lang="de-CH" sz="675" dirty="0" err="1">
                <a:solidFill>
                  <a:schemeClr val="bg1">
                    <a:lumMod val="75000"/>
                  </a:schemeClr>
                </a:solidFill>
              </a:rPr>
              <a:t>Pixabay</a:t>
            </a:r>
            <a:endParaRPr lang="de-CH" sz="675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4ED69D-33BF-4CF0-9B8F-7B945E577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910" y="1885484"/>
            <a:ext cx="4406454" cy="29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92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32687&quot;&gt;&lt;version val=&quot;38544&quot;/&gt;&lt;CPresentation id=&quot;1&quot;&gt;&lt;m_precDefaultOrdinal&gt;&lt;m_bNumberIsYear val=&quot;1&quot;/&gt;&lt;m_chMinusSymbol&gt;-&lt;/m_chMinusSymbol&gt;&lt;m_chDecimalSymbol17909&gt;.&lt;/m_chDecimalSymbol17909&gt;&lt;m_nGroupingDigits17909 val=&quot;3&quot;/&gt;&lt;m_chGroupingSymbol17909&gt;'&lt;/m_chGroupingSymbol17909&gt;&lt;m_yearfmt&gt;&lt;begin val=&quot;0&quot;/&gt;&lt;end val=&quot;4&quot;/&gt;&lt;/m_yearfmt&gt;&lt;/m_precDefaultOrdinal&gt;&lt;m_precDefaultNumber&gt;&lt;m_bNumberIsYear val=&quot;1&quot;/&gt;&lt;m_chMinusSymbol&gt;-&lt;/m_chMinusSymbol&gt;&lt;m_chDecimalSymbol17909&gt;.&lt;/m_chDecimalSymbol17909&gt;&lt;m_nGroupingDigits17909 val=&quot;3&quot;/&gt;&lt;m_chGroupingSymbol17909&gt;'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chDecimalSymbol17909&gt;.&lt;/m_chDecimalSymbol17909&gt;&lt;m_nGroupingDigits17909 val=&quot;3&quot;/&gt;&lt;m_chGroupingSymbol17909&gt;'&lt;/m_chGroupingSymbol17909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.VBh5nhZRZdKrUca.Fw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WmatFyTguckYzN1BSFz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EwBt5zQ5GJHhW77Ns1Y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EwBt5zQ5GJHhW77Ns1Y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EwBt5zQ5GJHhW77Ns1Y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pVb_n4SFWDdKGdhXDrZ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EwBt5zQ5GJHhW77Ns1Y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EwBt5zQ5GJHhW77Ns1Y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VJQoO2Tfy.uLCoQ7AXM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äsentation_16_9_Tite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 _FKD_16_9" id="{ADD66C9B-B3BC-4ABD-8EAF-E90020559271}" vid="{847A650C-691A-4895-9749-93D0715FED77}"/>
    </a:ext>
  </a:extLst>
</a:theme>
</file>

<file path=ppt/theme/theme2.xml><?xml version="1.0" encoding="utf-8"?>
<a:theme xmlns:a="http://schemas.openxmlformats.org/drawingml/2006/main" name="Präsentation_16_9_Inhal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 _FKD_16_9" id="{ADD66C9B-B3BC-4ABD-8EAF-E90020559271}" vid="{0896554C-BEB2-4C0F-AF9C-3DB5A86BC3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Präsentation__FKD_16_9</Template>
  <TotalTime>0</TotalTime>
  <Words>1023</Words>
  <Application>Microsoft Office PowerPoint</Application>
  <PresentationFormat>Bildschirmpräsentation (16:9)</PresentationFormat>
  <Paragraphs>224</Paragraphs>
  <Slides>28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Arial</vt:lpstr>
      <vt:lpstr>Calibri</vt:lpstr>
      <vt:lpstr>Symbol</vt:lpstr>
      <vt:lpstr>Wingdings</vt:lpstr>
      <vt:lpstr>Präsentation_16_9_Titel</vt:lpstr>
      <vt:lpstr>Präsentation_16_9_Inhalt</vt:lpstr>
      <vt:lpstr>think-cell Folie</vt:lpstr>
      <vt:lpstr>Medienkonferenz zum Jahresbericht 2025 </vt:lpstr>
      <vt:lpstr>Begrüssung</vt:lpstr>
      <vt:lpstr>Agenda</vt:lpstr>
      <vt:lpstr>1 Ergebnis 2025 im Überblick</vt:lpstr>
      <vt:lpstr>Ertragsüberschuss im Jahresabschluss 2025</vt:lpstr>
      <vt:lpstr>Erfreuliches Ergebnis 2025, aber . . .</vt:lpstr>
      <vt:lpstr>Überblick über die Erfolgsrechnung 2025</vt:lpstr>
      <vt:lpstr>Wichtigste Kennzahlen zum Jahresabschluss 2025</vt:lpstr>
      <vt:lpstr>2 Inhaltliche Schwerpunkte</vt:lpstr>
      <vt:lpstr>Gewinn – finanzpolitische Zielerreichung nahezu erreicht</vt:lpstr>
      <vt:lpstr>Erfolgsrechnung: Gewinn</vt:lpstr>
      <vt:lpstr>Eigenkapital stärkt finanzielles Polster</vt:lpstr>
      <vt:lpstr>Nettoinvestitionen</vt:lpstr>
      <vt:lpstr>3 Ergebnis 2025 im Detail</vt:lpstr>
      <vt:lpstr>Grösste Abweichungen zum Budget  </vt:lpstr>
      <vt:lpstr>Vom Budget zur Rechnung: Fiskalertrag</vt:lpstr>
      <vt:lpstr>Vom Budget zur Rechnung: Direkte Bundessteuer            Verrechnungssteuer</vt:lpstr>
      <vt:lpstr>Die Verrechnungssteuer (VSt) in Kürze</vt:lpstr>
      <vt:lpstr>Verrechnungssteuer: Methodenwechsel</vt:lpstr>
      <vt:lpstr> Stellenentwicklung 2025 zu Budget 2025 (Vollzeitäquivalente)</vt:lpstr>
      <vt:lpstr>Investitionen</vt:lpstr>
      <vt:lpstr>Entwicklung der Verschuldung</vt:lpstr>
      <vt:lpstr>4 Ausblick und Fazit</vt:lpstr>
      <vt:lpstr>Ausblick 2026</vt:lpstr>
      <vt:lpstr>Ausblick AFP 2027–2030</vt:lpstr>
      <vt:lpstr>Ausgangslage: Risiken</vt:lpstr>
      <vt:lpstr>Fazit</vt:lpstr>
      <vt:lpstr>5 Fragen / Diskussion</vt:lpstr>
    </vt:vector>
  </TitlesOfParts>
  <Company>ZI Kanton Basel-Landschaft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Rupp, Martina FKD</dc:creator>
  <cp:lastModifiedBy>Frezza, Emanuela FKD</cp:lastModifiedBy>
  <cp:revision>425</cp:revision>
  <dcterms:created xsi:type="dcterms:W3CDTF">2024-03-01T15:00:09Z</dcterms:created>
  <dcterms:modified xsi:type="dcterms:W3CDTF">2026-03-24T14:12:38Z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