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5" r:id="rId7"/>
    <p:sldId id="261" r:id="rId8"/>
    <p:sldId id="271" r:id="rId9"/>
    <p:sldId id="263" r:id="rId10"/>
    <p:sldId id="269" r:id="rId11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1079">
          <p15:clr>
            <a:srgbClr val="A4A3A4"/>
          </p15:clr>
        </p15:guide>
        <p15:guide id="4" orient="horz" pos="4206">
          <p15:clr>
            <a:srgbClr val="A4A3A4"/>
          </p15:clr>
        </p15:guide>
        <p15:guide id="5" orient="horz" pos="773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4605" autoAdjust="0"/>
  </p:normalViewPr>
  <p:slideViewPr>
    <p:cSldViewPr snapToGrid="0" snapToObjects="1">
      <p:cViewPr varScale="1">
        <p:scale>
          <a:sx n="103" d="100"/>
          <a:sy n="103" d="100"/>
        </p:scale>
        <p:origin x="1476" y="108"/>
      </p:cViewPr>
      <p:guideLst>
        <p:guide orient="horz" pos="114"/>
        <p:guide orient="horz" pos="1236"/>
        <p:guide orient="horz" pos="1079"/>
        <p:guide orient="horz" pos="4206"/>
        <p:guide orient="horz" pos="773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CC3AA-DBC4-4062-BFAD-839D9D525BE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75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CC3AA-DBC4-4062-BFAD-839D9D525BE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89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CC3AA-DBC4-4062-BFAD-839D9D525BE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758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862013"/>
            <a:ext cx="4637087" cy="34798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2" y="4732338"/>
            <a:ext cx="4891088" cy="4487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8623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862013"/>
            <a:ext cx="4637087" cy="34798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2" y="4732338"/>
            <a:ext cx="4891088" cy="4487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862013"/>
            <a:ext cx="4637087" cy="34798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2" y="4732338"/>
            <a:ext cx="4891088" cy="4487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5437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714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</a:p>
          <a:p>
            <a:pPr lvl="0"/>
            <a:r>
              <a:rPr lang="de-CH" sz="1600" dirty="0" smtClean="0">
                <a:latin typeface="+mj-lt"/>
              </a:rPr>
              <a:t>Zweite Zeile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 smtClean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8785224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205AF-81F2-4DAD-8C52-E2B9367B23F2}" type="datetimeFigureOut">
              <a:rPr lang="de-CH" smtClean="0"/>
              <a:t>17.09.2024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D5F4-7031-4B9E-B50F-00CDFBAA6E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27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186403"/>
            <a:ext cx="3959360" cy="8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7" r:id="rId2"/>
    <p:sldLayoutId id="2147493473" r:id="rId3"/>
    <p:sldLayoutId id="2147493474" r:id="rId4"/>
    <p:sldLayoutId id="2147493466" r:id="rId5"/>
    <p:sldLayoutId id="2147493469" r:id="rId6"/>
    <p:sldLayoutId id="2147493470" r:id="rId7"/>
    <p:sldLayoutId id="2147493471" r:id="rId8"/>
    <p:sldLayoutId id="2147493475" r:id="rId9"/>
  </p:sldLayoutIdLst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" y="2593151"/>
            <a:ext cx="7027236" cy="396143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Jugendanwaltschaft Basel-Landschaft </a:t>
            </a:r>
            <a:endParaRPr lang="de-CH" dirty="0"/>
          </a:p>
        </p:txBody>
      </p:sp>
      <p:pic>
        <p:nvPicPr>
          <p:cNvPr id="5" name="typoras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588924"/>
            <a:ext cx="7029449" cy="3962679"/>
          </a:xfrm>
          <a:prstGeom prst="rect">
            <a:avLst/>
          </a:prstGeom>
        </p:spPr>
      </p:pic>
      <p:pic>
        <p:nvPicPr>
          <p:cNvPr id="6" name="typoras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" b="-259"/>
          <a:stretch>
            <a:fillRect/>
          </a:stretch>
        </p:blipFill>
        <p:spPr>
          <a:xfrm>
            <a:off x="1000125" y="2587797"/>
            <a:ext cx="7029449" cy="3965635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77798" y="1286509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 smtClean="0">
                <a:solidFill>
                  <a:schemeClr val="tx1"/>
                </a:solidFill>
              </a:rPr>
              <a:t>Kit-Forum – 12. September 2024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7799" y="2001895"/>
            <a:ext cx="8785225" cy="296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René </a:t>
            </a:r>
            <a:r>
              <a:rPr lang="de-CH" sz="1600" dirty="0" err="1" smtClean="0">
                <a:solidFill>
                  <a:schemeClr val="tx1"/>
                </a:solidFill>
              </a:rPr>
              <a:t>Henz</a:t>
            </a:r>
            <a:endParaRPr lang="de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8748712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de-CH" altLang="de-DE" sz="2500" b="1" dirty="0">
                <a:solidFill>
                  <a:schemeClr val="tx1"/>
                </a:solidFill>
              </a:rPr>
              <a:t>Alterskategorien im Jugendstrafrecht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550" y="1557338"/>
            <a:ext cx="8172450" cy="4967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endParaRPr lang="de-CH" altLang="de-DE" sz="2000" kern="0" dirty="0" smtClean="0"/>
          </a:p>
          <a:p>
            <a:pPr>
              <a:defRPr/>
            </a:pPr>
            <a:r>
              <a:rPr lang="de-CH" altLang="de-DE" sz="2000" kern="0" dirty="0" smtClean="0"/>
              <a:t>Bis zum 10. Altersjahr: nicht strafmündig, d.h. allenfalls Gefährdungsmeldung an KESB zwecks Überprüfung Kindes-schutzmassnahme</a:t>
            </a:r>
          </a:p>
          <a:p>
            <a:pPr>
              <a:defRPr/>
            </a:pPr>
            <a:endParaRPr lang="de-CH" altLang="de-DE" sz="2000" kern="0" dirty="0" smtClean="0"/>
          </a:p>
          <a:p>
            <a:pPr>
              <a:defRPr/>
            </a:pPr>
            <a:r>
              <a:rPr lang="de-CH" altLang="de-DE" sz="2000" kern="0" dirty="0" smtClean="0"/>
              <a:t>Kinder: 10. bis 15. Geburtstag (andere Sanktionen als bei Jugendlichen)</a:t>
            </a:r>
          </a:p>
          <a:p>
            <a:pPr>
              <a:defRPr/>
            </a:pPr>
            <a:endParaRPr lang="de-CH" altLang="de-DE" sz="2000" kern="0" dirty="0" smtClean="0"/>
          </a:p>
          <a:p>
            <a:pPr>
              <a:defRPr/>
            </a:pPr>
            <a:r>
              <a:rPr lang="de-CH" altLang="de-DE" sz="2000" kern="0" dirty="0" smtClean="0"/>
              <a:t>Jugendliche: 15. bis 18. Geburtstag</a:t>
            </a:r>
          </a:p>
          <a:p>
            <a:pPr marL="0" indent="0">
              <a:buFontTx/>
              <a:buNone/>
              <a:defRPr/>
            </a:pPr>
            <a:endParaRPr lang="de-CH" altLang="de-DE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5824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7" y="517304"/>
            <a:ext cx="87487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2500" b="1" dirty="0" smtClean="0">
                <a:solidFill>
                  <a:schemeClr val="tx1"/>
                </a:solidFill>
              </a:rPr>
              <a:t>Besonderheiten Jugendstrafrecht</a:t>
            </a:r>
            <a:r>
              <a:rPr lang="de-CH" altLang="de-DE" sz="2500" b="1" dirty="0">
                <a:solidFill>
                  <a:schemeClr val="tx1"/>
                </a:solidFill>
              </a:rPr>
              <a:t>?</a:t>
            </a:r>
            <a:endParaRPr lang="de-CH" altLang="de-DE" sz="2500" b="1" kern="0" dirty="0" smtClean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6012" y="1644799"/>
            <a:ext cx="802798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CH" altLang="de-DE" sz="2000" dirty="0" smtClean="0"/>
              <a:t>Täter-Strafrecht</a:t>
            </a:r>
            <a:r>
              <a:rPr lang="de-CH" altLang="de-DE" sz="2000" kern="0" dirty="0" smtClean="0"/>
              <a:t> (Person im Mittelpunkt, nicht das Delikt)</a:t>
            </a:r>
          </a:p>
          <a:p>
            <a:pPr>
              <a:defRPr/>
            </a:pPr>
            <a:endParaRPr lang="de-CH" altLang="de-DE" sz="2000" kern="0" dirty="0"/>
          </a:p>
          <a:p>
            <a:pPr>
              <a:defRPr/>
            </a:pPr>
            <a:r>
              <a:rPr lang="de-CH" altLang="de-DE" sz="2000" kern="0" dirty="0"/>
              <a:t>Wohnort statt Tatort (für Zuständigkeit</a:t>
            </a:r>
            <a:r>
              <a:rPr lang="de-CH" altLang="de-DE" sz="2000" kern="0" dirty="0" smtClean="0"/>
              <a:t>)</a:t>
            </a:r>
          </a:p>
          <a:p>
            <a:pPr>
              <a:defRPr/>
            </a:pPr>
            <a:endParaRPr lang="de-CH" altLang="de-DE" sz="2000" kern="0" dirty="0"/>
          </a:p>
          <a:p>
            <a:pPr>
              <a:defRPr/>
            </a:pPr>
            <a:r>
              <a:rPr lang="de-CH" altLang="de-DE" sz="2000" kern="0" dirty="0" smtClean="0"/>
              <a:t>Verfahrensbeteiligte (Eltern als Partei, Vertrauensperson)</a:t>
            </a:r>
          </a:p>
          <a:p>
            <a:pPr>
              <a:defRPr/>
            </a:pPr>
            <a:endParaRPr lang="de-CH" altLang="de-DE" sz="2000" kern="0" dirty="0"/>
          </a:p>
          <a:p>
            <a:pPr>
              <a:defRPr/>
            </a:pPr>
            <a:r>
              <a:rPr lang="de-CH" altLang="de-DE" sz="2000" kern="0" dirty="0"/>
              <a:t>Prävention</a:t>
            </a:r>
          </a:p>
          <a:p>
            <a:pPr>
              <a:defRPr/>
            </a:pPr>
            <a:endParaRPr lang="de-CH" altLang="de-DE" sz="2000" kern="0" dirty="0" smtClean="0"/>
          </a:p>
          <a:p>
            <a:pPr>
              <a:defRPr/>
            </a:pPr>
            <a:r>
              <a:rPr lang="de-CH" altLang="de-DE" sz="2000" kern="0" dirty="0" smtClean="0"/>
              <a:t>Sanktionen (Strafen) und Massnahmen</a:t>
            </a:r>
          </a:p>
          <a:p>
            <a:pPr>
              <a:defRPr/>
            </a:pPr>
            <a:endParaRPr lang="de-CH" altLang="de-DE" sz="2000" kern="0" dirty="0"/>
          </a:p>
          <a:p>
            <a:pPr>
              <a:defRPr/>
            </a:pPr>
            <a:r>
              <a:rPr lang="de-CH" altLang="de-DE" sz="2000" kern="0" dirty="0" smtClean="0"/>
              <a:t>Strafregister</a:t>
            </a:r>
          </a:p>
          <a:p>
            <a:pPr>
              <a:defRPr/>
            </a:pPr>
            <a:endParaRPr lang="de-CH" altLang="de-DE" sz="2000" kern="0" dirty="0"/>
          </a:p>
          <a:p>
            <a:pPr>
              <a:defRPr/>
            </a:pPr>
            <a:r>
              <a:rPr lang="de-CH" altLang="de-DE" sz="2000" kern="0" dirty="0" smtClean="0"/>
              <a:t>Kosten</a:t>
            </a:r>
            <a:endParaRPr lang="de-CH" altLang="de-DE" sz="2000" kern="0" dirty="0"/>
          </a:p>
          <a:p>
            <a:pPr>
              <a:defRPr/>
            </a:pPr>
            <a:endParaRPr lang="de-CH" altLang="de-DE" sz="2000" i="1" kern="0" dirty="0" smtClean="0"/>
          </a:p>
          <a:p>
            <a:pPr marL="0" indent="0" algn="ctr">
              <a:buFontTx/>
              <a:buNone/>
              <a:defRPr/>
            </a:pPr>
            <a:endParaRPr lang="de-CH" altLang="de-DE" sz="2800" kern="0" dirty="0" smtClean="0"/>
          </a:p>
          <a:p>
            <a:pPr>
              <a:buFont typeface="Monotype Sorts" pitchFamily="2" charset="2"/>
              <a:buNone/>
              <a:defRPr/>
            </a:pPr>
            <a:endParaRPr lang="de-CH" altLang="de-DE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58413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>
          <a:xfrm>
            <a:off x="381794" y="502421"/>
            <a:ext cx="8186737" cy="576263"/>
          </a:xfrm>
        </p:spPr>
        <p:txBody>
          <a:bodyPr>
            <a:normAutofit/>
          </a:bodyPr>
          <a:lstStyle/>
          <a:p>
            <a:pPr algn="l"/>
            <a:r>
              <a:rPr lang="de-CH" altLang="de-DE" b="1" dirty="0" smtClean="0">
                <a:solidFill>
                  <a:schemeClr val="tx1"/>
                </a:solidFill>
                <a:cs typeface="Arial" charset="0"/>
              </a:rPr>
              <a:t>Das Jugendstrafverfahren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503613" y="1797050"/>
            <a:ext cx="1944687" cy="719138"/>
          </a:xfrm>
          <a:prstGeom prst="roundRect">
            <a:avLst/>
          </a:prstGeom>
          <a:solidFill>
            <a:srgbClr val="FEF79C"/>
          </a:solidFill>
          <a:ln>
            <a:solidFill>
              <a:srgbClr val="FF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Polizei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Entgegennahme der Anzeige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443663" y="1820863"/>
            <a:ext cx="2089150" cy="720725"/>
          </a:xfrm>
          <a:prstGeom prst="roundRect">
            <a:avLst/>
          </a:prstGeom>
          <a:solidFill>
            <a:srgbClr val="FEF79C"/>
          </a:solidFill>
          <a:ln>
            <a:solidFill>
              <a:srgbClr val="FF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Erste Ermittlungen/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Kontakt zum </a:t>
            </a:r>
            <a:r>
              <a:rPr lang="de-CH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Pikett</a:t>
            </a:r>
            <a:r>
              <a:rPr lang="de-CH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de-CH" sz="1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Juga</a:t>
            </a:r>
            <a:endParaRPr lang="de-CH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71499" y="1797050"/>
            <a:ext cx="1839913" cy="720725"/>
          </a:xfrm>
          <a:prstGeom prst="roundRect">
            <a:avLst/>
          </a:prstGeom>
          <a:solidFill>
            <a:srgbClr val="FFABAB"/>
          </a:solidFill>
          <a:ln>
            <a:solidFill>
              <a:srgbClr val="F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Anzeige-</a:t>
            </a:r>
            <a:r>
              <a:rPr lang="de-CH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erstatterIn</a:t>
            </a:r>
            <a:endParaRPr lang="de-CH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600" dirty="0">
              <a:solidFill>
                <a:prstClr val="white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30238" y="3040063"/>
            <a:ext cx="7951787" cy="3240087"/>
          </a:xfrm>
          <a:prstGeom prst="roundRect">
            <a:avLst/>
          </a:prstGeom>
          <a:solidFill>
            <a:srgbClr val="FFFFB3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 dirty="0">
              <a:solidFill>
                <a:prstClr val="white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294313" y="4117975"/>
            <a:ext cx="3027362" cy="1801813"/>
          </a:xfrm>
          <a:prstGeom prst="roundRect">
            <a:avLst/>
          </a:prstGeom>
          <a:solidFill>
            <a:srgbClr val="D8FF8B"/>
          </a:solidFill>
          <a:ln>
            <a:solidFill>
              <a:srgbClr val="D8F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Untersuchungsbereich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Anzeige nach Eingang sichten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Tatbestand feststellen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Anordnung von Zwangsmassnahmen (Blutproben / Haft / Hausdurchsuchung etc.)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Einvernahme zur Sache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Juristische Würdigung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Präventionsgespräch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Vorschlag z.Hd. JA / </a:t>
            </a:r>
            <a:r>
              <a:rPr lang="de-CH" sz="1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RichterIn</a:t>
            </a:r>
            <a:endParaRPr lang="de-CH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827088" y="4117975"/>
            <a:ext cx="3192462" cy="1801813"/>
          </a:xfrm>
          <a:prstGeom prst="roundRect">
            <a:avLst/>
          </a:prstGeom>
          <a:solidFill>
            <a:srgbClr val="D8FF8B"/>
          </a:solidFill>
          <a:ln>
            <a:solidFill>
              <a:srgbClr val="D8F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Sozialbereich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Persönlichkeits- </a:t>
            </a:r>
            <a:r>
              <a:rPr lang="de-CH" sz="1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und </a:t>
            </a:r>
            <a:r>
              <a:rPr lang="de-CH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Milieuabklärung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Massnahmenplanung </a:t>
            </a: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(u.a. Aufsicht/ persönliche Betreuung/ Vermittlungen/ Unterbringungen/ Gutachten / </a:t>
            </a:r>
            <a:r>
              <a:rPr lang="de-CH" sz="1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ZfA</a:t>
            </a:r>
            <a:r>
              <a:rPr lang="de-CH" sz="1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-Abklärungsauftrag</a:t>
            </a: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Vollzug </a:t>
            </a:r>
            <a:r>
              <a:rPr lang="de-CH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von angeordneten Massnahmen und Strafen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Kursangebote </a:t>
            </a:r>
            <a:r>
              <a:rPr lang="de-CH" sz="1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(z. Bsp. BM-Präventionskurse)</a:t>
            </a:r>
            <a:endParaRPr lang="de-CH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Frühkontakte etc.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3206750" y="3135313"/>
            <a:ext cx="2589213" cy="798512"/>
          </a:xfrm>
          <a:prstGeom prst="roundRect">
            <a:avLst/>
          </a:prstGeom>
          <a:solidFill>
            <a:srgbClr val="D8FF8B"/>
          </a:solidFill>
          <a:ln>
            <a:solidFill>
              <a:srgbClr val="D8F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Jugendanwältin/-walt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Verfahrensleitung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Entscheid / Urteil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200" dirty="0">
              <a:solidFill>
                <a:prstClr val="white"/>
              </a:solidFill>
            </a:endParaRPr>
          </a:p>
        </p:txBody>
      </p:sp>
      <p:sp>
        <p:nvSpPr>
          <p:cNvPr id="4" name="Nach oben gekrümmter Pfeil 3"/>
          <p:cNvSpPr/>
          <p:nvPr/>
        </p:nvSpPr>
        <p:spPr>
          <a:xfrm rot="9276152">
            <a:off x="1743075" y="3465513"/>
            <a:ext cx="1277938" cy="330200"/>
          </a:xfrm>
          <a:prstGeom prst="curvedUpArrow">
            <a:avLst>
              <a:gd name="adj1" fmla="val 50000"/>
              <a:gd name="adj2" fmla="val 112160"/>
              <a:gd name="adj3" fmla="val 2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8" name="Pfeil nach links und rechts 7"/>
          <p:cNvSpPr/>
          <p:nvPr/>
        </p:nvSpPr>
        <p:spPr>
          <a:xfrm>
            <a:off x="4019550" y="5157788"/>
            <a:ext cx="1274763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1" name="Pfeil nach oben und unten 10"/>
          <p:cNvSpPr/>
          <p:nvPr/>
        </p:nvSpPr>
        <p:spPr>
          <a:xfrm>
            <a:off x="4413250" y="2541588"/>
            <a:ext cx="144463" cy="4683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3" name="Pfeil nach unten 12"/>
          <p:cNvSpPr/>
          <p:nvPr/>
        </p:nvSpPr>
        <p:spPr>
          <a:xfrm rot="16200000">
            <a:off x="2825751" y="1863725"/>
            <a:ext cx="146050" cy="58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5634038" y="2081213"/>
            <a:ext cx="6127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18" name="Nach links gekrümmter Pfeil 17"/>
          <p:cNvSpPr/>
          <p:nvPr/>
        </p:nvSpPr>
        <p:spPr>
          <a:xfrm rot="1050557">
            <a:off x="7177088" y="2652713"/>
            <a:ext cx="546100" cy="1446212"/>
          </a:xfrm>
          <a:prstGeom prst="curvedLeftArrow">
            <a:avLst>
              <a:gd name="adj1" fmla="val 3073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23" name="Nach unten gekrümmter Pfeil 22"/>
          <p:cNvSpPr/>
          <p:nvPr/>
        </p:nvSpPr>
        <p:spPr>
          <a:xfrm rot="1774305">
            <a:off x="5972175" y="3365500"/>
            <a:ext cx="1079500" cy="4143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28" name="Nach unten gekrümmter Pfeil 27"/>
          <p:cNvSpPr/>
          <p:nvPr/>
        </p:nvSpPr>
        <p:spPr>
          <a:xfrm rot="13592443">
            <a:off x="4474369" y="4228307"/>
            <a:ext cx="774700" cy="2587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29" name="Nach oben gekrümmter Pfeil 28"/>
          <p:cNvSpPr/>
          <p:nvPr/>
        </p:nvSpPr>
        <p:spPr>
          <a:xfrm rot="17947388">
            <a:off x="4036219" y="4231481"/>
            <a:ext cx="706438" cy="244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281363" y="6086475"/>
            <a:ext cx="2387600" cy="576263"/>
          </a:xfrm>
          <a:prstGeom prst="roundRect">
            <a:avLst/>
          </a:prstGeom>
          <a:solidFill>
            <a:srgbClr val="9FDFFF"/>
          </a:solidFill>
          <a:ln>
            <a:solidFill>
              <a:srgbClr val="9F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dirty="0" smtClean="0">
                <a:solidFill>
                  <a:prstClr val="black"/>
                </a:solidFill>
              </a:rPr>
              <a:t>Schutzmassnahmen / Strafen</a:t>
            </a:r>
            <a:endParaRPr lang="de-CH" sz="1400" b="1" dirty="0">
              <a:solidFill>
                <a:prstClr val="black"/>
              </a:solidFill>
            </a:endParaRPr>
          </a:p>
        </p:txBody>
      </p:sp>
      <p:sp>
        <p:nvSpPr>
          <p:cNvPr id="33" name="Nach oben gekrümmter Pfeil 32"/>
          <p:cNvSpPr/>
          <p:nvPr/>
        </p:nvSpPr>
        <p:spPr>
          <a:xfrm rot="1570749">
            <a:off x="2147888" y="6154738"/>
            <a:ext cx="1009650" cy="3000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22" name="Nach oben gekrümmter Pfeil 21"/>
          <p:cNvSpPr/>
          <p:nvPr/>
        </p:nvSpPr>
        <p:spPr>
          <a:xfrm rot="14383694">
            <a:off x="4009231" y="5606257"/>
            <a:ext cx="650875" cy="350838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5738"/>
            <a:ext cx="8675687" cy="939800"/>
          </a:xfrm>
        </p:spPr>
        <p:txBody>
          <a:bodyPr lIns="90488" tIns="44450" rIns="90488" bIns="44450"/>
          <a:lstStyle/>
          <a:p>
            <a:pPr algn="l"/>
            <a:r>
              <a:rPr lang="de-CH" altLang="de-DE" b="1" dirty="0" smtClean="0">
                <a:solidFill>
                  <a:schemeClr val="tx1"/>
                </a:solidFill>
              </a:rPr>
              <a:t>Strafen des Jugendstrafrechts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6013" y="1125538"/>
            <a:ext cx="7488237" cy="5299075"/>
          </a:xfrm>
          <a:extLst/>
        </p:spPr>
        <p:txBody>
          <a:bodyPr lIns="90488" tIns="44450" rIns="90488" bIns="44450"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de-CH" altLang="de-DE" sz="2000" b="1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altLang="de-DE" sz="2000" b="1" dirty="0" smtClean="0"/>
              <a:t>Verweis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altLang="de-DE" sz="2000" b="1" dirty="0" smtClean="0"/>
              <a:t>Persönliche Leistung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Kinder bis und mit 14 Jahre bis maximal 10 Tage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Jugendliche ab 15 Jahren bis 3 Monate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altLang="de-DE" sz="2000" b="1" dirty="0" smtClean="0"/>
              <a:t>Busse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Jugendliche ab 15 Jahren bis CHF 1’000.00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Bussen über CHF 1’000.00 müssen per Anklage durch das Jugendgericht      	entschieden werden.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CH" altLang="de-DE" sz="2000" b="1" dirty="0" smtClean="0"/>
              <a:t>Freiheitsentzug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Jugendliche ab 15 Jahren bis zu 1 Jahr Freiheitsentzug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Jugendliche ab 16 Jahren bis maximal 4 Jahre Freiheitsentzug</a:t>
            </a:r>
          </a:p>
          <a:p>
            <a:pPr marL="270000" lvl="1" indent="0">
              <a:buNone/>
              <a:defRPr/>
            </a:pPr>
            <a:r>
              <a:rPr lang="de-CH" altLang="de-DE" sz="1600" dirty="0" smtClean="0"/>
              <a:t>- 	Freiheitsentzüge über 3 Monate müssen per Anklage durch das 	Jugendgericht entschieden werden.</a:t>
            </a:r>
          </a:p>
        </p:txBody>
      </p:sp>
    </p:spTree>
    <p:extLst>
      <p:ext uri="{BB962C8B-B14F-4D97-AF65-F5344CB8AC3E}">
        <p14:creationId xmlns:p14="http://schemas.microsoft.com/office/powerpoint/2010/main" val="186565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675687" cy="939800"/>
          </a:xfrm>
        </p:spPr>
        <p:txBody>
          <a:bodyPr lIns="90488" tIns="44450" rIns="90488" bIns="44450"/>
          <a:lstStyle/>
          <a:p>
            <a:pPr algn="l"/>
            <a:r>
              <a:rPr lang="de-CH" altLang="de-DE" dirty="0" smtClean="0">
                <a:solidFill>
                  <a:schemeClr val="tx1"/>
                </a:solidFill>
              </a:rPr>
              <a:t>Massnahmen des Jugendstrafrechts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6013" y="1005897"/>
            <a:ext cx="7488237" cy="5299075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CH" altLang="de-DE" sz="2600" b="1" dirty="0" smtClean="0"/>
          </a:p>
          <a:p>
            <a:pPr marL="0" indent="0">
              <a:buNone/>
            </a:pPr>
            <a:endParaRPr lang="de-CH" altLang="de-DE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sz="2400" b="1" dirty="0" smtClean="0"/>
              <a:t>Ambulante Massnahmen</a:t>
            </a:r>
          </a:p>
          <a:p>
            <a:pPr lvl="1"/>
            <a:r>
              <a:rPr lang="de-CH" altLang="de-DE" sz="1900" dirty="0" smtClean="0"/>
              <a:t>Aufsicht</a:t>
            </a:r>
          </a:p>
          <a:p>
            <a:pPr lvl="1"/>
            <a:r>
              <a:rPr lang="de-CH" altLang="de-DE" sz="1900" dirty="0" smtClean="0"/>
              <a:t>Persönliche Betreuung</a:t>
            </a:r>
          </a:p>
          <a:p>
            <a:pPr lvl="1"/>
            <a:r>
              <a:rPr lang="de-CH" altLang="de-DE" sz="1900" dirty="0" smtClean="0"/>
              <a:t>Ambulante Therapien</a:t>
            </a:r>
          </a:p>
          <a:p>
            <a:pPr lvl="1"/>
            <a:r>
              <a:rPr lang="de-CH" altLang="de-DE" sz="1900" dirty="0" smtClean="0"/>
              <a:t>Kurse</a:t>
            </a:r>
          </a:p>
          <a:p>
            <a:pPr lvl="1"/>
            <a:r>
              <a:rPr lang="de-CH" altLang="de-DE" sz="1900" dirty="0" smtClean="0"/>
              <a:t>Tagesstrukturprogramme (Take off)</a:t>
            </a:r>
          </a:p>
          <a:p>
            <a:pPr lvl="1"/>
            <a:r>
              <a:rPr lang="de-CH" altLang="de-DE" sz="1900" dirty="0" smtClean="0"/>
              <a:t>etc.</a:t>
            </a:r>
          </a:p>
          <a:p>
            <a:pPr marL="270000" lvl="1" indent="0">
              <a:buNone/>
            </a:pPr>
            <a:endParaRPr lang="de-CH" altLang="de-DE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sz="2400" b="1" dirty="0" smtClean="0"/>
              <a:t>Stationäre Massnahmen </a:t>
            </a:r>
          </a:p>
          <a:p>
            <a:pPr lvl="1"/>
            <a:r>
              <a:rPr lang="de-CH" altLang="de-DE" sz="1900" dirty="0" smtClean="0"/>
              <a:t>Beobachtungsabklärungen (3 bis 6 Monate, vorsorglich)</a:t>
            </a:r>
          </a:p>
          <a:p>
            <a:pPr lvl="1"/>
            <a:r>
              <a:rPr lang="de-CH" altLang="de-DE" sz="1900" dirty="0" smtClean="0"/>
              <a:t>Familienplatzierungen </a:t>
            </a:r>
          </a:p>
          <a:p>
            <a:pPr lvl="1"/>
            <a:r>
              <a:rPr lang="de-CH" altLang="de-DE" sz="1900" dirty="0" smtClean="0"/>
              <a:t>Unterbringung in einer offenen Einrichtung</a:t>
            </a:r>
          </a:p>
          <a:p>
            <a:pPr lvl="1"/>
            <a:r>
              <a:rPr lang="de-CH" altLang="de-DE" sz="1900" dirty="0" smtClean="0"/>
              <a:t>Unterbringung in einer geschlossenen Einrichtung</a:t>
            </a:r>
          </a:p>
          <a:p>
            <a:pPr lvl="1"/>
            <a:endParaRPr lang="de-CH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16850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1025"/>
            <a:ext cx="9144000" cy="3286125"/>
          </a:xfrm>
        </p:spPr>
        <p:txBody>
          <a:bodyPr lIns="90488" tIns="44450" rIns="90488" bIns="44450"/>
          <a:lstStyle/>
          <a:p>
            <a:pPr algn="ctr">
              <a:lnSpc>
                <a:spcPct val="150000"/>
              </a:lnSpc>
            </a:pPr>
            <a:r>
              <a:rPr lang="de-CH" altLang="de-DE" sz="7200" b="1" dirty="0" smtClean="0">
                <a:solidFill>
                  <a:schemeClr val="tx1"/>
                </a:solidFill>
              </a:rPr>
              <a:t>F&amp;A</a:t>
            </a:r>
            <a:br>
              <a:rPr lang="de-CH" altLang="de-DE" sz="7200" b="1" dirty="0" smtClean="0">
                <a:solidFill>
                  <a:schemeClr val="tx1"/>
                </a:solidFill>
              </a:rPr>
            </a:br>
            <a:r>
              <a:rPr lang="de-CH" altLang="de-DE" sz="7200" dirty="0" smtClean="0">
                <a:solidFill>
                  <a:schemeClr val="tx1"/>
                </a:solidFill>
              </a:rPr>
              <a:t>Diskussion</a:t>
            </a:r>
            <a:endParaRPr lang="de-CH" altLang="de-DE" sz="72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4500" y="3867150"/>
            <a:ext cx="6286500" cy="22860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4572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5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400" dirty="0" smtClean="0">
                <a:solidFill>
                  <a:schemeClr val="tx1"/>
                </a:solidFill>
              </a:rPr>
              <a:t>Zunehmende Gewalt im Jugendbereich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400" dirty="0" smtClean="0">
                <a:solidFill>
                  <a:schemeClr val="tx1"/>
                </a:solidFill>
              </a:rPr>
              <a:t>Anschlusslösungen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400" dirty="0" smtClean="0">
                <a:solidFill>
                  <a:schemeClr val="tx1"/>
                </a:solidFill>
              </a:rPr>
              <a:t>Schnittstellen der Zusammenarbeit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400" dirty="0" smtClean="0">
                <a:solidFill>
                  <a:schemeClr val="tx1"/>
                </a:solidFill>
              </a:rPr>
              <a:t>Trends und Tipps</a:t>
            </a:r>
          </a:p>
        </p:txBody>
      </p:sp>
    </p:spTree>
    <p:extLst>
      <p:ext uri="{BB962C8B-B14F-4D97-AF65-F5344CB8AC3E}">
        <p14:creationId xmlns:p14="http://schemas.microsoft.com/office/powerpoint/2010/main" val="141170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Vorlage Ju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Bildschirmpräsentation (4:3)</PresentationFormat>
  <Paragraphs>88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Sorts</vt:lpstr>
      <vt:lpstr>Symbol</vt:lpstr>
      <vt:lpstr>Powerpoint Vorlage Juga</vt:lpstr>
      <vt:lpstr>Jugendanwaltschaft Basel-Landschaft </vt:lpstr>
      <vt:lpstr>PowerPoint-Präsentation</vt:lpstr>
      <vt:lpstr>PowerPoint-Präsentation</vt:lpstr>
      <vt:lpstr>Das Jugendstrafverfahren</vt:lpstr>
      <vt:lpstr>Strafen des Jugendstrafrechts</vt:lpstr>
      <vt:lpstr>Massnahmen des Jugendstrafrechts</vt:lpstr>
      <vt:lpstr>F&amp;A Diskussion</vt:lpstr>
    </vt:vector>
  </TitlesOfParts>
  <Company>Kantonale Verwaltungen 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Jugendanwaltschaft</dc:title>
  <dc:creator>Fanara, Alexandra SID</dc:creator>
  <cp:lastModifiedBy>Urso, Mirjam VGD</cp:lastModifiedBy>
  <cp:revision>33</cp:revision>
  <cp:lastPrinted>2023-10-24T12:19:27Z</cp:lastPrinted>
  <dcterms:created xsi:type="dcterms:W3CDTF">2019-04-25T11:21:43Z</dcterms:created>
  <dcterms:modified xsi:type="dcterms:W3CDTF">2024-09-17T06:28:16Z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