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4" r:id="rId4"/>
    <p:sldMasterId id="2147493475" r:id="rId5"/>
  </p:sldMasterIdLst>
  <p:notesMasterIdLst>
    <p:notesMasterId r:id="rId42"/>
  </p:notesMasterIdLst>
  <p:handoutMasterIdLst>
    <p:handoutMasterId r:id="rId43"/>
  </p:handoutMasterIdLst>
  <p:sldIdLst>
    <p:sldId id="256" r:id="rId6"/>
    <p:sldId id="261" r:id="rId7"/>
    <p:sldId id="295" r:id="rId8"/>
    <p:sldId id="296" r:id="rId9"/>
    <p:sldId id="310" r:id="rId10"/>
    <p:sldId id="297" r:id="rId11"/>
    <p:sldId id="304" r:id="rId12"/>
    <p:sldId id="309" r:id="rId13"/>
    <p:sldId id="299" r:id="rId14"/>
    <p:sldId id="298" r:id="rId15"/>
    <p:sldId id="311" r:id="rId16"/>
    <p:sldId id="277" r:id="rId17"/>
    <p:sldId id="308" r:id="rId18"/>
    <p:sldId id="303" r:id="rId19"/>
    <p:sldId id="291" r:id="rId20"/>
    <p:sldId id="302" r:id="rId21"/>
    <p:sldId id="300" r:id="rId22"/>
    <p:sldId id="287" r:id="rId23"/>
    <p:sldId id="301" r:id="rId24"/>
    <p:sldId id="288" r:id="rId25"/>
    <p:sldId id="289" r:id="rId26"/>
    <p:sldId id="270" r:id="rId27"/>
    <p:sldId id="271" r:id="rId28"/>
    <p:sldId id="272" r:id="rId29"/>
    <p:sldId id="306" r:id="rId30"/>
    <p:sldId id="290" r:id="rId31"/>
    <p:sldId id="263" r:id="rId32"/>
    <p:sldId id="294" r:id="rId33"/>
    <p:sldId id="266" r:id="rId34"/>
    <p:sldId id="267" r:id="rId35"/>
    <p:sldId id="268" r:id="rId36"/>
    <p:sldId id="278" r:id="rId37"/>
    <p:sldId id="293" r:id="rId38"/>
    <p:sldId id="292" r:id="rId39"/>
    <p:sldId id="307" r:id="rId40"/>
    <p:sldId id="305"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
          <p15:clr>
            <a:srgbClr val="A4A3A4"/>
          </p15:clr>
        </p15:guide>
        <p15:guide id="2" orient="horz" pos="1089">
          <p15:clr>
            <a:srgbClr val="A4A3A4"/>
          </p15:clr>
        </p15:guide>
        <p15:guide id="3" orient="horz" pos="930">
          <p15:clr>
            <a:srgbClr val="A4A3A4"/>
          </p15:clr>
        </p15:guide>
        <p15:guide id="4" orient="horz" pos="3128">
          <p15:clr>
            <a:srgbClr val="A4A3A4"/>
          </p15:clr>
        </p15:guide>
        <p15:guide id="5" orient="horz" pos="580">
          <p15:clr>
            <a:srgbClr val="A4A3A4"/>
          </p15:clr>
        </p15:guide>
        <p15:guide id="6" pos="112">
          <p15:clr>
            <a:srgbClr val="A4A3A4"/>
          </p15:clr>
        </p15:guide>
        <p15:guide id="7" pos="2824">
          <p15:clr>
            <a:srgbClr val="A4A3A4"/>
          </p15:clr>
        </p15:guide>
        <p15:guide id="8" pos="2936">
          <p15:clr>
            <a:srgbClr val="A4A3A4"/>
          </p15:clr>
        </p15:guide>
        <p15:guide id="9" pos="3389">
          <p15:clr>
            <a:srgbClr val="A4A3A4"/>
          </p15:clr>
        </p15:guide>
        <p15:guide id="10" pos="3502">
          <p15:clr>
            <a:srgbClr val="A4A3A4"/>
          </p15:clr>
        </p15:guide>
        <p15:guide id="11" pos="3953">
          <p15:clr>
            <a:srgbClr val="A4A3A4"/>
          </p15:clr>
        </p15:guide>
        <p15:guide id="12" pos="4067">
          <p15:clr>
            <a:srgbClr val="A4A3A4"/>
          </p15:clr>
        </p15:guide>
        <p15:guide id="13" pos="4517">
          <p15:clr>
            <a:srgbClr val="A4A3A4"/>
          </p15:clr>
        </p15:guide>
        <p15:guide id="14" pos="4630">
          <p15:clr>
            <a:srgbClr val="A4A3A4"/>
          </p15:clr>
        </p15:guide>
        <p15:guide id="15" pos="5082">
          <p15:clr>
            <a:srgbClr val="A4A3A4"/>
          </p15:clr>
        </p15:guide>
        <p15:guide id="16" pos="5196">
          <p15:clr>
            <a:srgbClr val="A4A3A4"/>
          </p15:clr>
        </p15:guide>
        <p15:guide id="17" pos="5646">
          <p15:clr>
            <a:srgbClr val="A4A3A4"/>
          </p15:clr>
        </p15:guide>
        <p15:guide id="18" pos="2373">
          <p15:clr>
            <a:srgbClr val="A4A3A4"/>
          </p15:clr>
        </p15:guide>
        <p15:guide id="19" pos="1693">
          <p15:clr>
            <a:srgbClr val="A4A3A4"/>
          </p15:clr>
        </p15:guide>
        <p15:guide id="20" pos="2258">
          <p15:clr>
            <a:srgbClr val="A4A3A4"/>
          </p15:clr>
        </p15:guide>
        <p15:guide id="21" pos="1809">
          <p15:clr>
            <a:srgbClr val="A4A3A4"/>
          </p15:clr>
        </p15:guide>
        <p15:guide id="22" pos="1243">
          <p15:clr>
            <a:srgbClr val="A4A3A4"/>
          </p15:clr>
        </p15:guide>
        <p15:guide id="23" pos="1128">
          <p15:clr>
            <a:srgbClr val="A4A3A4"/>
          </p15:clr>
        </p15:guide>
        <p15:guide id="24" pos="564">
          <p15:clr>
            <a:srgbClr val="A4A3A4"/>
          </p15:clr>
        </p15:guide>
        <p15:guide id="25" pos="6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5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979" autoAdjust="0"/>
  </p:normalViewPr>
  <p:slideViewPr>
    <p:cSldViewPr snapToGrid="0" snapToObjects="1">
      <p:cViewPr varScale="1">
        <p:scale>
          <a:sx n="208" d="100"/>
          <a:sy n="208" d="100"/>
        </p:scale>
        <p:origin x="420" y="168"/>
      </p:cViewPr>
      <p:guideLst>
        <p:guide orient="horz" pos="114"/>
        <p:guide orient="horz" pos="1089"/>
        <p:guide orient="horz" pos="930"/>
        <p:guide orient="horz" pos="3128"/>
        <p:guide orient="horz" pos="580"/>
        <p:guide pos="112"/>
        <p:guide pos="2824"/>
        <p:guide pos="2936"/>
        <p:guide pos="3389"/>
        <p:guide pos="3502"/>
        <p:guide pos="3953"/>
        <p:guide pos="4067"/>
        <p:guide pos="4517"/>
        <p:guide pos="4630"/>
        <p:guide pos="5082"/>
        <p:guide pos="5196"/>
        <p:guide pos="5646"/>
        <p:guide pos="2373"/>
        <p:guide pos="1693"/>
        <p:guide pos="2258"/>
        <p:guide pos="1809"/>
        <p:guide pos="1243"/>
        <p:guide pos="1128"/>
        <p:guide pos="564"/>
        <p:guide pos="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Tabelle1!$B$1</c:f>
              <c:strCache>
                <c:ptCount val="1"/>
                <c:pt idx="0">
                  <c:v>Anzahl</c:v>
                </c:pt>
              </c:strCache>
            </c:strRef>
          </c:tx>
          <c:dPt>
            <c:idx val="0"/>
            <c:bubble3D val="0"/>
            <c:spPr>
              <a:gradFill rotWithShape="1">
                <a:gsLst>
                  <a:gs pos="0">
                    <a:schemeClr val="accent5">
                      <a:shade val="58000"/>
                      <a:tint val="100000"/>
                      <a:shade val="100000"/>
                      <a:satMod val="130000"/>
                    </a:schemeClr>
                  </a:gs>
                  <a:gs pos="100000">
                    <a:schemeClr val="accent5">
                      <a:shade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4E7-4340-B888-EC7D11AC0004}"/>
              </c:ext>
            </c:extLst>
          </c:dPt>
          <c:dPt>
            <c:idx val="1"/>
            <c:bubble3D val="0"/>
            <c:spPr>
              <a:gradFill rotWithShape="1">
                <a:gsLst>
                  <a:gs pos="0">
                    <a:schemeClr val="accent5">
                      <a:shade val="86000"/>
                      <a:tint val="100000"/>
                      <a:shade val="100000"/>
                      <a:satMod val="130000"/>
                    </a:schemeClr>
                  </a:gs>
                  <a:gs pos="100000">
                    <a:schemeClr val="accent5">
                      <a:shade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4E7-4340-B888-EC7D11AC0004}"/>
              </c:ext>
            </c:extLst>
          </c:dPt>
          <c:dPt>
            <c:idx val="2"/>
            <c:bubble3D val="0"/>
            <c:spPr>
              <a:gradFill rotWithShape="1">
                <a:gsLst>
                  <a:gs pos="0">
                    <a:schemeClr val="accent5">
                      <a:tint val="86000"/>
                      <a:tint val="100000"/>
                      <a:shade val="100000"/>
                      <a:satMod val="130000"/>
                    </a:schemeClr>
                  </a:gs>
                  <a:gs pos="100000">
                    <a:schemeClr val="accent5">
                      <a:tint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4E7-4340-B888-EC7D11AC0004}"/>
              </c:ext>
            </c:extLst>
          </c:dPt>
          <c:dPt>
            <c:idx val="3"/>
            <c:bubble3D val="0"/>
            <c:spPr>
              <a:gradFill rotWithShape="1">
                <a:gsLst>
                  <a:gs pos="0">
                    <a:schemeClr val="accent5">
                      <a:tint val="58000"/>
                      <a:tint val="100000"/>
                      <a:shade val="100000"/>
                      <a:satMod val="130000"/>
                    </a:schemeClr>
                  </a:gs>
                  <a:gs pos="100000">
                    <a:schemeClr val="accent5">
                      <a:tint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4E7-4340-B888-EC7D11AC0004}"/>
              </c:ext>
            </c:extLst>
          </c:dPt>
          <c:dLbls>
            <c:dLbl>
              <c:idx val="0"/>
              <c:tx>
                <c:rich>
                  <a:bodyPr/>
                  <a:lstStyle/>
                  <a:p>
                    <a:fld id="{79C1F9F9-838A-4F4A-809C-6DF9FF241276}" type="CATEGORYNAME">
                      <a:rPr lang="en-US"/>
                      <a:pPr/>
                      <a:t>[RUBRIKENNAME]</a:t>
                    </a:fld>
                    <a:r>
                      <a:rPr lang="en-US"/>
                      <a:t>
497; 14.33%</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E7-4340-B888-EC7D11AC0004}"/>
                </c:ext>
              </c:extLst>
            </c:dLbl>
            <c:dLbl>
              <c:idx val="1"/>
              <c:tx>
                <c:rich>
                  <a:bodyPr/>
                  <a:lstStyle/>
                  <a:p>
                    <a:fld id="{1295C3BF-964E-4757-BC86-5F94D6B9D7DC}" type="CATEGORYNAME">
                      <a:rPr lang="en-US"/>
                      <a:pPr/>
                      <a:t>[RUBRIKENNAME]</a:t>
                    </a:fld>
                    <a:r>
                      <a:rPr lang="en-US"/>
                      <a:t>
239; 6.89%</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E7-4340-B888-EC7D11AC0004}"/>
                </c:ext>
              </c:extLst>
            </c:dLbl>
            <c:dLbl>
              <c:idx val="2"/>
              <c:tx>
                <c:rich>
                  <a:bodyPr/>
                  <a:lstStyle/>
                  <a:p>
                    <a:fld id="{DE7ACE5C-1663-4E31-B78A-32F40151C9D5}" type="CATEGORYNAME">
                      <a:rPr lang="en-US"/>
                      <a:pPr/>
                      <a:t>[RUBRIKENNAME]</a:t>
                    </a:fld>
                    <a:r>
                      <a:rPr lang="en-US"/>
                      <a:t>
808; 23.29%</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E7-4340-B888-EC7D11AC0004}"/>
                </c:ext>
              </c:extLst>
            </c:dLbl>
            <c:dLbl>
              <c:idx val="3"/>
              <c:tx>
                <c:rich>
                  <a:bodyPr/>
                  <a:lstStyle/>
                  <a:p>
                    <a:fld id="{4D4AD5FC-77D2-428A-AD47-EF29540FF06C}" type="CATEGORYNAME">
                      <a:rPr lang="en-US"/>
                      <a:pPr/>
                      <a:t>[RUBRIKENNAME]</a:t>
                    </a:fld>
                    <a:r>
                      <a:rPr lang="en-US"/>
                      <a:t>
1924; 55.47%</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4E7-4340-B888-EC7D11AC00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&lt; 16 Jahre</c:v>
                </c:pt>
                <c:pt idx="1">
                  <c:v>16-17 Jahre</c:v>
                </c:pt>
                <c:pt idx="2">
                  <c:v>20-24 Jahre</c:v>
                </c:pt>
                <c:pt idx="3">
                  <c:v>&gt; 25 Jahre</c:v>
                </c:pt>
              </c:strCache>
            </c:strRef>
          </c:cat>
          <c:val>
            <c:numRef>
              <c:f>Tabelle1!$B$2:$B$5</c:f>
              <c:numCache>
                <c:formatCode>General</c:formatCode>
                <c:ptCount val="4"/>
                <c:pt idx="0">
                  <c:v>497</c:v>
                </c:pt>
                <c:pt idx="1">
                  <c:v>239</c:v>
                </c:pt>
                <c:pt idx="2">
                  <c:v>524</c:v>
                </c:pt>
                <c:pt idx="3">
                  <c:v>1924</c:v>
                </c:pt>
              </c:numCache>
            </c:numRef>
          </c:val>
          <c:extLst>
            <c:ext xmlns:c16="http://schemas.microsoft.com/office/drawing/2014/chart" uri="{C3380CC4-5D6E-409C-BE32-E72D297353CC}">
              <c16:uniqueId val="{00000008-44E7-4340-B888-EC7D11AC0004}"/>
            </c:ext>
          </c:extLst>
        </c:ser>
        <c:ser>
          <c:idx val="1"/>
          <c:order val="1"/>
          <c:tx>
            <c:strRef>
              <c:f>Tabelle1!$C$1</c:f>
              <c:strCache>
                <c:ptCount val="1"/>
                <c:pt idx="0">
                  <c:v>Prozent</c:v>
                </c:pt>
              </c:strCache>
            </c:strRef>
          </c:tx>
          <c:dPt>
            <c:idx val="0"/>
            <c:bubble3D val="0"/>
            <c:spPr>
              <a:gradFill rotWithShape="1">
                <a:gsLst>
                  <a:gs pos="0">
                    <a:schemeClr val="accent5">
                      <a:shade val="58000"/>
                      <a:tint val="100000"/>
                      <a:shade val="100000"/>
                      <a:satMod val="130000"/>
                    </a:schemeClr>
                  </a:gs>
                  <a:gs pos="100000">
                    <a:schemeClr val="accent5">
                      <a:shade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44E7-4340-B888-EC7D11AC0004}"/>
              </c:ext>
            </c:extLst>
          </c:dPt>
          <c:dPt>
            <c:idx val="1"/>
            <c:bubble3D val="0"/>
            <c:spPr>
              <a:gradFill rotWithShape="1">
                <a:gsLst>
                  <a:gs pos="0">
                    <a:schemeClr val="accent5">
                      <a:shade val="86000"/>
                      <a:tint val="100000"/>
                      <a:shade val="100000"/>
                      <a:satMod val="130000"/>
                    </a:schemeClr>
                  </a:gs>
                  <a:gs pos="100000">
                    <a:schemeClr val="accent5">
                      <a:shade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44E7-4340-B888-EC7D11AC0004}"/>
              </c:ext>
            </c:extLst>
          </c:dPt>
          <c:dPt>
            <c:idx val="2"/>
            <c:bubble3D val="0"/>
            <c:spPr>
              <a:gradFill rotWithShape="1">
                <a:gsLst>
                  <a:gs pos="0">
                    <a:schemeClr val="accent5">
                      <a:tint val="86000"/>
                      <a:tint val="100000"/>
                      <a:shade val="100000"/>
                      <a:satMod val="130000"/>
                    </a:schemeClr>
                  </a:gs>
                  <a:gs pos="100000">
                    <a:schemeClr val="accent5">
                      <a:tint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44E7-4340-B888-EC7D11AC0004}"/>
              </c:ext>
            </c:extLst>
          </c:dPt>
          <c:dPt>
            <c:idx val="3"/>
            <c:bubble3D val="0"/>
            <c:spPr>
              <a:gradFill rotWithShape="1">
                <a:gsLst>
                  <a:gs pos="0">
                    <a:schemeClr val="accent5">
                      <a:tint val="58000"/>
                      <a:tint val="100000"/>
                      <a:shade val="100000"/>
                      <a:satMod val="130000"/>
                    </a:schemeClr>
                  </a:gs>
                  <a:gs pos="100000">
                    <a:schemeClr val="accent5">
                      <a:tint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44E7-4340-B888-EC7D11AC000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&lt; 16 Jahre</c:v>
                </c:pt>
                <c:pt idx="1">
                  <c:v>16-17 Jahre</c:v>
                </c:pt>
                <c:pt idx="2">
                  <c:v>20-24 Jahre</c:v>
                </c:pt>
                <c:pt idx="3">
                  <c:v>&gt; 25 Jahre</c:v>
                </c:pt>
              </c:strCache>
            </c:strRef>
          </c:cat>
          <c:val>
            <c:numRef>
              <c:f>Tabelle1!$C$2:$C$5</c:f>
              <c:numCache>
                <c:formatCode>0.00%</c:formatCode>
                <c:ptCount val="4"/>
                <c:pt idx="0">
                  <c:v>0.1434</c:v>
                </c:pt>
                <c:pt idx="1">
                  <c:v>6.8900000000000003E-2</c:v>
                </c:pt>
                <c:pt idx="2">
                  <c:v>0.2329</c:v>
                </c:pt>
                <c:pt idx="3">
                  <c:v>0.55479999999999996</c:v>
                </c:pt>
              </c:numCache>
            </c:numRef>
          </c:val>
          <c:extLst>
            <c:ext xmlns:c16="http://schemas.microsoft.com/office/drawing/2014/chart" uri="{C3380CC4-5D6E-409C-BE32-E72D297353CC}">
              <c16:uniqueId val="{00000011-44E7-4340-B888-EC7D11AC0004}"/>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Tabelle1!$B$1</c:f>
              <c:strCache>
                <c:ptCount val="1"/>
                <c:pt idx="0">
                  <c:v>Anzahl</c:v>
                </c:pt>
              </c:strCache>
            </c:strRef>
          </c:tx>
          <c:dPt>
            <c:idx val="0"/>
            <c:bubble3D val="0"/>
            <c:spPr>
              <a:gradFill rotWithShape="1">
                <a:gsLst>
                  <a:gs pos="0">
                    <a:schemeClr val="accent5">
                      <a:shade val="58000"/>
                      <a:tint val="100000"/>
                      <a:shade val="100000"/>
                      <a:satMod val="130000"/>
                    </a:schemeClr>
                  </a:gs>
                  <a:gs pos="100000">
                    <a:schemeClr val="accent5">
                      <a:shade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026-4247-BF62-E5E224B70593}"/>
              </c:ext>
            </c:extLst>
          </c:dPt>
          <c:dPt>
            <c:idx val="1"/>
            <c:bubble3D val="0"/>
            <c:spPr>
              <a:gradFill rotWithShape="1">
                <a:gsLst>
                  <a:gs pos="0">
                    <a:schemeClr val="accent5">
                      <a:shade val="86000"/>
                      <a:tint val="100000"/>
                      <a:shade val="100000"/>
                      <a:satMod val="130000"/>
                    </a:schemeClr>
                  </a:gs>
                  <a:gs pos="100000">
                    <a:schemeClr val="accent5">
                      <a:shade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026-4247-BF62-E5E224B70593}"/>
              </c:ext>
            </c:extLst>
          </c:dPt>
          <c:dPt>
            <c:idx val="2"/>
            <c:bubble3D val="0"/>
            <c:spPr>
              <a:gradFill rotWithShape="1">
                <a:gsLst>
                  <a:gs pos="0">
                    <a:schemeClr val="accent5">
                      <a:tint val="86000"/>
                      <a:tint val="100000"/>
                      <a:shade val="100000"/>
                      <a:satMod val="130000"/>
                    </a:schemeClr>
                  </a:gs>
                  <a:gs pos="100000">
                    <a:schemeClr val="accent5">
                      <a:tint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026-4247-BF62-E5E224B70593}"/>
              </c:ext>
            </c:extLst>
          </c:dPt>
          <c:dPt>
            <c:idx val="3"/>
            <c:bubble3D val="0"/>
            <c:spPr>
              <a:gradFill rotWithShape="1">
                <a:gsLst>
                  <a:gs pos="0">
                    <a:schemeClr val="accent5">
                      <a:tint val="58000"/>
                      <a:tint val="100000"/>
                      <a:shade val="100000"/>
                      <a:satMod val="130000"/>
                    </a:schemeClr>
                  </a:gs>
                  <a:gs pos="100000">
                    <a:schemeClr val="accent5">
                      <a:tint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026-4247-BF62-E5E224B70593}"/>
              </c:ext>
            </c:extLst>
          </c:dPt>
          <c:dLbls>
            <c:dLbl>
              <c:idx val="0"/>
              <c:tx>
                <c:rich>
                  <a:bodyPr/>
                  <a:lstStyle/>
                  <a:p>
                    <a:fld id="{79C1F9F9-838A-4F4A-809C-6DF9FF241276}" type="CATEGORYNAME">
                      <a:rPr lang="en-US" smtClean="0"/>
                      <a:pPr/>
                      <a:t>[RUBRIKENNAME]</a:t>
                    </a:fld>
                    <a:endParaRPr lang="de-CH"/>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26-4247-BF62-E5E224B70593}"/>
                </c:ext>
              </c:extLst>
            </c:dLbl>
            <c:dLbl>
              <c:idx val="1"/>
              <c:tx>
                <c:rich>
                  <a:bodyPr/>
                  <a:lstStyle/>
                  <a:p>
                    <a:fld id="{1295C3BF-964E-4757-BC86-5F94D6B9D7DC}" type="CATEGORYNAME">
                      <a:rPr lang="en-US" smtClean="0"/>
                      <a:pPr/>
                      <a:t>[RUBRIKENNAME]</a:t>
                    </a:fld>
                    <a:endParaRPr lang="de-CH"/>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026-4247-BF62-E5E224B70593}"/>
                </c:ext>
              </c:extLst>
            </c:dLbl>
            <c:dLbl>
              <c:idx val="2"/>
              <c:tx>
                <c:rich>
                  <a:bodyPr/>
                  <a:lstStyle/>
                  <a:p>
                    <a:fld id="{DE7ACE5C-1663-4E31-B78A-32F40151C9D5}" type="CATEGORYNAME">
                      <a:rPr lang="en-US" smtClean="0"/>
                      <a:pPr/>
                      <a:t>[RUBRIKENNAME]</a:t>
                    </a:fld>
                    <a:endParaRPr lang="de-CH"/>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026-4247-BF62-E5E224B70593}"/>
                </c:ext>
              </c:extLst>
            </c:dLbl>
            <c:dLbl>
              <c:idx val="3"/>
              <c:tx>
                <c:rich>
                  <a:bodyPr/>
                  <a:lstStyle/>
                  <a:p>
                    <a:fld id="{4D4AD5FC-77D2-428A-AD47-EF29540FF06C}" type="CATEGORYNAME">
                      <a:rPr lang="en-US" smtClean="0"/>
                      <a:pPr/>
                      <a:t>[RUBRIKENNAME]</a:t>
                    </a:fld>
                    <a:endParaRPr lang="de-CH"/>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026-4247-BF62-E5E224B705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&lt; 16 Jahre</c:v>
                </c:pt>
                <c:pt idx="1">
                  <c:v>16-17 Jahre</c:v>
                </c:pt>
                <c:pt idx="2">
                  <c:v>20-24 Jahre</c:v>
                </c:pt>
                <c:pt idx="3">
                  <c:v>&gt; 25 Jahre</c:v>
                </c:pt>
              </c:strCache>
            </c:strRef>
          </c:cat>
          <c:val>
            <c:numRef>
              <c:f>Tabelle1!$B$2:$B$5</c:f>
              <c:numCache>
                <c:formatCode>General</c:formatCode>
                <c:ptCount val="4"/>
                <c:pt idx="0">
                  <c:v>497</c:v>
                </c:pt>
                <c:pt idx="1">
                  <c:v>239</c:v>
                </c:pt>
                <c:pt idx="2">
                  <c:v>524</c:v>
                </c:pt>
                <c:pt idx="3">
                  <c:v>1924</c:v>
                </c:pt>
              </c:numCache>
            </c:numRef>
          </c:val>
          <c:extLst>
            <c:ext xmlns:c16="http://schemas.microsoft.com/office/drawing/2014/chart" uri="{C3380CC4-5D6E-409C-BE32-E72D297353CC}">
              <c16:uniqueId val="{00000008-5026-4247-BF62-E5E224B70593}"/>
            </c:ext>
          </c:extLst>
        </c:ser>
        <c:ser>
          <c:idx val="1"/>
          <c:order val="1"/>
          <c:tx>
            <c:strRef>
              <c:f>Tabelle1!$C$1</c:f>
              <c:strCache>
                <c:ptCount val="1"/>
                <c:pt idx="0">
                  <c:v>Prozent</c:v>
                </c:pt>
              </c:strCache>
            </c:strRef>
          </c:tx>
          <c:dPt>
            <c:idx val="0"/>
            <c:bubble3D val="0"/>
            <c:spPr>
              <a:gradFill rotWithShape="1">
                <a:gsLst>
                  <a:gs pos="0">
                    <a:schemeClr val="accent5">
                      <a:shade val="58000"/>
                      <a:tint val="100000"/>
                      <a:shade val="100000"/>
                      <a:satMod val="130000"/>
                    </a:schemeClr>
                  </a:gs>
                  <a:gs pos="100000">
                    <a:schemeClr val="accent5">
                      <a:shade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5026-4247-BF62-E5E224B70593}"/>
              </c:ext>
            </c:extLst>
          </c:dPt>
          <c:dPt>
            <c:idx val="1"/>
            <c:bubble3D val="0"/>
            <c:spPr>
              <a:gradFill rotWithShape="1">
                <a:gsLst>
                  <a:gs pos="0">
                    <a:schemeClr val="accent5">
                      <a:shade val="86000"/>
                      <a:tint val="100000"/>
                      <a:shade val="100000"/>
                      <a:satMod val="130000"/>
                    </a:schemeClr>
                  </a:gs>
                  <a:gs pos="100000">
                    <a:schemeClr val="accent5">
                      <a:shade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5026-4247-BF62-E5E224B70593}"/>
              </c:ext>
            </c:extLst>
          </c:dPt>
          <c:dPt>
            <c:idx val="2"/>
            <c:bubble3D val="0"/>
            <c:spPr>
              <a:gradFill rotWithShape="1">
                <a:gsLst>
                  <a:gs pos="0">
                    <a:schemeClr val="accent5">
                      <a:tint val="86000"/>
                      <a:tint val="100000"/>
                      <a:shade val="100000"/>
                      <a:satMod val="130000"/>
                    </a:schemeClr>
                  </a:gs>
                  <a:gs pos="100000">
                    <a:schemeClr val="accent5">
                      <a:tint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5026-4247-BF62-E5E224B70593}"/>
              </c:ext>
            </c:extLst>
          </c:dPt>
          <c:dPt>
            <c:idx val="3"/>
            <c:bubble3D val="0"/>
            <c:spPr>
              <a:gradFill rotWithShape="1">
                <a:gsLst>
                  <a:gs pos="0">
                    <a:schemeClr val="accent5">
                      <a:tint val="58000"/>
                      <a:tint val="100000"/>
                      <a:shade val="100000"/>
                      <a:satMod val="130000"/>
                    </a:schemeClr>
                  </a:gs>
                  <a:gs pos="100000">
                    <a:schemeClr val="accent5">
                      <a:tint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5026-4247-BF62-E5E224B7059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&lt; 16 Jahre</c:v>
                </c:pt>
                <c:pt idx="1">
                  <c:v>16-17 Jahre</c:v>
                </c:pt>
                <c:pt idx="2">
                  <c:v>20-24 Jahre</c:v>
                </c:pt>
                <c:pt idx="3">
                  <c:v>&gt; 25 Jahre</c:v>
                </c:pt>
              </c:strCache>
            </c:strRef>
          </c:cat>
          <c:val>
            <c:numRef>
              <c:f>Tabelle1!$C$2:$C$5</c:f>
              <c:numCache>
                <c:formatCode>0.00%</c:formatCode>
                <c:ptCount val="4"/>
                <c:pt idx="0">
                  <c:v>0.1434</c:v>
                </c:pt>
                <c:pt idx="1">
                  <c:v>6.8900000000000003E-2</c:v>
                </c:pt>
                <c:pt idx="2">
                  <c:v>0.2329</c:v>
                </c:pt>
                <c:pt idx="3">
                  <c:v>0.55479999999999996</c:v>
                </c:pt>
              </c:numCache>
            </c:numRef>
          </c:val>
          <c:extLst>
            <c:ext xmlns:c16="http://schemas.microsoft.com/office/drawing/2014/chart" uri="{C3380CC4-5D6E-409C-BE32-E72D297353CC}">
              <c16:uniqueId val="{00000011-5026-4247-BF62-E5E224B70593}"/>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E7306B-1849-1642-83CD-33830B42A476}" type="datetimeFigureOut">
              <a:rPr lang="en-US" smtClean="0"/>
              <a:t>4/22/2025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DA3322-4079-BF4A-9D9D-8E40754E0905}" type="slidenum">
              <a:rPr lang="en-US" smtClean="0"/>
              <a:t>‹Nr.›</a:t>
            </a:fld>
            <a:endParaRPr lang="en-US"/>
          </a:p>
        </p:txBody>
      </p:sp>
    </p:spTree>
    <p:extLst>
      <p:ext uri="{BB962C8B-B14F-4D97-AF65-F5344CB8AC3E}">
        <p14:creationId xmlns:p14="http://schemas.microsoft.com/office/powerpoint/2010/main" val="2630134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97467-056E-E244-B20D-F2C91E7BC69D}" type="datetimeFigureOut">
              <a:rPr lang="en-US" smtClean="0"/>
              <a:t>4/22/2025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3551E-C1F7-3449-9D64-1DB59B6C672B}" type="slidenum">
              <a:rPr lang="en-US" smtClean="0"/>
              <a:t>‹Nr.›</a:t>
            </a:fld>
            <a:endParaRPr lang="en-US"/>
          </a:p>
        </p:txBody>
      </p:sp>
    </p:spTree>
    <p:extLst>
      <p:ext uri="{BB962C8B-B14F-4D97-AF65-F5344CB8AC3E}">
        <p14:creationId xmlns:p14="http://schemas.microsoft.com/office/powerpoint/2010/main" val="28548225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1</a:t>
            </a:fld>
            <a:endParaRPr lang="en-US"/>
          </a:p>
        </p:txBody>
      </p:sp>
    </p:spTree>
    <p:extLst>
      <p:ext uri="{BB962C8B-B14F-4D97-AF65-F5344CB8AC3E}">
        <p14:creationId xmlns:p14="http://schemas.microsoft.com/office/powerpoint/2010/main" val="140727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12</a:t>
            </a:fld>
            <a:endParaRPr lang="en-US"/>
          </a:p>
        </p:txBody>
      </p:sp>
    </p:spTree>
    <p:extLst>
      <p:ext uri="{BB962C8B-B14F-4D97-AF65-F5344CB8AC3E}">
        <p14:creationId xmlns:p14="http://schemas.microsoft.com/office/powerpoint/2010/main" val="145837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xfrm>
            <a:off x="684213" y="792163"/>
            <a:ext cx="5280025" cy="3960812"/>
          </a:xfrm>
          <a:ln/>
        </p:spPr>
      </p:sp>
      <p:sp>
        <p:nvSpPr>
          <p:cNvPr id="30723" name="Notizenplatzhalter 2"/>
          <p:cNvSpPr>
            <a:spLocks noGrp="1"/>
          </p:cNvSpPr>
          <p:nvPr>
            <p:ph type="body" idx="1"/>
          </p:nvPr>
        </p:nvSpPr>
        <p:spPr>
          <a:noFill/>
        </p:spPr>
        <p:txBody>
          <a:bodyPr/>
          <a:lstStyle/>
          <a:p>
            <a:pPr eaLnBrk="1" hangingPunct="1"/>
            <a:r>
              <a:rPr lang="de-CH" altLang="de-DE" dirty="0"/>
              <a:t>Es gibt verschiedene </a:t>
            </a:r>
            <a:r>
              <a:rPr lang="de-CH" altLang="de-DE" dirty="0" smtClean="0"/>
              <a:t>Möglichkeiten, </a:t>
            </a:r>
            <a:r>
              <a:rPr lang="de-CH" altLang="de-DE" dirty="0"/>
              <a:t>einen Einblick in </a:t>
            </a:r>
            <a:r>
              <a:rPr lang="de-CH" altLang="de-DE" dirty="0" smtClean="0"/>
              <a:t>Berufe </a:t>
            </a:r>
            <a:r>
              <a:rPr lang="de-CH" altLang="de-DE" dirty="0"/>
              <a:t>zu bekommen wie ….. </a:t>
            </a:r>
          </a:p>
          <a:p>
            <a:pPr defTabSz="448735">
              <a:defRPr/>
            </a:pPr>
            <a:endParaRPr lang="de-CH" altLang="de-DE" dirty="0"/>
          </a:p>
          <a:p>
            <a:pPr defTabSz="448735">
              <a:defRPr/>
            </a:pPr>
            <a:r>
              <a:rPr lang="de-CH" altLang="de-DE" dirty="0"/>
              <a:t>Informationen zu </a:t>
            </a:r>
            <a:r>
              <a:rPr lang="de-CH" altLang="de-DE" dirty="0" smtClean="0"/>
              <a:t>Berufswahlthemen, Links zu weiterführenden</a:t>
            </a:r>
            <a:r>
              <a:rPr lang="de-CH" altLang="de-DE" baseline="0" dirty="0" smtClean="0"/>
              <a:t> Schulen, Angebote des BIZ BL, sowohl</a:t>
            </a:r>
            <a:r>
              <a:rPr lang="de-CH" altLang="de-DE" dirty="0" smtClean="0"/>
              <a:t> </a:t>
            </a:r>
            <a:r>
              <a:rPr lang="de-CH" altLang="de-DE" dirty="0"/>
              <a:t>für </a:t>
            </a:r>
            <a:r>
              <a:rPr lang="de-CH" altLang="de-DE" dirty="0" smtClean="0"/>
              <a:t>Schüler/innen</a:t>
            </a:r>
            <a:r>
              <a:rPr lang="de-CH" altLang="de-DE" dirty="0"/>
              <a:t>, Eltern, Lehrpersonen sind unter biz.bl.ch zu finden. </a:t>
            </a:r>
          </a:p>
          <a:p>
            <a:r>
              <a:rPr lang="de-CH" altLang="de-DE" dirty="0"/>
              <a:t>Eine wichtige Seite ist berufsberatung.ch mit Informationen zu den einzelnen Berufen (Anforderungen, Weiterbildungsmöglichkeiten, Filme zu </a:t>
            </a:r>
            <a:r>
              <a:rPr lang="de-CH" altLang="de-DE" dirty="0" smtClean="0"/>
              <a:t>Berufen, Studiengebiete, Informationen zur Arbeitswelt (auch für Eltern) </a:t>
            </a:r>
            <a:r>
              <a:rPr lang="de-CH" altLang="de-DE" dirty="0"/>
              <a:t>etc</a:t>
            </a:r>
            <a:r>
              <a:rPr lang="de-CH" altLang="de-DE" dirty="0" smtClean="0"/>
              <a:t>.).</a:t>
            </a:r>
          </a:p>
          <a:p>
            <a:endParaRPr lang="de-CH" altLang="de-DE" dirty="0" smtClean="0"/>
          </a:p>
          <a:p>
            <a:r>
              <a:rPr lang="de-CH" altLang="de-DE" dirty="0" smtClean="0"/>
              <a:t>Auch Familie, Bekannte, Schule und die Infothek des BIZ können wichtige Informationsgeber/innen</a:t>
            </a:r>
            <a:r>
              <a:rPr lang="de-CH" altLang="de-DE" baseline="0" dirty="0" smtClean="0"/>
              <a:t> sein.</a:t>
            </a:r>
          </a:p>
          <a:p>
            <a:endParaRPr lang="de-CH" altLang="de-DE" baseline="0" dirty="0" smtClean="0"/>
          </a:p>
          <a:p>
            <a:r>
              <a:rPr lang="de-CH" altLang="de-DE" b="1" baseline="0" dirty="0" smtClean="0"/>
              <a:t>Hyperlink ist im Bild aktiv </a:t>
            </a:r>
            <a:r>
              <a:rPr lang="de-CH" altLang="de-DE" baseline="0" dirty="0" smtClean="0"/>
              <a:t>– falls jemand die Webseiten direkt zeigen möchte &gt; einfach aufs Bild klicken</a:t>
            </a:r>
            <a:endParaRPr lang="de-CH" altLang="de-DE" dirty="0"/>
          </a:p>
          <a:p>
            <a:endParaRPr lang="de-CH" altLang="de-DE" dirty="0"/>
          </a:p>
          <a:p>
            <a:endParaRPr lang="de-CH" altLang="de-DE" dirty="0">
              <a:solidFill>
                <a:srgbClr val="FF0000"/>
              </a:solidFill>
            </a:endParaRPr>
          </a:p>
          <a:p>
            <a:endParaRPr lang="de-CH" altLang="de-DE" dirty="0">
              <a:solidFill>
                <a:srgbClr val="FF0000"/>
              </a:solidFill>
            </a:endParaRPr>
          </a:p>
        </p:txBody>
      </p:sp>
      <p:sp>
        <p:nvSpPr>
          <p:cNvPr id="30724"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194" indent="-280459" eaLnBrk="0" hangingPunct="0">
              <a:spcBef>
                <a:spcPct val="30000"/>
              </a:spcBef>
              <a:defRPr sz="1200">
                <a:solidFill>
                  <a:schemeClr val="tx1"/>
                </a:solidFill>
                <a:latin typeface="Times New Roman" pitchFamily="18" charset="0"/>
              </a:defRPr>
            </a:lvl2pPr>
            <a:lvl3pPr marL="1121837" indent="-224367" eaLnBrk="0" hangingPunct="0">
              <a:spcBef>
                <a:spcPct val="30000"/>
              </a:spcBef>
              <a:defRPr sz="1200">
                <a:solidFill>
                  <a:schemeClr val="tx1"/>
                </a:solidFill>
                <a:latin typeface="Times New Roman" pitchFamily="18" charset="0"/>
              </a:defRPr>
            </a:lvl3pPr>
            <a:lvl4pPr marL="1570571" indent="-224367" eaLnBrk="0" hangingPunct="0">
              <a:spcBef>
                <a:spcPct val="30000"/>
              </a:spcBef>
              <a:defRPr sz="1200">
                <a:solidFill>
                  <a:schemeClr val="tx1"/>
                </a:solidFill>
                <a:latin typeface="Times New Roman" pitchFamily="18" charset="0"/>
              </a:defRPr>
            </a:lvl4pPr>
            <a:lvl5pPr marL="2019305" indent="-224367" eaLnBrk="0" hangingPunct="0">
              <a:spcBef>
                <a:spcPct val="30000"/>
              </a:spcBef>
              <a:defRPr sz="1200">
                <a:solidFill>
                  <a:schemeClr val="tx1"/>
                </a:solidFill>
                <a:latin typeface="Times New Roman" pitchFamily="18" charset="0"/>
              </a:defRPr>
            </a:lvl5pPr>
            <a:lvl6pPr marL="2468040" indent="-224367" eaLnBrk="0" fontAlgn="base" hangingPunct="0">
              <a:spcBef>
                <a:spcPct val="30000"/>
              </a:spcBef>
              <a:spcAft>
                <a:spcPct val="0"/>
              </a:spcAft>
              <a:defRPr sz="1200">
                <a:solidFill>
                  <a:schemeClr val="tx1"/>
                </a:solidFill>
                <a:latin typeface="Times New Roman" pitchFamily="18" charset="0"/>
              </a:defRPr>
            </a:lvl6pPr>
            <a:lvl7pPr marL="2916775" indent="-224367" eaLnBrk="0" fontAlgn="base" hangingPunct="0">
              <a:spcBef>
                <a:spcPct val="30000"/>
              </a:spcBef>
              <a:spcAft>
                <a:spcPct val="0"/>
              </a:spcAft>
              <a:defRPr sz="1200">
                <a:solidFill>
                  <a:schemeClr val="tx1"/>
                </a:solidFill>
                <a:latin typeface="Times New Roman" pitchFamily="18" charset="0"/>
              </a:defRPr>
            </a:lvl7pPr>
            <a:lvl8pPr marL="3365510" indent="-224367" eaLnBrk="0" fontAlgn="base" hangingPunct="0">
              <a:spcBef>
                <a:spcPct val="30000"/>
              </a:spcBef>
              <a:spcAft>
                <a:spcPct val="0"/>
              </a:spcAft>
              <a:defRPr sz="1200">
                <a:solidFill>
                  <a:schemeClr val="tx1"/>
                </a:solidFill>
                <a:latin typeface="Times New Roman" pitchFamily="18" charset="0"/>
              </a:defRPr>
            </a:lvl8pPr>
            <a:lvl9pPr marL="3814244" indent="-224367"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9671651-2DE6-4BBA-93CA-8C21F630AB66}" type="slidenum">
              <a:rPr lang="de-CH" altLang="de-DE" smtClean="0">
                <a:solidFill>
                  <a:prstClr val="black"/>
                </a:solidFill>
              </a:rPr>
              <a:pPr eaLnBrk="1" hangingPunct="1">
                <a:spcBef>
                  <a:spcPct val="0"/>
                </a:spcBef>
              </a:pPr>
              <a:t>13</a:t>
            </a:fld>
            <a:endParaRPr lang="de-CH" altLang="de-DE">
              <a:solidFill>
                <a:prstClr val="black"/>
              </a:solidFill>
            </a:endParaRPr>
          </a:p>
        </p:txBody>
      </p:sp>
    </p:spTree>
    <p:extLst>
      <p:ext uri="{BB962C8B-B14F-4D97-AF65-F5344CB8AC3E}">
        <p14:creationId xmlns:p14="http://schemas.microsoft.com/office/powerpoint/2010/main" val="153617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LEISTUNGSZÜGE</a:t>
            </a:r>
            <a:r>
              <a:rPr lang="de-CH" b="1" baseline="0" dirty="0" smtClean="0"/>
              <a:t> E UND P</a:t>
            </a:r>
          </a:p>
          <a:p>
            <a:pPr marL="171450" indent="-171450">
              <a:buFont typeface="Wingdings" panose="05000000000000000000" pitchFamily="2" charset="2"/>
              <a:buChar char="Ø"/>
            </a:pPr>
            <a:r>
              <a:rPr lang="de-CH" b="1" baseline="0" dirty="0" smtClean="0"/>
              <a:t>WMS und IMS: </a:t>
            </a:r>
            <a:r>
              <a:rPr lang="de-CH" b="0" baseline="0" dirty="0" smtClean="0"/>
              <a:t>gehören grundsätzlich zum Bereich ‘berufliche Grundbildung’, weshalb sie nicht bei den Kriterien zu FMS und Gymnasium aufgeführt sind. Bitte aber mündlich darauf hinweisen, dass diese beiden schulischen Wege eine Zwischenform darstellen und eine berufliche Grundbildung auf schulischem Weg sind.</a:t>
            </a:r>
            <a:endParaRPr lang="de-CH" b="1" baseline="0" dirty="0" smtClean="0"/>
          </a:p>
          <a:p>
            <a:pPr marL="171450" indent="-171450">
              <a:buFont typeface="Wingdings" panose="05000000000000000000" pitchFamily="2" charset="2"/>
              <a:buChar char="Ø"/>
            </a:pPr>
            <a:r>
              <a:rPr lang="de-CH" b="0" baseline="0" dirty="0" smtClean="0"/>
              <a:t>Zunächst Fragen, welche Unterschiede die Jugendlichen und Eltern zwischen weiterführenden Schulen (FMS, Gymnasium) und beruflicher Grundbildung sehen</a:t>
            </a:r>
          </a:p>
          <a:p>
            <a:pPr marL="171450" indent="-171450">
              <a:buFont typeface="Wingdings" panose="05000000000000000000" pitchFamily="2" charset="2"/>
              <a:buChar char="Ø"/>
            </a:pPr>
            <a:r>
              <a:rPr lang="de-CH" b="0" baseline="0" dirty="0" smtClean="0"/>
              <a:t>Danach auf die einzelnen Punkte eingehen und allenfalls diskutieren. </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CH" b="1" baseline="0" smtClean="0"/>
              <a:t>Hinweis </a:t>
            </a:r>
            <a:r>
              <a:rPr lang="de-CH" b="1" baseline="0" dirty="0" smtClean="0"/>
              <a:t>geben auf das Merkblatt ‘Lehre oder Mittelschule?’ </a:t>
            </a:r>
            <a:r>
              <a:rPr lang="de-CH" b="0" baseline="0" dirty="0" smtClean="0"/>
              <a:t>&gt; R: LBZ &gt; Infothek &gt; Merkblätter &gt; Word-Dokus &gt; Berufs- und Schulwahl &gt; Berufswahl Lehrstellensuche</a:t>
            </a:r>
            <a:endParaRPr lang="de-CH" b="0" dirty="0" smtClean="0"/>
          </a:p>
          <a:p>
            <a:pPr marL="171450" indent="-171450">
              <a:buFont typeface="Wingdings" panose="05000000000000000000" pitchFamily="2" charset="2"/>
              <a:buChar char="Ø"/>
            </a:pPr>
            <a:endParaRPr lang="de-CH" b="0" dirty="0"/>
          </a:p>
        </p:txBody>
      </p:sp>
      <p:sp>
        <p:nvSpPr>
          <p:cNvPr id="4" name="Foliennummernplatzhalter 3"/>
          <p:cNvSpPr>
            <a:spLocks noGrp="1"/>
          </p:cNvSpPr>
          <p:nvPr>
            <p:ph type="sldNum" sz="quarter" idx="10"/>
          </p:nvPr>
        </p:nvSpPr>
        <p:spPr/>
        <p:txBody>
          <a:bodyPr/>
          <a:lstStyle/>
          <a:p>
            <a:fld id="{7393551E-C1F7-3449-9D64-1DB59B6C672B}" type="slidenum">
              <a:rPr lang="en-US" smtClean="0"/>
              <a:t>14</a:t>
            </a:fld>
            <a:endParaRPr lang="en-US"/>
          </a:p>
        </p:txBody>
      </p:sp>
    </p:spTree>
    <p:extLst>
      <p:ext uri="{BB962C8B-B14F-4D97-AF65-F5344CB8AC3E}">
        <p14:creationId xmlns:p14="http://schemas.microsoft.com/office/powerpoint/2010/main" val="44390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ALLE</a:t>
            </a:r>
            <a:r>
              <a:rPr lang="de-CH" b="1" baseline="0" dirty="0" smtClean="0"/>
              <a:t> LEISTUNGSZÜGE</a:t>
            </a:r>
          </a:p>
          <a:p>
            <a:pPr marL="171450" indent="-171450">
              <a:buFont typeface="Wingdings" panose="05000000000000000000" pitchFamily="2" charset="2"/>
              <a:buChar char="Ø"/>
            </a:pPr>
            <a:r>
              <a:rPr lang="de-CH" b="1" baseline="0" dirty="0" smtClean="0"/>
              <a:t>Sich selbst kennenlernen: </a:t>
            </a:r>
            <a:r>
              <a:rPr lang="de-CH" b="0" baseline="0" dirty="0" smtClean="0"/>
              <a:t>Was interessiert mich? Was kann ich gut/wo liegen meine Fähigkeiten?</a:t>
            </a:r>
          </a:p>
          <a:p>
            <a:pPr marL="171450" indent="-171450">
              <a:buFont typeface="Wingdings" panose="05000000000000000000" pitchFamily="2" charset="2"/>
              <a:buChar char="Ø"/>
            </a:pPr>
            <a:r>
              <a:rPr lang="de-CH" b="1" baseline="0" dirty="0" smtClean="0"/>
              <a:t>Seine Möglichkeiten kennen</a:t>
            </a:r>
            <a:r>
              <a:rPr lang="de-CH" b="0" baseline="0" dirty="0" smtClean="0"/>
              <a:t>: Schule oder Beruf? Welche Schule/welcher Beruf? Welches Umfeld passt zu mir?</a:t>
            </a:r>
          </a:p>
          <a:p>
            <a:pPr marL="171450" indent="-171450">
              <a:buFont typeface="Wingdings" panose="05000000000000000000" pitchFamily="2" charset="2"/>
              <a:buChar char="Ø"/>
            </a:pPr>
            <a:r>
              <a:rPr lang="de-CH" b="1" baseline="0" dirty="0" smtClean="0"/>
              <a:t>Entscheiden und umsetzen</a:t>
            </a:r>
            <a:r>
              <a:rPr lang="de-CH" b="0" baseline="0" dirty="0" smtClean="0"/>
              <a:t>: Schnupperlehren organisieren, schnuppern, Info-Veranstaltungen besuchen; Wahl treffen</a:t>
            </a:r>
          </a:p>
          <a:p>
            <a:pPr marL="0" indent="0">
              <a:buFont typeface="Wingdings" panose="05000000000000000000" pitchFamily="2" charset="2"/>
              <a:buNone/>
            </a:pPr>
            <a:endParaRPr lang="de-CH" b="0" baseline="0" dirty="0"/>
          </a:p>
          <a:p>
            <a:pPr marL="0" indent="0">
              <a:buFont typeface="Wingdings" panose="05000000000000000000" pitchFamily="2" charset="2"/>
              <a:buNone/>
            </a:pPr>
            <a:r>
              <a:rPr lang="de-CH" b="0" baseline="0" dirty="0" smtClean="0"/>
              <a:t>Im Verlauf des Prozesses kann es auch sein, dass ich wieder zum Ausgangspunkt zurückgehe, da sich Interessen verändert haben, ich mehr von einem Beruf erfahre durch eine Schnupperlehre und realisiere, dass die Inhalte des Berufes doch nicht zu meinen Fähigkeiten und Interessen passen oder dass ich doch nicht in eine weiterführende Schule gehen möchte. Dies ist völlig in Ordnung und kann vorkommen.</a:t>
            </a:r>
          </a:p>
        </p:txBody>
      </p:sp>
      <p:sp>
        <p:nvSpPr>
          <p:cNvPr id="4" name="Foliennummernplatzhalter 3"/>
          <p:cNvSpPr>
            <a:spLocks noGrp="1"/>
          </p:cNvSpPr>
          <p:nvPr>
            <p:ph type="sldNum" sz="quarter" idx="10"/>
          </p:nvPr>
        </p:nvSpPr>
        <p:spPr/>
        <p:txBody>
          <a:bodyPr/>
          <a:lstStyle/>
          <a:p>
            <a:fld id="{7393551E-C1F7-3449-9D64-1DB59B6C672B}" type="slidenum">
              <a:rPr lang="en-US" smtClean="0"/>
              <a:t>15</a:t>
            </a:fld>
            <a:endParaRPr lang="en-US"/>
          </a:p>
        </p:txBody>
      </p:sp>
    </p:spTree>
    <p:extLst>
      <p:ext uri="{BB962C8B-B14F-4D97-AF65-F5344CB8AC3E}">
        <p14:creationId xmlns:p14="http://schemas.microsoft.com/office/powerpoint/2010/main" val="4046837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ALLE LEISTUNGSZÜGE</a:t>
            </a:r>
            <a:endParaRPr lang="de-CH" b="1" dirty="0"/>
          </a:p>
        </p:txBody>
      </p:sp>
      <p:sp>
        <p:nvSpPr>
          <p:cNvPr id="4" name="Foliennummernplatzhalter 3"/>
          <p:cNvSpPr>
            <a:spLocks noGrp="1"/>
          </p:cNvSpPr>
          <p:nvPr>
            <p:ph type="sldNum" sz="quarter" idx="10"/>
          </p:nvPr>
        </p:nvSpPr>
        <p:spPr/>
        <p:txBody>
          <a:bodyPr/>
          <a:lstStyle/>
          <a:p>
            <a:fld id="{7393551E-C1F7-3449-9D64-1DB59B6C672B}" type="slidenum">
              <a:rPr lang="en-US" smtClean="0"/>
              <a:t>16</a:t>
            </a:fld>
            <a:endParaRPr lang="en-US"/>
          </a:p>
        </p:txBody>
      </p:sp>
    </p:spTree>
    <p:extLst>
      <p:ext uri="{BB962C8B-B14F-4D97-AF65-F5344CB8AC3E}">
        <p14:creationId xmlns:p14="http://schemas.microsoft.com/office/powerpoint/2010/main" val="158292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5113" y="801688"/>
            <a:ext cx="7145338" cy="4019550"/>
          </a:xfrm>
        </p:spPr>
      </p:sp>
      <p:sp>
        <p:nvSpPr>
          <p:cNvPr id="3" name="Notizenplatzhalter 2"/>
          <p:cNvSpPr>
            <a:spLocks noGrp="1"/>
          </p:cNvSpPr>
          <p:nvPr>
            <p:ph type="body" idx="1"/>
          </p:nvPr>
        </p:nvSpPr>
        <p:spPr>
          <a:xfrm>
            <a:off x="679769" y="4934409"/>
            <a:ext cx="5438140" cy="3688734"/>
          </a:xfrm>
        </p:spPr>
        <p:txBody>
          <a:bodyPr/>
          <a:lstStyle/>
          <a:p>
            <a:endParaRPr lang="de-CH" dirty="0"/>
          </a:p>
        </p:txBody>
      </p:sp>
      <p:sp>
        <p:nvSpPr>
          <p:cNvPr id="4" name="Foliennummernplatzhalter 3"/>
          <p:cNvSpPr>
            <a:spLocks noGrp="1"/>
          </p:cNvSpPr>
          <p:nvPr>
            <p:ph type="sldNum" sz="quarter" idx="10"/>
          </p:nvPr>
        </p:nvSpPr>
        <p:spPr/>
        <p:txBody>
          <a:bodyPr/>
          <a:lstStyle/>
          <a:p>
            <a:fld id="{C9C1F24E-15C8-4F0A-B88F-0FB27CE50810}" type="slidenum">
              <a:rPr lang="de-CH" smtClean="0"/>
              <a:t>17</a:t>
            </a:fld>
            <a:endParaRPr lang="de-CH"/>
          </a:p>
        </p:txBody>
      </p:sp>
    </p:spTree>
    <p:extLst>
      <p:ext uri="{BB962C8B-B14F-4D97-AF65-F5344CB8AC3E}">
        <p14:creationId xmlns:p14="http://schemas.microsoft.com/office/powerpoint/2010/main" val="99290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30352" indent="-280667" eaLnBrk="0" hangingPunct="0">
              <a:spcBef>
                <a:spcPct val="30000"/>
              </a:spcBef>
              <a:defRPr sz="1200">
                <a:solidFill>
                  <a:schemeClr val="tx1"/>
                </a:solidFill>
                <a:latin typeface="Times New Roman" pitchFamily="18" charset="0"/>
              </a:defRPr>
            </a:lvl2pPr>
            <a:lvl3pPr marL="1124216" indent="-224844" eaLnBrk="0" hangingPunct="0">
              <a:spcBef>
                <a:spcPct val="30000"/>
              </a:spcBef>
              <a:defRPr sz="1200">
                <a:solidFill>
                  <a:schemeClr val="tx1"/>
                </a:solidFill>
                <a:latin typeface="Times New Roman" pitchFamily="18" charset="0"/>
              </a:defRPr>
            </a:lvl3pPr>
            <a:lvl4pPr marL="1573902" indent="-224844" eaLnBrk="0" hangingPunct="0">
              <a:spcBef>
                <a:spcPct val="30000"/>
              </a:spcBef>
              <a:defRPr sz="1200">
                <a:solidFill>
                  <a:schemeClr val="tx1"/>
                </a:solidFill>
                <a:latin typeface="Times New Roman" pitchFamily="18" charset="0"/>
              </a:defRPr>
            </a:lvl4pPr>
            <a:lvl5pPr marL="2025138" indent="-224844" eaLnBrk="0" hangingPunct="0">
              <a:spcBef>
                <a:spcPct val="30000"/>
              </a:spcBef>
              <a:defRPr sz="1200">
                <a:solidFill>
                  <a:schemeClr val="tx1"/>
                </a:solidFill>
                <a:latin typeface="Times New Roman" pitchFamily="18" charset="0"/>
              </a:defRPr>
            </a:lvl5pPr>
            <a:lvl6pPr marL="2471722" indent="-224844" eaLnBrk="0" fontAlgn="base" hangingPunct="0">
              <a:spcBef>
                <a:spcPct val="30000"/>
              </a:spcBef>
              <a:spcAft>
                <a:spcPct val="0"/>
              </a:spcAft>
              <a:defRPr sz="1200">
                <a:solidFill>
                  <a:schemeClr val="tx1"/>
                </a:solidFill>
                <a:latin typeface="Times New Roman" pitchFamily="18" charset="0"/>
              </a:defRPr>
            </a:lvl6pPr>
            <a:lvl7pPr marL="2918307" indent="-224844" eaLnBrk="0" fontAlgn="base" hangingPunct="0">
              <a:spcBef>
                <a:spcPct val="30000"/>
              </a:spcBef>
              <a:spcAft>
                <a:spcPct val="0"/>
              </a:spcAft>
              <a:defRPr sz="1200">
                <a:solidFill>
                  <a:schemeClr val="tx1"/>
                </a:solidFill>
                <a:latin typeface="Times New Roman" pitchFamily="18" charset="0"/>
              </a:defRPr>
            </a:lvl7pPr>
            <a:lvl8pPr marL="3364893" indent="-224844" eaLnBrk="0" fontAlgn="base" hangingPunct="0">
              <a:spcBef>
                <a:spcPct val="30000"/>
              </a:spcBef>
              <a:spcAft>
                <a:spcPct val="0"/>
              </a:spcAft>
              <a:defRPr sz="1200">
                <a:solidFill>
                  <a:schemeClr val="tx1"/>
                </a:solidFill>
                <a:latin typeface="Times New Roman" pitchFamily="18" charset="0"/>
              </a:defRPr>
            </a:lvl8pPr>
            <a:lvl9pPr marL="3811477" indent="-224844"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893170" rtl="0" eaLnBrk="0" fontAlgn="auto" latinLnBrk="0" hangingPunct="0">
              <a:lnSpc>
                <a:spcPct val="100000"/>
              </a:lnSpc>
              <a:spcBef>
                <a:spcPct val="0"/>
              </a:spcBef>
              <a:spcAft>
                <a:spcPts val="0"/>
              </a:spcAft>
              <a:buClrTx/>
              <a:buSzTx/>
              <a:buFontTx/>
              <a:buNone/>
              <a:tabLst/>
              <a:defRPr/>
            </a:pPr>
            <a:fld id="{17EC5FFC-6E11-4AE4-B9DC-CC2B7FA2AD92}"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893170" rtl="0" eaLnBrk="0" fontAlgn="auto" latinLnBrk="0" hangingPunct="0">
                <a:lnSpc>
                  <a:spcPct val="100000"/>
                </a:lnSpc>
                <a:spcBef>
                  <a:spcPct val="0"/>
                </a:spcBef>
                <a:spcAft>
                  <a:spcPts val="0"/>
                </a:spcAft>
                <a:buClrTx/>
                <a:buSzTx/>
                <a:buFontTx/>
                <a:buNone/>
                <a:tabLst/>
                <a:defRPr/>
              </a:pPr>
              <a:t>19</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63491"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p:txBody>
          <a:bodyPr/>
          <a:lstStyle/>
          <a:p>
            <a:pPr eaLnBrk="1" hangingPunct="1">
              <a:defRPr/>
            </a:pPr>
            <a:r>
              <a:rPr lang="de-CH" altLang="de-DE" b="1" dirty="0" smtClean="0">
                <a:latin typeface="Arial" pitchFamily="34" charset="0"/>
              </a:rPr>
              <a:t>ALLE</a:t>
            </a:r>
            <a:r>
              <a:rPr lang="de-CH" altLang="de-DE" b="1" baseline="0" dirty="0" smtClean="0">
                <a:latin typeface="Arial" pitchFamily="34" charset="0"/>
              </a:rPr>
              <a:t> LEISTUNGSZÜGE</a:t>
            </a:r>
            <a:endParaRPr lang="de-CH" altLang="de-DE" b="1" dirty="0" smtClean="0">
              <a:latin typeface="Arial" pitchFamily="34" charset="0"/>
            </a:endParaRPr>
          </a:p>
          <a:p>
            <a:pPr eaLnBrk="1" hangingPunct="1">
              <a:defRPr/>
            </a:pPr>
            <a:r>
              <a:rPr lang="de-CH" altLang="de-DE" dirty="0" smtClean="0">
                <a:latin typeface="Arial" pitchFamily="34" charset="0"/>
              </a:rPr>
              <a:t>Zum Thema Berufs- Laufbahnentscheidungen stellen sich im Leben immer wieder Fragen</a:t>
            </a:r>
          </a:p>
          <a:p>
            <a:pPr eaLnBrk="1" hangingPunct="1">
              <a:defRPr/>
            </a:pPr>
            <a:endParaRPr lang="de-CH" altLang="de-DE" dirty="0" smtClean="0">
              <a:latin typeface="Arial" pitchFamily="34" charset="0"/>
            </a:endParaRPr>
          </a:p>
          <a:p>
            <a:pPr marL="225034" indent="-225034">
              <a:buFontTx/>
              <a:buAutoNum type="arabicPeriod"/>
              <a:defRPr/>
            </a:pPr>
            <a:r>
              <a:rPr lang="de-CH" altLang="de-DE" dirty="0" smtClean="0">
                <a:latin typeface="Arial" pitchFamily="34" charset="0"/>
              </a:rPr>
              <a:t>Als </a:t>
            </a:r>
            <a:r>
              <a:rPr lang="de-CH" altLang="de-DE" b="1" dirty="0" smtClean="0">
                <a:latin typeface="Arial" pitchFamily="34" charset="0"/>
              </a:rPr>
              <a:t>Kind</a:t>
            </a:r>
            <a:r>
              <a:rPr lang="de-CH" altLang="de-DE" dirty="0" smtClean="0">
                <a:latin typeface="Arial" pitchFamily="34" charset="0"/>
              </a:rPr>
              <a:t>  - «Welt noch in Ordnung und alles klar.» </a:t>
            </a:r>
            <a:r>
              <a:rPr lang="de-CH" altLang="de-DE" b="1" dirty="0" smtClean="0">
                <a:latin typeface="Arial" pitchFamily="34" charset="0"/>
              </a:rPr>
              <a:t>Träumen, ohne nach Fähigkeiten und Möglichkeiten zu fragen</a:t>
            </a:r>
          </a:p>
          <a:p>
            <a:pPr marL="225034" indent="-225034">
              <a:buFontTx/>
              <a:buAutoNum type="arabicPeriod"/>
              <a:defRPr/>
            </a:pPr>
            <a:r>
              <a:rPr lang="de-CH" altLang="de-DE" dirty="0" smtClean="0">
                <a:latin typeface="Arial" pitchFamily="34" charset="0"/>
              </a:rPr>
              <a:t>Im </a:t>
            </a:r>
            <a:r>
              <a:rPr lang="de-CH" altLang="de-DE" b="1" dirty="0" smtClean="0">
                <a:latin typeface="Arial" pitchFamily="34" charset="0"/>
              </a:rPr>
              <a:t>Jugendalter viele Fragezeichen: Schule – Beruf? </a:t>
            </a:r>
            <a:r>
              <a:rPr lang="de-CH" altLang="de-DE" b="0" dirty="0" smtClean="0">
                <a:latin typeface="Arial" pitchFamily="34" charset="0"/>
              </a:rPr>
              <a:t>Was nach der obligatorischen Schulzeit? &gt;</a:t>
            </a:r>
            <a:r>
              <a:rPr lang="de-CH" altLang="de-DE" b="0" baseline="0" dirty="0" smtClean="0">
                <a:latin typeface="Arial" pitchFamily="34" charset="0"/>
              </a:rPr>
              <a:t> </a:t>
            </a:r>
            <a:r>
              <a:rPr lang="de-CH" altLang="de-DE" b="0" dirty="0" smtClean="0">
                <a:latin typeface="Arial" pitchFamily="34" charset="0"/>
              </a:rPr>
              <a:t>Erste grosse Entscheidung! &gt; 2./3.</a:t>
            </a:r>
            <a:r>
              <a:rPr lang="de-CH" altLang="de-DE" b="0" baseline="0" dirty="0" smtClean="0">
                <a:latin typeface="Arial" pitchFamily="34" charset="0"/>
              </a:rPr>
              <a:t> </a:t>
            </a:r>
            <a:r>
              <a:rPr lang="de-CH" altLang="de-DE" b="0" dirty="0" smtClean="0">
                <a:latin typeface="Arial" pitchFamily="34" charset="0"/>
              </a:rPr>
              <a:t>Sek. (= jetzt)</a:t>
            </a:r>
          </a:p>
          <a:p>
            <a:pPr marL="225034" indent="-225034">
              <a:buFontTx/>
              <a:buAutoNum type="arabicPeriod"/>
              <a:defRPr/>
            </a:pPr>
            <a:r>
              <a:rPr lang="de-CH" altLang="de-DE" dirty="0" smtClean="0">
                <a:latin typeface="Arial" pitchFamily="34" charset="0"/>
              </a:rPr>
              <a:t>Im </a:t>
            </a:r>
            <a:r>
              <a:rPr lang="de-CH" altLang="de-DE" b="1" dirty="0" smtClean="0">
                <a:latin typeface="Arial" pitchFamily="34" charset="0"/>
              </a:rPr>
              <a:t>Erwachsenenalter ist es häufig eine Frage der Zeit, wann Überlegungen zu einer passenden Weiterbildung </a:t>
            </a:r>
            <a:r>
              <a:rPr lang="de-CH" altLang="de-DE" dirty="0" smtClean="0">
                <a:latin typeface="Arial" pitchFamily="34" charset="0"/>
              </a:rPr>
              <a:t>auftauchen.</a:t>
            </a:r>
          </a:p>
          <a:p>
            <a:pPr marL="225034" indent="-225034">
              <a:buFontTx/>
              <a:buAutoNum type="arabicPeriod"/>
              <a:defRPr/>
            </a:pPr>
            <a:r>
              <a:rPr lang="de-CH" altLang="de-DE" dirty="0" smtClean="0">
                <a:latin typeface="Arial" pitchFamily="34" charset="0"/>
              </a:rPr>
              <a:t>Und nicht zuletzt fragt man sich im </a:t>
            </a:r>
            <a:r>
              <a:rPr lang="de-CH" altLang="de-DE" b="1" dirty="0" smtClean="0">
                <a:latin typeface="Arial" pitchFamily="34" charset="0"/>
              </a:rPr>
              <a:t>höheren Erwachsenenalter wie man sich neu orientieren </a:t>
            </a:r>
            <a:r>
              <a:rPr lang="de-CH" altLang="de-DE" dirty="0" smtClean="0">
                <a:latin typeface="Arial" pitchFamily="34" charset="0"/>
              </a:rPr>
              <a:t>kann.</a:t>
            </a:r>
          </a:p>
          <a:p>
            <a:pPr marL="225034" indent="-225034">
              <a:buFontTx/>
              <a:buAutoNum type="arabicPeriod"/>
              <a:defRPr/>
            </a:pPr>
            <a:endParaRPr lang="de-CH" altLang="de-DE" dirty="0" smtClean="0">
              <a:latin typeface="Arial" pitchFamily="34" charset="0"/>
            </a:endParaRPr>
          </a:p>
          <a:p>
            <a:pPr marL="225034" indent="-225034">
              <a:buFontTx/>
              <a:buAutoNum type="arabicPeriod"/>
              <a:defRPr/>
            </a:pPr>
            <a:endParaRPr lang="de-CH" altLang="de-DE" dirty="0" smtClean="0">
              <a:latin typeface="Arial" pitchFamily="34" charset="0"/>
            </a:endParaRPr>
          </a:p>
          <a:p>
            <a:pPr eaLnBrk="1" hangingPunct="1">
              <a:defRPr/>
            </a:pPr>
            <a:r>
              <a:rPr lang="de-CH" altLang="de-DE" dirty="0" smtClean="0">
                <a:latin typeface="Arial" pitchFamily="34" charset="0"/>
              </a:rPr>
              <a:t>Das Thema </a:t>
            </a:r>
            <a:r>
              <a:rPr lang="de-CH" altLang="de-DE" b="1" dirty="0" smtClean="0">
                <a:latin typeface="Arial" pitchFamily="34" charset="0"/>
              </a:rPr>
              <a:t>Laufbahnwahl verbunden mit Veränderung </a:t>
            </a:r>
            <a:r>
              <a:rPr lang="de-CH" altLang="de-DE" dirty="0" smtClean="0">
                <a:latin typeface="Arial" pitchFamily="34" charset="0"/>
              </a:rPr>
              <a:t>begleitet uns durch das ganze Leben - gewünscht oder manchmal auch ungewünscht. </a:t>
            </a:r>
          </a:p>
          <a:p>
            <a:pPr eaLnBrk="1" hangingPunct="1">
              <a:defRPr/>
            </a:pPr>
            <a:r>
              <a:rPr lang="de-CH" altLang="de-DE" b="1" dirty="0" smtClean="0">
                <a:latin typeface="Arial" pitchFamily="34" charset="0"/>
              </a:rPr>
              <a:t>Laufbahnwahl ist immer ein Prozess</a:t>
            </a:r>
            <a:r>
              <a:rPr lang="de-CH" altLang="de-DE" dirty="0" smtClean="0">
                <a:latin typeface="Arial" pitchFamily="34" charset="0"/>
              </a:rPr>
              <a:t>, es benötigt in der Regel eine gewisse </a:t>
            </a:r>
            <a:r>
              <a:rPr lang="de-CH" altLang="de-DE" b="1" dirty="0" smtClean="0">
                <a:latin typeface="Arial" pitchFamily="34" charset="0"/>
              </a:rPr>
              <a:t>Zeit</a:t>
            </a:r>
            <a:r>
              <a:rPr lang="de-CH" altLang="de-DE" dirty="0" smtClean="0">
                <a:latin typeface="Arial" pitchFamily="34" charset="0"/>
              </a:rPr>
              <a:t>, die Dauer kann von Person zu Person unterschiedlich lange sein. </a:t>
            </a:r>
          </a:p>
          <a:p>
            <a:pPr eaLnBrk="1" hangingPunct="1">
              <a:defRPr/>
            </a:pPr>
            <a:endParaRPr lang="de-CH" altLang="de-DE" b="1" dirty="0" smtClean="0">
              <a:latin typeface="Arial" pitchFamily="34" charset="0"/>
            </a:endParaRPr>
          </a:p>
        </p:txBody>
      </p:sp>
    </p:spTree>
    <p:extLst>
      <p:ext uri="{BB962C8B-B14F-4D97-AF65-F5344CB8AC3E}">
        <p14:creationId xmlns:p14="http://schemas.microsoft.com/office/powerpoint/2010/main" val="3028657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22</a:t>
            </a:fld>
            <a:endParaRPr lang="en-US"/>
          </a:p>
        </p:txBody>
      </p:sp>
    </p:spTree>
    <p:extLst>
      <p:ext uri="{BB962C8B-B14F-4D97-AF65-F5344CB8AC3E}">
        <p14:creationId xmlns:p14="http://schemas.microsoft.com/office/powerpoint/2010/main" val="298273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Primar:</a:t>
            </a:r>
            <a:r>
              <a:rPr lang="de-CH" baseline="0" dirty="0" smtClean="0"/>
              <a:t> </a:t>
            </a:r>
            <a:r>
              <a:rPr lang="de-CH" sz="1200" dirty="0" smtClean="0"/>
              <a:t>Informationsanlass für Eltern von Primarschüler/innen der 6. Klasse, die mehr über die Berufs- und Schulwahl nach der Sekundarstufe I wissen möchten</a:t>
            </a:r>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23</a:t>
            </a:fld>
            <a:endParaRPr lang="en-US" dirty="0"/>
          </a:p>
        </p:txBody>
      </p:sp>
    </p:spTree>
    <p:extLst>
      <p:ext uri="{BB962C8B-B14F-4D97-AF65-F5344CB8AC3E}">
        <p14:creationId xmlns:p14="http://schemas.microsoft.com/office/powerpoint/2010/main" val="1779742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xfrm>
            <a:off x="-744538" y="877888"/>
            <a:ext cx="7797801" cy="4386262"/>
          </a:xfrm>
          <a:ln/>
        </p:spPr>
      </p:sp>
      <p:sp>
        <p:nvSpPr>
          <p:cNvPr id="34819" name="Notizenplatzhalter 2"/>
          <p:cNvSpPr>
            <a:spLocks noGrp="1"/>
          </p:cNvSpPr>
          <p:nvPr>
            <p:ph type="body" idx="1"/>
          </p:nvPr>
        </p:nvSpPr>
        <p:spPr>
          <a:noFill/>
        </p:spPr>
        <p:txBody>
          <a:bodyPr/>
          <a:lstStyle/>
          <a:p>
            <a:r>
              <a:rPr lang="de-CH" altLang="de-DE" b="1" dirty="0" smtClean="0"/>
              <a:t>ALLE LEISTUNGSZÜGE</a:t>
            </a:r>
          </a:p>
          <a:p>
            <a:r>
              <a:rPr lang="de-CH" altLang="de-DE" dirty="0" smtClean="0"/>
              <a:t>Werbung in eigener Sache…</a:t>
            </a:r>
          </a:p>
          <a:p>
            <a:endParaRPr lang="de-CH" altLang="de-DE" dirty="0" smtClean="0"/>
          </a:p>
          <a:p>
            <a:r>
              <a:rPr lang="de-CH" altLang="de-DE" dirty="0" smtClean="0"/>
              <a:t>Wenn ihr</a:t>
            </a:r>
            <a:r>
              <a:rPr lang="de-CH" altLang="de-DE" baseline="0" dirty="0" smtClean="0"/>
              <a:t> euch </a:t>
            </a:r>
            <a:r>
              <a:rPr lang="de-CH" altLang="de-DE" dirty="0" smtClean="0"/>
              <a:t>bewerben wollt, wird oft auch das Thema Eignungstests aktuell. </a:t>
            </a:r>
          </a:p>
          <a:p>
            <a:r>
              <a:rPr lang="de-CH" altLang="de-DE" dirty="0" smtClean="0"/>
              <a:t>Viele Firmen verlangen den Multicheck bzw. Basic Check oder auch die brancheneigenen Eignungstests.</a:t>
            </a:r>
          </a:p>
          <a:p>
            <a:r>
              <a:rPr lang="de-CH" altLang="de-DE" dirty="0" smtClean="0"/>
              <a:t>Für Schülerinnen und Schüler, die ein wenig Angst vor diesen Tests haben, bieten wir einen Workshop an. </a:t>
            </a:r>
          </a:p>
          <a:p>
            <a:pPr marL="171450" indent="-171450">
              <a:buFontTx/>
              <a:buChar char="-"/>
            </a:pPr>
            <a:r>
              <a:rPr lang="de-CH" altLang="de-DE" dirty="0" smtClean="0"/>
              <a:t>Informationen, wie ein solcher Test abläuft</a:t>
            </a:r>
          </a:p>
          <a:p>
            <a:pPr marL="171450" indent="-171450">
              <a:buFontTx/>
              <a:buChar char="-"/>
            </a:pPr>
            <a:r>
              <a:rPr lang="de-CH" altLang="de-DE" dirty="0" smtClean="0"/>
              <a:t>es werden ein paar Aufgaben besprochen</a:t>
            </a:r>
          </a:p>
          <a:p>
            <a:pPr marL="171450" indent="-171450">
              <a:buFontTx/>
              <a:buChar char="-"/>
            </a:pPr>
            <a:r>
              <a:rPr lang="de-CH" altLang="de-DE" dirty="0" smtClean="0"/>
              <a:t>Strategien besprochen, wie man an einen solchen Test heran gehen soll, damit die Angst</a:t>
            </a:r>
            <a:r>
              <a:rPr lang="de-CH" altLang="de-DE" baseline="0" dirty="0" smtClean="0"/>
              <a:t> nicht überhand nimmt</a:t>
            </a:r>
          </a:p>
          <a:p>
            <a:pPr marL="171450" indent="-171450">
              <a:buFontTx/>
              <a:buChar char="-"/>
            </a:pPr>
            <a:endParaRPr lang="de-CH" altLang="de-DE" baseline="0" dirty="0" smtClean="0"/>
          </a:p>
          <a:p>
            <a:pPr marL="0" indent="0">
              <a:buFontTx/>
              <a:buNone/>
            </a:pPr>
            <a:r>
              <a:rPr lang="de-CH" altLang="de-DE" baseline="0" dirty="0" smtClean="0"/>
              <a:t>Falls jemand die Seite der Veranstaltungen zeigen möchte: </a:t>
            </a:r>
            <a:r>
              <a:rPr lang="de-CH" altLang="de-DE" b="1" baseline="0" dirty="0" smtClean="0"/>
              <a:t>auch hier versteckt sich hinter dem Bild der Hyperlink zu den Veranstaltungen (nicht direkt KAVE).</a:t>
            </a:r>
            <a:endParaRPr lang="de-CH" altLang="de-DE" b="1" dirty="0" smtClean="0"/>
          </a:p>
          <a:p>
            <a:r>
              <a:rPr lang="de-CH" altLang="de-DE" dirty="0" smtClean="0"/>
              <a:t> </a:t>
            </a:r>
          </a:p>
        </p:txBody>
      </p:sp>
      <p:sp>
        <p:nvSpPr>
          <p:cNvPr id="34820"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70480" indent="-296338" eaLnBrk="0" hangingPunct="0">
              <a:spcBef>
                <a:spcPct val="30000"/>
              </a:spcBef>
              <a:defRPr sz="1200">
                <a:solidFill>
                  <a:schemeClr val="tx1"/>
                </a:solidFill>
                <a:latin typeface="Times New Roman" pitchFamily="18" charset="0"/>
              </a:defRPr>
            </a:lvl2pPr>
            <a:lvl3pPr marL="1185355" indent="-237071" eaLnBrk="0" hangingPunct="0">
              <a:spcBef>
                <a:spcPct val="30000"/>
              </a:spcBef>
              <a:defRPr sz="1200">
                <a:solidFill>
                  <a:schemeClr val="tx1"/>
                </a:solidFill>
                <a:latin typeface="Times New Roman" pitchFamily="18" charset="0"/>
              </a:defRPr>
            </a:lvl3pPr>
            <a:lvl4pPr marL="1659497" indent="-237071" eaLnBrk="0" hangingPunct="0">
              <a:spcBef>
                <a:spcPct val="30000"/>
              </a:spcBef>
              <a:defRPr sz="1200">
                <a:solidFill>
                  <a:schemeClr val="tx1"/>
                </a:solidFill>
                <a:latin typeface="Times New Roman" pitchFamily="18" charset="0"/>
              </a:defRPr>
            </a:lvl4pPr>
            <a:lvl5pPr marL="2133639" indent="-237071" eaLnBrk="0" hangingPunct="0">
              <a:spcBef>
                <a:spcPct val="30000"/>
              </a:spcBef>
              <a:defRPr sz="1200">
                <a:solidFill>
                  <a:schemeClr val="tx1"/>
                </a:solidFill>
                <a:latin typeface="Times New Roman" pitchFamily="18" charset="0"/>
              </a:defRPr>
            </a:lvl5pPr>
            <a:lvl6pPr marL="2607780" indent="-237071" eaLnBrk="0" fontAlgn="base" hangingPunct="0">
              <a:spcBef>
                <a:spcPct val="30000"/>
              </a:spcBef>
              <a:spcAft>
                <a:spcPct val="0"/>
              </a:spcAft>
              <a:defRPr sz="1200">
                <a:solidFill>
                  <a:schemeClr val="tx1"/>
                </a:solidFill>
                <a:latin typeface="Times New Roman" pitchFamily="18" charset="0"/>
              </a:defRPr>
            </a:lvl6pPr>
            <a:lvl7pPr marL="3081922" indent="-237071" eaLnBrk="0" fontAlgn="base" hangingPunct="0">
              <a:spcBef>
                <a:spcPct val="30000"/>
              </a:spcBef>
              <a:spcAft>
                <a:spcPct val="0"/>
              </a:spcAft>
              <a:defRPr sz="1200">
                <a:solidFill>
                  <a:schemeClr val="tx1"/>
                </a:solidFill>
                <a:latin typeface="Times New Roman" pitchFamily="18" charset="0"/>
              </a:defRPr>
            </a:lvl7pPr>
            <a:lvl8pPr marL="3556064" indent="-237071" eaLnBrk="0" fontAlgn="base" hangingPunct="0">
              <a:spcBef>
                <a:spcPct val="30000"/>
              </a:spcBef>
              <a:spcAft>
                <a:spcPct val="0"/>
              </a:spcAft>
              <a:defRPr sz="1200">
                <a:solidFill>
                  <a:schemeClr val="tx1"/>
                </a:solidFill>
                <a:latin typeface="Times New Roman" pitchFamily="18" charset="0"/>
              </a:defRPr>
            </a:lvl8pPr>
            <a:lvl9pPr marL="4030206" indent="-23707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CD79266-62D2-439C-996D-D943A55CE716}" type="slidenum">
              <a:rPr lang="de-CH" altLang="de-DE" smtClean="0"/>
              <a:pPr eaLnBrk="1" hangingPunct="1">
                <a:spcBef>
                  <a:spcPct val="0"/>
                </a:spcBef>
              </a:pPr>
              <a:t>25</a:t>
            </a:fld>
            <a:endParaRPr lang="de-CH" altLang="de-DE" smtClean="0"/>
          </a:p>
        </p:txBody>
      </p:sp>
    </p:spTree>
    <p:extLst>
      <p:ext uri="{BB962C8B-B14F-4D97-AF65-F5344CB8AC3E}">
        <p14:creationId xmlns:p14="http://schemas.microsoft.com/office/powerpoint/2010/main" val="50791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70000"/>
              </a:lnSpc>
              <a:buNone/>
            </a:pPr>
            <a:r>
              <a:rPr lang="de-CH" b="1" dirty="0" smtClean="0"/>
              <a:t>Berufsbildungsgesetz (7. Kapitel: BSLB; Art. 49-51) </a:t>
            </a:r>
          </a:p>
          <a:p>
            <a:pPr marL="0" indent="0">
              <a:lnSpc>
                <a:spcPct val="170000"/>
              </a:lnSpc>
              <a:buNone/>
            </a:pPr>
            <a:r>
              <a:rPr lang="de-CH" dirty="0" smtClean="0"/>
              <a:t>Unterstützung von Jugendliche und Erwachsene bei der Berufs- und Studienwahl, der beruflichen Laufbahn durch </a:t>
            </a:r>
            <a:r>
              <a:rPr lang="de-CH" b="1" dirty="0" smtClean="0"/>
              <a:t>Information und persönliche Beratung</a:t>
            </a:r>
          </a:p>
          <a:p>
            <a:pPr marL="0" indent="0">
              <a:lnSpc>
                <a:spcPct val="170000"/>
              </a:lnSpc>
              <a:buNone/>
            </a:pPr>
            <a:r>
              <a:rPr lang="de-CH" dirty="0" smtClean="0"/>
              <a:t>Abstimmung der BSLB auf die arbeitsmarktlichen Massnahmen</a:t>
            </a:r>
          </a:p>
          <a:p>
            <a:pPr marL="0" indent="0">
              <a:lnSpc>
                <a:spcPct val="170000"/>
              </a:lnSpc>
              <a:buNone/>
            </a:pPr>
            <a:endParaRPr lang="de-CH" dirty="0" smtClean="0"/>
          </a:p>
          <a:p>
            <a:pPr marL="0" indent="0">
              <a:buNone/>
            </a:pPr>
            <a:r>
              <a:rPr lang="de-CH" b="1" dirty="0" smtClean="0"/>
              <a:t>Verordnung über die Berufsbildung (BBV; 7. Kapitel: BSLB; Art. 55-58)</a:t>
            </a:r>
          </a:p>
          <a:p>
            <a:pPr marL="0" indent="0">
              <a:lnSpc>
                <a:spcPct val="170000"/>
              </a:lnSpc>
              <a:buNone/>
            </a:pPr>
            <a:r>
              <a:rPr lang="de-CH" dirty="0" smtClean="0"/>
              <a:t>Die BSLB stellt </a:t>
            </a:r>
            <a:r>
              <a:rPr lang="de-CH" b="1" dirty="0" smtClean="0"/>
              <a:t>zusammen mit Partnern Angebote </a:t>
            </a:r>
            <a:r>
              <a:rPr lang="de-CH" dirty="0" smtClean="0"/>
              <a:t>zur Vorbereitung, Wahl und Gestaltung der beruflichen Laufbahn bereit.</a:t>
            </a:r>
          </a:p>
          <a:p>
            <a:pPr marL="0" indent="0">
              <a:lnSpc>
                <a:spcPct val="170000"/>
              </a:lnSpc>
              <a:buNone/>
            </a:pPr>
            <a:r>
              <a:rPr lang="de-CH" b="1" dirty="0" smtClean="0"/>
              <a:t>Informationen über Bildungsangebote, persönliche Auskünfte und Beratung</a:t>
            </a:r>
            <a:r>
              <a:rPr lang="de-CH" dirty="0" smtClean="0"/>
              <a:t>.</a:t>
            </a:r>
          </a:p>
          <a:p>
            <a:pPr marL="0" indent="0">
              <a:lnSpc>
                <a:spcPct val="170000"/>
              </a:lnSpc>
              <a:buNone/>
            </a:pPr>
            <a:r>
              <a:rPr lang="de-CH" dirty="0" smtClean="0"/>
              <a:t>In der persönlichen Beratung werden Grundlagen erarbeitet, die es Ratsuchenden ermöglichen, nach ihren Fähigkeiten und Neigungen und unter Berücksichtigung der Anforderungen der Arbeitswelt Berufs-, Studien- und Laufbahnentscheide zu fällen.</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2</a:t>
            </a:fld>
            <a:endParaRPr lang="en-US" dirty="0"/>
          </a:p>
        </p:txBody>
      </p:sp>
    </p:spTree>
    <p:extLst>
      <p:ext uri="{BB962C8B-B14F-4D97-AF65-F5344CB8AC3E}">
        <p14:creationId xmlns:p14="http://schemas.microsoft.com/office/powerpoint/2010/main" val="263004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Seco RAV &gt; 220000</a:t>
            </a:r>
          </a:p>
          <a:p>
            <a:r>
              <a:rPr lang="de-CH" dirty="0" smtClean="0"/>
              <a:t>Viadukt &gt; 70’000</a:t>
            </a:r>
          </a:p>
          <a:p>
            <a:r>
              <a:rPr lang="de-CH" dirty="0" smtClean="0"/>
              <a:t>Viamia &gt; 100’000</a:t>
            </a:r>
          </a:p>
          <a:p>
            <a:r>
              <a:rPr lang="de-CH" dirty="0" smtClean="0"/>
              <a:t>INVOL &gt; 70’000</a:t>
            </a:r>
          </a:p>
          <a:p>
            <a:endParaRPr lang="de-CH" dirty="0" smtClean="0"/>
          </a:p>
          <a:p>
            <a:r>
              <a:rPr lang="de-CH" dirty="0" smtClean="0"/>
              <a:t>Total &gt; 460’000</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27</a:t>
            </a:fld>
            <a:endParaRPr lang="en-US" dirty="0"/>
          </a:p>
        </p:txBody>
      </p:sp>
    </p:spTree>
    <p:extLst>
      <p:ext uri="{BB962C8B-B14F-4D97-AF65-F5344CB8AC3E}">
        <p14:creationId xmlns:p14="http://schemas.microsoft.com/office/powerpoint/2010/main" val="1288334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BWB-Kriterien</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Grundsatz:  BWB = wenn die Anschlusslösung gefährdet ist und/oder nicht vorhanden, da es einen Abbruch gab oder keine Lehrstelle gefunden wurde.</a:t>
            </a:r>
            <a:endParaRPr lang="de-CH" sz="1200" kern="1200" dirty="0" smtClean="0">
              <a:solidFill>
                <a:schemeClr val="tx1"/>
              </a:solidFill>
              <a:effectLst/>
              <a:latin typeface="+mn-lt"/>
              <a:ea typeface="+mn-ea"/>
              <a:cs typeface="+mn-cs"/>
            </a:endParaRPr>
          </a:p>
          <a:p>
            <a:r>
              <a:rPr lang="de-CH" sz="1200" u="none" strike="noStrike" kern="1200" dirty="0" smtClean="0">
                <a:solidFill>
                  <a:schemeClr val="tx1"/>
                </a:solidFill>
                <a:effectLst/>
                <a:latin typeface="+mn-lt"/>
                <a:ea typeface="+mn-ea"/>
                <a:cs typeface="+mn-cs"/>
              </a:rPr>
              <a:t>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Sekundarstufe I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Jugendliche, welche…</a:t>
            </a:r>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von einer BWB-Fachperson angemeldet werden</a:t>
            </a:r>
          </a:p>
          <a:p>
            <a:pPr lvl="0"/>
            <a:r>
              <a:rPr lang="de-CH" sz="1200" kern="1200" dirty="0" smtClean="0">
                <a:solidFill>
                  <a:schemeClr val="tx1"/>
                </a:solidFill>
                <a:effectLst/>
                <a:latin typeface="+mn-lt"/>
                <a:ea typeface="+mn-ea"/>
                <a:cs typeface="+mn-cs"/>
              </a:rPr>
              <a:t>eine Mehrfachproblematik haben (schlechte Schulnoten, schwierige Familien- und/oder psychische Situation), welche einen Anschluss in eine Lehre gefährden könnten. Es ist dabei unwichtig, ob sich die Jugendlichen in der 2. oder 3. Sekundarschulklasse befinden.</a:t>
            </a:r>
          </a:p>
          <a:p>
            <a:pPr lvl="0"/>
            <a:r>
              <a:rPr lang="de-CH" sz="1200" kern="1200" dirty="0" smtClean="0">
                <a:solidFill>
                  <a:schemeClr val="tx1"/>
                </a:solidFill>
                <a:effectLst/>
                <a:latin typeface="+mn-lt"/>
                <a:ea typeface="+mn-ea"/>
                <a:cs typeface="+mn-cs"/>
              </a:rPr>
              <a:t>die Schule abgebrochen haben</a:t>
            </a:r>
          </a:p>
          <a:p>
            <a:r>
              <a:rPr lang="de-CH" sz="1200" u="none" strike="noStrike" kern="1200" dirty="0" smtClean="0">
                <a:solidFill>
                  <a:schemeClr val="tx1"/>
                </a:solidFill>
                <a:effectLst/>
                <a:latin typeface="+mn-lt"/>
                <a:ea typeface="+mn-ea"/>
                <a:cs typeface="+mn-cs"/>
              </a:rPr>
              <a:t>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Zwischenlösungen (Brückenangebote und Zentrum Berufsintegration)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Jugendliche und junge Erwachsene, welche…</a:t>
            </a:r>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von einer Beratungsperson des ZBI an eine Berufsberatung angemeldet bzw. im ZBI begleitet werden</a:t>
            </a:r>
          </a:p>
          <a:p>
            <a:pPr lvl="0"/>
            <a:r>
              <a:rPr lang="de-CH" sz="1200" kern="1200" dirty="0" smtClean="0">
                <a:solidFill>
                  <a:schemeClr val="tx1"/>
                </a:solidFill>
                <a:effectLst/>
                <a:latin typeface="+mn-lt"/>
                <a:ea typeface="+mn-ea"/>
                <a:cs typeface="+mn-cs"/>
              </a:rPr>
              <a:t>in den Brückenangeboten sind und eine Mehrfachproblematik haben (schlechte Schulnoten, schwierige Familien- oder psychische Situation), welche eine Anschlusslösung in einer Lehre gefährden könnten</a:t>
            </a:r>
          </a:p>
          <a:p>
            <a:r>
              <a:rPr lang="de-CH" sz="1200" b="1" u="none" strike="noStrike" kern="1200" dirty="0" smtClean="0">
                <a:solidFill>
                  <a:schemeClr val="tx1"/>
                </a:solidFill>
                <a:effectLst/>
                <a:latin typeface="+mn-lt"/>
                <a:ea typeface="+mn-ea"/>
                <a:cs typeface="+mn-cs"/>
              </a:rPr>
              <a:t>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Sekundarstufe II </a:t>
            </a:r>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Jugendliche und junge Erwachsene, welche…</a:t>
            </a:r>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eine Lehre, das Gymnasium, die FMS oder die WMS abgebrochen haben oder bei denen ein solcher Abbruch kurz bevorsteht</a:t>
            </a:r>
          </a:p>
          <a:p>
            <a:r>
              <a:rPr lang="de-CH" sz="1200" kern="1200" dirty="0" smtClean="0">
                <a:solidFill>
                  <a:schemeClr val="tx1"/>
                </a:solidFill>
                <a:effectLst/>
                <a:latin typeface="+mn-lt"/>
                <a:ea typeface="+mn-ea"/>
                <a:cs typeface="+mn-cs"/>
              </a:rPr>
              <a:t> </a:t>
            </a:r>
          </a:p>
          <a:p>
            <a:r>
              <a:rPr lang="de-CH" sz="1200" kern="1200" dirty="0" smtClean="0">
                <a:solidFill>
                  <a:schemeClr val="tx1"/>
                </a:solidFill>
                <a:effectLst/>
                <a:latin typeface="+mn-lt"/>
                <a:ea typeface="+mn-ea"/>
                <a:cs typeface="+mn-cs"/>
              </a:rPr>
              <a:t> </a:t>
            </a:r>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29</a:t>
            </a:fld>
            <a:endParaRPr lang="en-US" dirty="0"/>
          </a:p>
        </p:txBody>
      </p:sp>
    </p:spTree>
    <p:extLst>
      <p:ext uri="{BB962C8B-B14F-4D97-AF65-F5344CB8AC3E}">
        <p14:creationId xmlns:p14="http://schemas.microsoft.com/office/powerpoint/2010/main" val="205409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0" fontAlgn="base" hangingPunct="0"/>
            <a:r>
              <a:rPr lang="de-CH" sz="1200" b="1" kern="1200" dirty="0" smtClean="0">
                <a:solidFill>
                  <a:schemeClr val="tx1"/>
                </a:solidFill>
                <a:effectLst/>
                <a:latin typeface="+mn-lt"/>
                <a:ea typeface="+mn-ea"/>
                <a:cs typeface="+mn-cs"/>
              </a:rPr>
              <a:t>Programm</a:t>
            </a: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Bikantonales Mentoring-Programm der beiden Kantone BL und BS</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Über 70 freiwillige Personen aus der Region welche Jugendliche bei der Lehrstellensuche unterstützen</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eaLnBrk="0" fontAlgn="base" hangingPunct="0"/>
            <a:r>
              <a:rPr lang="de-CH" sz="1200" b="1" kern="1200" dirty="0" smtClean="0">
                <a:solidFill>
                  <a:schemeClr val="tx1"/>
                </a:solidFill>
                <a:effectLst/>
                <a:latin typeface="+mn-lt"/>
                <a:ea typeface="+mn-ea"/>
                <a:cs typeface="+mn-cs"/>
              </a:rPr>
              <a:t>Team</a:t>
            </a: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Wir sind ein Team von drei Personen, Barbara Riberzani und Monica Wyss zwei Berufs-, Studien und Laufberaterinnen</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Wir gehören zum Bereich Sek 1 LBZ</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Wir gehören in BL zum Team des Laufbahnzentrums und haben für beide Kantone unseren Standort hier in Pratteln</a:t>
            </a:r>
          </a:p>
          <a:p>
            <a:pPr eaLnBrk="0" fontAlgn="base" hangingPunct="0"/>
            <a:r>
              <a:rPr lang="de-CH" sz="1200" b="1" kern="1200" dirty="0" smtClean="0">
                <a:solidFill>
                  <a:schemeClr val="tx1"/>
                </a:solidFill>
                <a:effectLst/>
                <a:latin typeface="+mn-lt"/>
                <a:ea typeface="+mn-ea"/>
                <a:cs typeface="+mn-cs"/>
              </a:rPr>
              <a:t>Zielgruppe</a:t>
            </a: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Unsere Zielgruppe sind Jugendliche und junge Erwachsene zwischen 14-25 Jahren</a:t>
            </a:r>
          </a:p>
          <a:p>
            <a:pPr eaLnBrk="0" fontAlgn="base" hangingPunct="0"/>
            <a:r>
              <a:rPr lang="de-CH" sz="1200" kern="1200" dirty="0" smtClean="0">
                <a:solidFill>
                  <a:schemeClr val="tx1"/>
                </a:solidFill>
                <a:effectLst/>
                <a:latin typeface="+mn-lt"/>
                <a:ea typeface="+mn-ea"/>
                <a:cs typeface="+mn-cs"/>
              </a:rPr>
              <a:t>Persönliche und individuelle Unterstützung suchen/benötigen</a:t>
            </a:r>
          </a:p>
          <a:p>
            <a:pPr eaLnBrk="0" fontAlgn="base" hangingPunct="0"/>
            <a:r>
              <a:rPr lang="de-CH" sz="1200" kern="1200" dirty="0" smtClean="0">
                <a:solidFill>
                  <a:schemeClr val="tx1"/>
                </a:solidFill>
                <a:effectLst/>
                <a:latin typeface="+mn-lt"/>
                <a:ea typeface="+mn-ea"/>
                <a:cs typeface="+mn-cs"/>
              </a:rPr>
              <a:t> </a:t>
            </a:r>
          </a:p>
          <a:p>
            <a:pPr lvl="0" eaLnBrk="0" fontAlgn="base" hangingPunct="0"/>
            <a:r>
              <a:rPr lang="de-CH" sz="1200" kern="1200" dirty="0" smtClean="0">
                <a:solidFill>
                  <a:schemeClr val="tx1"/>
                </a:solidFill>
                <a:effectLst/>
                <a:latin typeface="+mn-lt"/>
                <a:ea typeface="+mn-ea"/>
                <a:cs typeface="+mn-cs"/>
              </a:rPr>
              <a:t>Jugendliche der Sek I</a:t>
            </a:r>
          </a:p>
          <a:p>
            <a:pPr eaLnBrk="0" fontAlgn="base" hangingPunct="0"/>
            <a:r>
              <a:rPr lang="de-CH" sz="1200" b="1" kern="1200" dirty="0" smtClean="0">
                <a:solidFill>
                  <a:schemeClr val="tx1"/>
                </a:solidFill>
                <a:effectLst/>
                <a:latin typeface="+mn-lt"/>
                <a:ea typeface="+mn-ea"/>
                <a:cs typeface="+mn-cs"/>
              </a:rPr>
              <a:t>Neu</a:t>
            </a:r>
            <a:r>
              <a:rPr lang="de-CH" sz="1200" kern="1200" dirty="0" smtClean="0">
                <a:solidFill>
                  <a:schemeClr val="tx1"/>
                </a:solidFill>
                <a:effectLst/>
                <a:latin typeface="+mn-lt"/>
                <a:ea typeface="+mn-ea"/>
                <a:cs typeface="+mn-cs"/>
              </a:rPr>
              <a:t>: ab den Frühlingsferien der 2. Klasse</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Jugendliche der Sek II</a:t>
            </a:r>
          </a:p>
          <a:p>
            <a:pPr eaLnBrk="0" fontAlgn="base" hangingPunct="0"/>
            <a:r>
              <a:rPr lang="de-CH" sz="1200" kern="1200" dirty="0" smtClean="0">
                <a:solidFill>
                  <a:schemeClr val="tx1"/>
                </a:solidFill>
                <a:effectLst/>
                <a:latin typeface="+mn-lt"/>
                <a:ea typeface="+mn-ea"/>
                <a:cs typeface="+mn-cs"/>
              </a:rPr>
              <a:t>EBA , Lehr- oder Schulabbruch</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eaLnBrk="0" fontAlgn="base" hangingPunct="0"/>
            <a:r>
              <a:rPr lang="de-CH" sz="1200" b="1" kern="1200" dirty="0" smtClean="0">
                <a:solidFill>
                  <a:schemeClr val="tx1"/>
                </a:solidFill>
                <a:effectLst/>
                <a:latin typeface="+mn-lt"/>
                <a:ea typeface="+mn-ea"/>
                <a:cs typeface="+mn-cs"/>
              </a:rPr>
              <a:t>Anforderungen</a:t>
            </a: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Freiwillig</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Bereitschaft  Ausbildung zu absolvieren </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Bereitschaft zur Zusammenarbeit</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Deutschkenntnisse mindestens B1</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eaLnBrk="0" fontAlgn="base" hangingPunct="0"/>
            <a:r>
              <a:rPr lang="de-CH" sz="1200" b="1" kern="1200" dirty="0" smtClean="0">
                <a:solidFill>
                  <a:schemeClr val="tx1"/>
                </a:solidFill>
                <a:effectLst/>
                <a:latin typeface="+mn-lt"/>
                <a:ea typeface="+mn-ea"/>
                <a:cs typeface="+mn-cs"/>
              </a:rPr>
              <a:t>Wer sind unsere Mentorinnen und Mentoren und was bieten Sie den Jugendlichen?</a:t>
            </a: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Personen aus der Privatwirtschaft zwischen 25 und 70 Jahren</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Sie bieten den Jugendlichen ihre Unterstützung an</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Sie erleichtern den Einstieg ins Berufsleben und nutzen ihre berufliche Erfahrung und Vernetzung</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Sie treffen sich regelmässig mit den Jugendlichen an öffentlichen Orten</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dirty="0" smtClean="0">
                <a:solidFill>
                  <a:schemeClr val="tx1"/>
                </a:solidFill>
                <a:effectLst/>
                <a:latin typeface="+mn-lt"/>
                <a:ea typeface="+mn-ea"/>
                <a:cs typeface="+mn-cs"/>
              </a:rPr>
              <a:t>Sie erstellen mit den Jugendlichen Bewerbungsdossiers, bereiten sie auf Schnuppertage vor,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üben das Vorstellungsgespräch, motivieren sie bei Absagen und fungieren als Türöffner</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pPr lvl="0" eaLnBrk="0" fontAlgn="base" hangingPunct="0"/>
            <a:r>
              <a:rPr lang="de-CH" sz="1200" kern="1200" smtClean="0">
                <a:solidFill>
                  <a:schemeClr val="tx1"/>
                </a:solidFill>
                <a:effectLst/>
                <a:latin typeface="+mn-lt"/>
                <a:ea typeface="+mn-ea"/>
                <a:cs typeface="+mn-cs"/>
              </a:rPr>
              <a:t>Die Begleitung dauert so lange bis eine Anschlusslösung gefunden wurde,</a:t>
            </a:r>
            <a:br>
              <a:rPr lang="de-CH" sz="1200" kern="1200" smtClean="0">
                <a:solidFill>
                  <a:schemeClr val="tx1"/>
                </a:solidFill>
                <a:effectLst/>
                <a:latin typeface="+mn-lt"/>
                <a:ea typeface="+mn-ea"/>
                <a:cs typeface="+mn-cs"/>
              </a:rPr>
            </a:br>
            <a:r>
              <a:rPr lang="de-CH" sz="1200" kern="1200" smtClean="0">
                <a:solidFill>
                  <a:schemeClr val="tx1"/>
                </a:solidFill>
                <a:effectLst/>
                <a:latin typeface="+mn-lt"/>
                <a:ea typeface="+mn-ea"/>
                <a:cs typeface="+mn-cs"/>
              </a:rPr>
              <a:t>Möglichkeit während der Ausbildung</a:t>
            </a:r>
          </a:p>
          <a:p>
            <a:pPr eaLnBrk="1" hangingPunct="1">
              <a:defRPr/>
            </a:pPr>
            <a:endParaRPr lang="de-CH" altLang="de-DE" b="1" dirty="0" smtClean="0">
              <a:latin typeface="Arial" pitchFamily="34" charset="0"/>
            </a:endParaRPr>
          </a:p>
        </p:txBody>
      </p:sp>
      <p:sp>
        <p:nvSpPr>
          <p:cNvPr id="4" name="Foliennummernplatzhalter 3"/>
          <p:cNvSpPr>
            <a:spLocks noGrp="1"/>
          </p:cNvSpPr>
          <p:nvPr>
            <p:ph type="sldNum" sz="quarter" idx="10"/>
          </p:nvPr>
        </p:nvSpPr>
        <p:spPr/>
        <p:txBody>
          <a:bodyPr/>
          <a:lstStyle/>
          <a:p>
            <a:fld id="{7393551E-C1F7-3449-9D64-1DB59B6C672B}" type="slidenum">
              <a:rPr lang="en-US" smtClean="0"/>
              <a:t>33</a:t>
            </a:fld>
            <a:endParaRPr lang="en-US"/>
          </a:p>
        </p:txBody>
      </p:sp>
    </p:spTree>
    <p:extLst>
      <p:ext uri="{BB962C8B-B14F-4D97-AF65-F5344CB8AC3E}">
        <p14:creationId xmlns:p14="http://schemas.microsoft.com/office/powerpoint/2010/main" val="1530043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xfrm>
            <a:off x="-927100" y="969963"/>
            <a:ext cx="8637588" cy="4859337"/>
          </a:xfrm>
          <a:ln/>
        </p:spPr>
      </p:sp>
      <p:sp>
        <p:nvSpPr>
          <p:cNvPr id="33795" name="Notizenplatzhalter 2"/>
          <p:cNvSpPr>
            <a:spLocks noGrp="1"/>
          </p:cNvSpPr>
          <p:nvPr>
            <p:ph type="body" idx="1"/>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altLang="de-DE" b="1" dirty="0" smtClean="0"/>
              <a:t>ALLE LEISTUNGSZÜGE</a:t>
            </a:r>
          </a:p>
          <a:p>
            <a:pPr marL="0" marR="0" lvl="0" indent="0" algn="l" defTabSz="457200" rtl="0" eaLnBrk="1" fontAlgn="auto" latinLnBrk="0" hangingPunct="1">
              <a:lnSpc>
                <a:spcPct val="100000"/>
              </a:lnSpc>
              <a:spcBef>
                <a:spcPts val="0"/>
              </a:spcBef>
              <a:spcAft>
                <a:spcPts val="0"/>
              </a:spcAft>
              <a:buClrTx/>
              <a:buSzTx/>
              <a:buFontTx/>
              <a:buNone/>
              <a:tabLst/>
              <a:defRPr/>
            </a:pPr>
            <a:r>
              <a:rPr lang="de-CH" altLang="de-DE" b="1" dirty="0" smtClean="0"/>
              <a:t>Anmeldung für Einzelberatung: </a:t>
            </a:r>
            <a:r>
              <a:rPr lang="de-CH" sz="1200" b="1" kern="1200" dirty="0" smtClean="0">
                <a:solidFill>
                  <a:schemeClr val="tx1"/>
                </a:solidFill>
                <a:effectLst/>
                <a:latin typeface="+mn-lt"/>
                <a:ea typeface="+mn-ea"/>
                <a:cs typeface="+mn-cs"/>
              </a:rPr>
              <a:t>frühestens ab ESA, aber offen ab Januar für alle.</a:t>
            </a:r>
          </a:p>
          <a:p>
            <a:pPr eaLnBrk="1" hangingPunct="1"/>
            <a:endParaRPr lang="de-CH" altLang="de-DE" dirty="0" smtClean="0"/>
          </a:p>
          <a:p>
            <a:pPr eaLnBrk="1" hangingPunct="1"/>
            <a:r>
              <a:rPr lang="de-CH" altLang="de-DE" dirty="0" smtClean="0"/>
              <a:t>...in der Infothek gibt es zu allen Berufen Unterlagen</a:t>
            </a:r>
          </a:p>
          <a:p>
            <a:pPr eaLnBrk="1" hangingPunct="1"/>
            <a:r>
              <a:rPr lang="de-CH" altLang="de-DE" dirty="0" smtClean="0"/>
              <a:t>Vorbei kommen und stöbern, Unterlagen ausleihen (1 Monat), Kurzgespräche bis zu 15 Minuten ohne Voranmeldung möglich.</a:t>
            </a:r>
            <a:endParaRPr lang="de-DE" altLang="de-DE" dirty="0" smtClean="0"/>
          </a:p>
          <a:p>
            <a:r>
              <a:rPr lang="de-CH" altLang="de-DE" dirty="0" smtClean="0"/>
              <a:t>Aktuelle</a:t>
            </a:r>
            <a:r>
              <a:rPr lang="de-CH" altLang="de-DE" baseline="0" dirty="0" smtClean="0"/>
              <a:t> Zeiten auf biz.bl.ch</a:t>
            </a:r>
          </a:p>
          <a:p>
            <a:endParaRPr lang="de-CH" altLang="de-DE" baseline="0" dirty="0" smtClean="0"/>
          </a:p>
          <a:p>
            <a:r>
              <a:rPr lang="de-CH" altLang="de-DE" dirty="0" smtClean="0"/>
              <a:t>… Einzelberatung:</a:t>
            </a:r>
            <a:r>
              <a:rPr lang="de-CH" altLang="de-DE" baseline="0" dirty="0" smtClean="0"/>
              <a:t> Interessen abklären, Wege zum Ziel aufzeigen; 1-? Termine, </a:t>
            </a:r>
            <a:r>
              <a:rPr lang="de-CH" altLang="de-DE" b="1" baseline="0" dirty="0" smtClean="0"/>
              <a:t>ab 2. Sek.</a:t>
            </a:r>
          </a:p>
          <a:p>
            <a:r>
              <a:rPr lang="de-CH" altLang="de-DE" baseline="0" dirty="0" smtClean="0"/>
              <a:t>Anmeldung erforderlich</a:t>
            </a:r>
            <a:endParaRPr lang="de-CH" altLang="de-DE" dirty="0" smtClean="0"/>
          </a:p>
        </p:txBody>
      </p:sp>
      <p:sp>
        <p:nvSpPr>
          <p:cNvPr id="33796" name="Foliennummernplatzhalter 3"/>
          <p:cNvSpPr>
            <a:spLocks noGrp="1"/>
          </p:cNvSpPr>
          <p:nvPr>
            <p:ph type="sldNum" sz="quarter" idx="5"/>
          </p:nvPr>
        </p:nvSpPr>
        <p:spPr>
          <a:noFill/>
        </p:spPr>
        <p:txBody>
          <a:bodyPr/>
          <a:lstStyle>
            <a:lvl1pPr eaLnBrk="0" hangingPunct="0">
              <a:spcBef>
                <a:spcPct val="30000"/>
              </a:spcBef>
              <a:defRPr sz="1300">
                <a:solidFill>
                  <a:schemeClr val="tx1"/>
                </a:solidFill>
                <a:latin typeface="Times New Roman" pitchFamily="18" charset="0"/>
              </a:defRPr>
            </a:lvl1pPr>
            <a:lvl2pPr marL="804689" indent="-309495" eaLnBrk="0" hangingPunct="0">
              <a:spcBef>
                <a:spcPct val="30000"/>
              </a:spcBef>
              <a:defRPr sz="1300">
                <a:solidFill>
                  <a:schemeClr val="tx1"/>
                </a:solidFill>
                <a:latin typeface="Times New Roman" pitchFamily="18" charset="0"/>
              </a:defRPr>
            </a:lvl2pPr>
            <a:lvl3pPr marL="1237985" indent="-247597" eaLnBrk="0" hangingPunct="0">
              <a:spcBef>
                <a:spcPct val="30000"/>
              </a:spcBef>
              <a:defRPr sz="1300">
                <a:solidFill>
                  <a:schemeClr val="tx1"/>
                </a:solidFill>
                <a:latin typeface="Times New Roman" pitchFamily="18" charset="0"/>
              </a:defRPr>
            </a:lvl3pPr>
            <a:lvl4pPr marL="1733179" indent="-247597" eaLnBrk="0" hangingPunct="0">
              <a:spcBef>
                <a:spcPct val="30000"/>
              </a:spcBef>
              <a:defRPr sz="1300">
                <a:solidFill>
                  <a:schemeClr val="tx1"/>
                </a:solidFill>
                <a:latin typeface="Times New Roman" pitchFamily="18" charset="0"/>
              </a:defRPr>
            </a:lvl4pPr>
            <a:lvl5pPr marL="2228373" indent="-247597" eaLnBrk="0" hangingPunct="0">
              <a:spcBef>
                <a:spcPct val="30000"/>
              </a:spcBef>
              <a:defRPr sz="1300">
                <a:solidFill>
                  <a:schemeClr val="tx1"/>
                </a:solidFill>
                <a:latin typeface="Times New Roman" pitchFamily="18" charset="0"/>
              </a:defRPr>
            </a:lvl5pPr>
            <a:lvl6pPr marL="2723565" indent="-247597" eaLnBrk="0" fontAlgn="base" hangingPunct="0">
              <a:spcBef>
                <a:spcPct val="30000"/>
              </a:spcBef>
              <a:spcAft>
                <a:spcPct val="0"/>
              </a:spcAft>
              <a:defRPr sz="1300">
                <a:solidFill>
                  <a:schemeClr val="tx1"/>
                </a:solidFill>
                <a:latin typeface="Times New Roman" pitchFamily="18" charset="0"/>
              </a:defRPr>
            </a:lvl6pPr>
            <a:lvl7pPr marL="3218759" indent="-247597" eaLnBrk="0" fontAlgn="base" hangingPunct="0">
              <a:spcBef>
                <a:spcPct val="30000"/>
              </a:spcBef>
              <a:spcAft>
                <a:spcPct val="0"/>
              </a:spcAft>
              <a:defRPr sz="1300">
                <a:solidFill>
                  <a:schemeClr val="tx1"/>
                </a:solidFill>
                <a:latin typeface="Times New Roman" pitchFamily="18" charset="0"/>
              </a:defRPr>
            </a:lvl7pPr>
            <a:lvl8pPr marL="3713953" indent="-247597" eaLnBrk="0" fontAlgn="base" hangingPunct="0">
              <a:spcBef>
                <a:spcPct val="30000"/>
              </a:spcBef>
              <a:spcAft>
                <a:spcPct val="0"/>
              </a:spcAft>
              <a:defRPr sz="1300">
                <a:solidFill>
                  <a:schemeClr val="tx1"/>
                </a:solidFill>
                <a:latin typeface="Times New Roman" pitchFamily="18" charset="0"/>
              </a:defRPr>
            </a:lvl8pPr>
            <a:lvl9pPr marL="4209147" indent="-247597"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A4C9CCF7-2843-4B86-A95E-79803A3D8161}" type="slidenum">
              <a:rPr lang="de-CH" altLang="de-DE" smtClean="0"/>
              <a:pPr eaLnBrk="1" hangingPunct="1">
                <a:spcBef>
                  <a:spcPct val="0"/>
                </a:spcBef>
              </a:pPr>
              <a:t>34</a:t>
            </a:fld>
            <a:endParaRPr lang="de-CH" altLang="de-DE" smtClean="0"/>
          </a:p>
        </p:txBody>
      </p:sp>
    </p:spTree>
    <p:extLst>
      <p:ext uri="{BB962C8B-B14F-4D97-AF65-F5344CB8AC3E}">
        <p14:creationId xmlns:p14="http://schemas.microsoft.com/office/powerpoint/2010/main" val="3955742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ALLE LEISTUNGSZÜGE</a:t>
            </a:r>
          </a:p>
          <a:p>
            <a:r>
              <a:rPr lang="de-CH" b="0" dirty="0" smtClean="0"/>
              <a:t>Botschaft:</a:t>
            </a:r>
            <a:r>
              <a:rPr lang="de-CH" b="0" baseline="0" dirty="0" smtClean="0"/>
              <a:t> es gibt nicht den einzig richtigen Weg, sondern viele Möglichkeiten. Sich selber kennen lernen, schnuppern gehen, sich über verschiedene weiterführende Schulen informieren, hilft bei der Entscheidung für den nächsten Schritt.</a:t>
            </a:r>
            <a:endParaRPr lang="de-CH" b="0" dirty="0"/>
          </a:p>
        </p:txBody>
      </p:sp>
      <p:sp>
        <p:nvSpPr>
          <p:cNvPr id="4" name="Foliennummernplatzhalter 3"/>
          <p:cNvSpPr>
            <a:spLocks noGrp="1"/>
          </p:cNvSpPr>
          <p:nvPr>
            <p:ph type="sldNum" sz="quarter" idx="10"/>
          </p:nvPr>
        </p:nvSpPr>
        <p:spPr/>
        <p:txBody>
          <a:bodyPr/>
          <a:lstStyle/>
          <a:p>
            <a:fld id="{7393551E-C1F7-3449-9D64-1DB59B6C672B}" type="slidenum">
              <a:rPr lang="en-US" smtClean="0"/>
              <a:t>35</a:t>
            </a:fld>
            <a:endParaRPr lang="en-US"/>
          </a:p>
        </p:txBody>
      </p:sp>
    </p:spTree>
    <p:extLst>
      <p:ext uri="{BB962C8B-B14F-4D97-AF65-F5344CB8AC3E}">
        <p14:creationId xmlns:p14="http://schemas.microsoft.com/office/powerpoint/2010/main" val="298302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8061DB-DF71-4765-99A4-14E22DF63CCF}" type="slidenum">
              <a:rPr lang="de-CH" smtClean="0"/>
              <a:pPr/>
              <a:t>36</a:t>
            </a:fld>
            <a:endParaRPr lang="de-CH"/>
          </a:p>
        </p:txBody>
      </p:sp>
    </p:spTree>
    <p:extLst>
      <p:ext uri="{BB962C8B-B14F-4D97-AF65-F5344CB8AC3E}">
        <p14:creationId xmlns:p14="http://schemas.microsoft.com/office/powerpoint/2010/main" val="269867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8061DB-DF71-4765-99A4-14E22DF63CCF}" type="slidenum">
              <a:rPr lang="de-CH" smtClean="0"/>
              <a:pPr/>
              <a:t>3</a:t>
            </a:fld>
            <a:endParaRPr lang="de-CH"/>
          </a:p>
        </p:txBody>
      </p:sp>
    </p:spTree>
    <p:extLst>
      <p:ext uri="{BB962C8B-B14F-4D97-AF65-F5344CB8AC3E}">
        <p14:creationId xmlns:p14="http://schemas.microsoft.com/office/powerpoint/2010/main" val="214702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8061DB-DF71-4765-99A4-14E22DF63CCF}" type="slidenum">
              <a:rPr lang="de-CH" smtClean="0"/>
              <a:pPr/>
              <a:t>4</a:t>
            </a:fld>
            <a:endParaRPr lang="de-CH"/>
          </a:p>
        </p:txBody>
      </p:sp>
    </p:spTree>
    <p:extLst>
      <p:ext uri="{BB962C8B-B14F-4D97-AF65-F5344CB8AC3E}">
        <p14:creationId xmlns:p14="http://schemas.microsoft.com/office/powerpoint/2010/main" val="355283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5"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dirty="0"/>
              <a:t>Vertrauen in Entwicklung der Kinder haben, Eltern kennen die Kinder am besten.</a:t>
            </a:r>
          </a:p>
          <a:p>
            <a:r>
              <a:rPr lang="de-CH" altLang="de-DE" dirty="0"/>
              <a:t>Eltern</a:t>
            </a:r>
            <a:r>
              <a:rPr lang="de-CH" altLang="de-DE" baseline="0" dirty="0"/>
              <a:t> h</a:t>
            </a:r>
            <a:r>
              <a:rPr lang="de-CH" altLang="de-DE" dirty="0"/>
              <a:t>elfen, Stärken und Interessen zu kennen, geben eine «Fremdeinschätzung»</a:t>
            </a:r>
          </a:p>
          <a:p>
            <a:r>
              <a:rPr lang="de-CH" altLang="de-DE" dirty="0"/>
              <a:t>Hinweis auf Zukunftstag geben (am 2. Donnerstag im November)</a:t>
            </a:r>
          </a:p>
        </p:txBody>
      </p:sp>
      <p:sp>
        <p:nvSpPr>
          <p:cNvPr id="8196"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65569" indent="-294449" eaLnBrk="0" hangingPunct="0">
              <a:spcBef>
                <a:spcPct val="30000"/>
              </a:spcBef>
              <a:defRPr sz="1300">
                <a:solidFill>
                  <a:schemeClr val="tx1"/>
                </a:solidFill>
                <a:latin typeface="Calibri" pitchFamily="34" charset="0"/>
              </a:defRPr>
            </a:lvl2pPr>
            <a:lvl3pPr marL="1177798" indent="-235559" eaLnBrk="0" hangingPunct="0">
              <a:spcBef>
                <a:spcPct val="30000"/>
              </a:spcBef>
              <a:defRPr sz="1300">
                <a:solidFill>
                  <a:schemeClr val="tx1"/>
                </a:solidFill>
                <a:latin typeface="Calibri" pitchFamily="34" charset="0"/>
              </a:defRPr>
            </a:lvl3pPr>
            <a:lvl4pPr marL="1648917" indent="-235559" eaLnBrk="0" hangingPunct="0">
              <a:spcBef>
                <a:spcPct val="30000"/>
              </a:spcBef>
              <a:defRPr sz="1300">
                <a:solidFill>
                  <a:schemeClr val="tx1"/>
                </a:solidFill>
                <a:latin typeface="Calibri" pitchFamily="34" charset="0"/>
              </a:defRPr>
            </a:lvl4pPr>
            <a:lvl5pPr marL="2120036" indent="-235559" eaLnBrk="0" hangingPunct="0">
              <a:spcBef>
                <a:spcPct val="30000"/>
              </a:spcBef>
              <a:defRPr sz="1300">
                <a:solidFill>
                  <a:schemeClr val="tx1"/>
                </a:solidFill>
                <a:latin typeface="Calibri" pitchFamily="34" charset="0"/>
              </a:defRPr>
            </a:lvl5pPr>
            <a:lvl6pPr marL="2591155" indent="-235559" eaLnBrk="0" fontAlgn="base" hangingPunct="0">
              <a:spcBef>
                <a:spcPct val="30000"/>
              </a:spcBef>
              <a:spcAft>
                <a:spcPct val="0"/>
              </a:spcAft>
              <a:defRPr sz="1300">
                <a:solidFill>
                  <a:schemeClr val="tx1"/>
                </a:solidFill>
                <a:latin typeface="Calibri" pitchFamily="34" charset="0"/>
              </a:defRPr>
            </a:lvl6pPr>
            <a:lvl7pPr marL="3062273" indent="-235559" eaLnBrk="0" fontAlgn="base" hangingPunct="0">
              <a:spcBef>
                <a:spcPct val="30000"/>
              </a:spcBef>
              <a:spcAft>
                <a:spcPct val="0"/>
              </a:spcAft>
              <a:defRPr sz="1300">
                <a:solidFill>
                  <a:schemeClr val="tx1"/>
                </a:solidFill>
                <a:latin typeface="Calibri" pitchFamily="34" charset="0"/>
              </a:defRPr>
            </a:lvl7pPr>
            <a:lvl8pPr marL="3533392" indent="-235559" eaLnBrk="0" fontAlgn="base" hangingPunct="0">
              <a:spcBef>
                <a:spcPct val="30000"/>
              </a:spcBef>
              <a:spcAft>
                <a:spcPct val="0"/>
              </a:spcAft>
              <a:defRPr sz="1300">
                <a:solidFill>
                  <a:schemeClr val="tx1"/>
                </a:solidFill>
                <a:latin typeface="Calibri" pitchFamily="34" charset="0"/>
              </a:defRPr>
            </a:lvl8pPr>
            <a:lvl9pPr marL="4004511" indent="-235559"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29C4B6D7-B5AA-4D66-82F3-790E0FFB89AA}" type="slidenum">
              <a:rPr lang="de-CH" altLang="de-DE" smtClean="0">
                <a:latin typeface="Arial" charset="0"/>
              </a:rPr>
              <a:pPr eaLnBrk="1" hangingPunct="1">
                <a:spcBef>
                  <a:spcPct val="0"/>
                </a:spcBef>
              </a:pPr>
              <a:t>5</a:t>
            </a:fld>
            <a:endParaRPr lang="de-CH" altLang="de-DE">
              <a:latin typeface="Arial" charset="0"/>
            </a:endParaRPr>
          </a:p>
        </p:txBody>
      </p:sp>
    </p:spTree>
    <p:extLst>
      <p:ext uri="{BB962C8B-B14F-4D97-AF65-F5344CB8AC3E}">
        <p14:creationId xmlns:p14="http://schemas.microsoft.com/office/powerpoint/2010/main" val="248194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8061DB-DF71-4765-99A4-14E22DF63CCF}" type="slidenum">
              <a:rPr lang="de-CH" smtClean="0"/>
              <a:pPr/>
              <a:t>6</a:t>
            </a:fld>
            <a:endParaRPr lang="de-CH"/>
          </a:p>
        </p:txBody>
      </p:sp>
    </p:spTree>
    <p:extLst>
      <p:ext uri="{BB962C8B-B14F-4D97-AF65-F5344CB8AC3E}">
        <p14:creationId xmlns:p14="http://schemas.microsoft.com/office/powerpoint/2010/main" val="161820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7723">
              <a:defRPr/>
            </a:pPr>
            <a:r>
              <a:rPr lang="de-CH" altLang="de-DE" b="1" dirty="0" smtClean="0"/>
              <a:t>ALLE LEISTUNGSZÜGE</a:t>
            </a:r>
          </a:p>
          <a:p>
            <a:pPr defTabSz="437723">
              <a:defRPr/>
            </a:pPr>
            <a:r>
              <a:rPr lang="de-CH" altLang="de-DE" b="1" dirty="0" smtClean="0"/>
              <a:t>Eltern spielen eine zentrale Rolle </a:t>
            </a:r>
            <a:r>
              <a:rPr lang="de-CH" altLang="de-DE" b="0" dirty="0" smtClean="0"/>
              <a:t>– Sie</a:t>
            </a:r>
            <a:r>
              <a:rPr lang="de-CH" altLang="de-DE" b="0" baseline="0" dirty="0" smtClean="0"/>
              <a:t> beeinflussen – ob sie wollen oder nicht!</a:t>
            </a:r>
            <a:endParaRPr lang="de-CH" altLang="de-DE" b="1" dirty="0" smtClean="0"/>
          </a:p>
          <a:p>
            <a:pPr defTabSz="437723">
              <a:defRPr/>
            </a:pPr>
            <a:endParaRPr lang="de-CH" altLang="de-DE" b="1" dirty="0" smtClean="0"/>
          </a:p>
          <a:p>
            <a:pPr defTabSz="437723">
              <a:defRPr/>
            </a:pPr>
            <a:r>
              <a:rPr lang="de-CH" altLang="de-DE" b="0" dirty="0" smtClean="0"/>
              <a:t>- Im Zentrum stehen die Schülerinnen und Schüler</a:t>
            </a:r>
            <a:r>
              <a:rPr lang="de-CH" altLang="de-DE" b="0" baseline="0" dirty="0" smtClean="0"/>
              <a:t> mit</a:t>
            </a:r>
            <a:r>
              <a:rPr lang="de-CH" altLang="de-DE" b="0" dirty="0" smtClean="0"/>
              <a:t> Familie/Umfeld</a:t>
            </a:r>
            <a:r>
              <a:rPr lang="de-CH" altLang="de-DE" b="0" baseline="0" dirty="0" smtClean="0"/>
              <a:t>.</a:t>
            </a:r>
            <a:endParaRPr lang="de-CH" altLang="de-DE" b="0" dirty="0" smtClean="0"/>
          </a:p>
          <a:p>
            <a:pPr defTabSz="437723">
              <a:defRPr/>
            </a:pPr>
            <a:endParaRPr lang="de-CH" altLang="de-DE" b="0" dirty="0" smtClean="0"/>
          </a:p>
          <a:p>
            <a:pPr defTabSz="437723">
              <a:defRPr/>
            </a:pPr>
            <a:r>
              <a:rPr lang="de-CH" altLang="de-DE" b="0" dirty="0" smtClean="0"/>
              <a:t>- Schule unterstützt in</a:t>
            </a:r>
            <a:r>
              <a:rPr lang="de-CH" altLang="de-DE" b="0" baseline="0" dirty="0" smtClean="0"/>
              <a:t> Fach «Berufliche Orientierung» (sich selbst kennen lernen, Bewerbungen schreiben usw., Kontakt zur Wirtschaft herstellen etc.)</a:t>
            </a:r>
            <a:endParaRPr lang="de-CH" altLang="de-DE" b="0" dirty="0" smtClean="0"/>
          </a:p>
          <a:p>
            <a:pPr defTabSz="437723">
              <a:defRPr/>
            </a:pPr>
            <a:r>
              <a:rPr lang="de-CH" altLang="de-DE" b="0" dirty="0" smtClean="0"/>
              <a:t>- Wirtschaft (Betriebe) unterstützen mit spezifischen Informationsangeboten, bieten Einblicke, z.B. Infoanlässe, Schnuppertage, Berufsmessen.</a:t>
            </a:r>
          </a:p>
          <a:p>
            <a:pPr defTabSz="437723">
              <a:defRPr/>
            </a:pPr>
            <a:r>
              <a:rPr lang="de-CH" altLang="de-DE" b="0" dirty="0" smtClean="0"/>
              <a:t>- BSLB für individuelle Beratung, ergänzende Unterstützung.</a:t>
            </a:r>
          </a:p>
          <a:p>
            <a:pPr defTabSz="437723">
              <a:defRPr/>
            </a:pPr>
            <a:r>
              <a:rPr lang="de-CH" altLang="de-DE" b="0" dirty="0" smtClean="0"/>
              <a:t>Wichtig: Berufs- und Schulwahl ist ein Familienprojekt! Die Eltern haben (natürlich zusammen mit den Jugendlichen) eine zentrale Rolle</a:t>
            </a:r>
          </a:p>
          <a:p>
            <a:endParaRPr lang="de-CH" dirty="0" smtClean="0"/>
          </a:p>
          <a:p>
            <a:r>
              <a:rPr lang="de-CH" dirty="0" smtClean="0"/>
              <a:t>Die ganze Familie </a:t>
            </a:r>
            <a:r>
              <a:rPr lang="de-CH" dirty="0"/>
              <a:t>ist </a:t>
            </a:r>
            <a:r>
              <a:rPr lang="de-CH" dirty="0" smtClean="0"/>
              <a:t>beteiligt:</a:t>
            </a:r>
          </a:p>
          <a:p>
            <a:endParaRPr lang="de-CH" baseline="0" dirty="0" smtClean="0"/>
          </a:p>
          <a:p>
            <a:pPr marL="164146" indent="-164146">
              <a:buFont typeface="Wingdings" panose="05000000000000000000" pitchFamily="2" charset="2"/>
              <a:buChar char="à"/>
            </a:pPr>
            <a:r>
              <a:rPr lang="de-CH" baseline="0" dirty="0" smtClean="0">
                <a:sym typeface="Wingdings" panose="05000000000000000000" pitchFamily="2" charset="2"/>
              </a:rPr>
              <a:t>Wichtig, Kinder nicht zu unter- oder überfordern</a:t>
            </a:r>
          </a:p>
          <a:p>
            <a:pPr marL="164146" indent="-164146">
              <a:buFont typeface="Wingdings" panose="05000000000000000000" pitchFamily="2" charset="2"/>
              <a:buChar char="à"/>
            </a:pPr>
            <a:r>
              <a:rPr lang="de-CH" baseline="0" dirty="0" smtClean="0">
                <a:sym typeface="Wingdings" panose="05000000000000000000" pitchFamily="2" charset="2"/>
              </a:rPr>
              <a:t>Fähigkeiten des Kindes sind ausschlaggebend für die Berufs- und Schulwahl, nicht die Vorstellungen der Eltern</a:t>
            </a:r>
          </a:p>
          <a:p>
            <a:pPr marL="621346" lvl="1" indent="-164146">
              <a:buFont typeface="Wingdings" panose="05000000000000000000" pitchFamily="2" charset="2"/>
              <a:buChar char="à"/>
            </a:pPr>
            <a:r>
              <a:rPr lang="de-CH" baseline="0" dirty="0" smtClean="0">
                <a:sym typeface="Wingdings" panose="05000000000000000000" pitchFamily="2" charset="2"/>
              </a:rPr>
              <a:t>Eltern müssen manchmal Abschied von den eigenen Vorstellungen nehmen, um ihre Kinder nicht zu überfordern</a:t>
            </a:r>
          </a:p>
          <a:p>
            <a:pPr marL="164146" indent="-164146">
              <a:buFont typeface="Wingdings" panose="05000000000000000000" pitchFamily="2" charset="2"/>
              <a:buChar char="à"/>
            </a:pPr>
            <a:r>
              <a:rPr lang="de-CH" b="1" baseline="0" dirty="0" smtClean="0">
                <a:sym typeface="Wingdings" panose="05000000000000000000" pitchFamily="2" charset="2"/>
              </a:rPr>
              <a:t>Hauptverantwortung</a:t>
            </a:r>
            <a:r>
              <a:rPr lang="de-CH" baseline="0" dirty="0" smtClean="0">
                <a:sym typeface="Wingdings" panose="05000000000000000000" pitchFamily="2" charset="2"/>
              </a:rPr>
              <a:t> für den Berufs- und Schulwahlprozess </a:t>
            </a:r>
            <a:r>
              <a:rPr lang="de-CH" b="1" baseline="0" dirty="0" smtClean="0">
                <a:sym typeface="Wingdings" panose="05000000000000000000" pitchFamily="2" charset="2"/>
              </a:rPr>
              <a:t>liegt bei den Eltern</a:t>
            </a:r>
            <a:r>
              <a:rPr lang="de-CH" baseline="0" dirty="0" smtClean="0">
                <a:sym typeface="Wingdings" panose="05000000000000000000" pitchFamily="2" charset="2"/>
              </a:rPr>
              <a:t>, nicht bei Schule, Wirtschaft oder BIZ…</a:t>
            </a:r>
          </a:p>
          <a:p>
            <a:pPr marL="164146" indent="-164146">
              <a:buFont typeface="Wingdings" panose="05000000000000000000" pitchFamily="2" charset="2"/>
              <a:buChar char="à"/>
            </a:pPr>
            <a:endParaRPr lang="de-CH" baseline="0" dirty="0" smtClean="0">
              <a:sym typeface="Wingdings" panose="05000000000000000000" pitchFamily="2" charset="2"/>
            </a:endParaRPr>
          </a:p>
          <a:p>
            <a:pPr marL="0" indent="0">
              <a:buFont typeface="Wingdings" panose="05000000000000000000" pitchFamily="2" charset="2"/>
              <a:buNone/>
            </a:pPr>
            <a:r>
              <a:rPr lang="de-CH" baseline="0" dirty="0" smtClean="0">
                <a:sym typeface="Wingdings" panose="05000000000000000000" pitchFamily="2" charset="2"/>
              </a:rPr>
              <a:t>Zusätzliche Ergänzungen in Folien ‘Players in Berufswahl’ und ‘dos &amp; </a:t>
            </a:r>
            <a:r>
              <a:rPr lang="de-CH" baseline="0" dirty="0" err="1" smtClean="0">
                <a:sym typeface="Wingdings" panose="05000000000000000000" pitchFamily="2" charset="2"/>
              </a:rPr>
              <a:t>dont’s</a:t>
            </a:r>
            <a:r>
              <a:rPr lang="de-CH" baseline="0" dirty="0" smtClean="0">
                <a:sym typeface="Wingdings" panose="05000000000000000000" pitchFamily="2" charset="2"/>
              </a:rPr>
              <a:t> für Eltern’</a:t>
            </a:r>
          </a:p>
          <a:p>
            <a:pPr marL="164146" indent="-164146">
              <a:buFont typeface="Wingdings" panose="05000000000000000000" pitchFamily="2" charset="2"/>
              <a:buChar char="à"/>
            </a:pPr>
            <a:endParaRPr lang="de-CH" baseline="0" dirty="0" smtClean="0">
              <a:sym typeface="Wingdings" panose="05000000000000000000" pitchFamily="2" charset="2"/>
            </a:endParaRPr>
          </a:p>
          <a:p>
            <a:pPr marL="0" indent="0">
              <a:buFont typeface="Wingdings" panose="05000000000000000000" pitchFamily="2" charset="2"/>
              <a:buNone/>
            </a:pP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7</a:t>
            </a:fld>
            <a:endParaRPr lang="en-US"/>
          </a:p>
        </p:txBody>
      </p:sp>
    </p:spTree>
    <p:extLst>
      <p:ext uri="{BB962C8B-B14F-4D97-AF65-F5344CB8AC3E}">
        <p14:creationId xmlns:p14="http://schemas.microsoft.com/office/powerpoint/2010/main" val="145516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CDD2A9A-B5A8-4EA4-8DFF-157775868453}"/>
              </a:ext>
            </a:extLst>
          </p:cNvPr>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Times New Roman" panose="02020603050405020304" pitchFamily="18" charset="0"/>
              </a:defRPr>
            </a:lvl1pPr>
            <a:lvl2pPr marL="765569" indent="-294449" eaLnBrk="0" hangingPunct="0">
              <a:spcBef>
                <a:spcPct val="30000"/>
              </a:spcBef>
              <a:defRPr sz="1300">
                <a:solidFill>
                  <a:schemeClr val="tx1"/>
                </a:solidFill>
                <a:latin typeface="Times New Roman" panose="02020603050405020304" pitchFamily="18" charset="0"/>
              </a:defRPr>
            </a:lvl2pPr>
            <a:lvl3pPr marL="1177798" indent="-235559" eaLnBrk="0" hangingPunct="0">
              <a:spcBef>
                <a:spcPct val="30000"/>
              </a:spcBef>
              <a:defRPr sz="1300">
                <a:solidFill>
                  <a:schemeClr val="tx1"/>
                </a:solidFill>
                <a:latin typeface="Times New Roman" panose="02020603050405020304" pitchFamily="18" charset="0"/>
              </a:defRPr>
            </a:lvl3pPr>
            <a:lvl4pPr marL="1648917" indent="-235559" eaLnBrk="0" hangingPunct="0">
              <a:spcBef>
                <a:spcPct val="30000"/>
              </a:spcBef>
              <a:defRPr sz="1300">
                <a:solidFill>
                  <a:schemeClr val="tx1"/>
                </a:solidFill>
                <a:latin typeface="Times New Roman" panose="02020603050405020304" pitchFamily="18" charset="0"/>
              </a:defRPr>
            </a:lvl4pPr>
            <a:lvl5pPr marL="2120036" indent="-235559" eaLnBrk="0" hangingPunct="0">
              <a:spcBef>
                <a:spcPct val="30000"/>
              </a:spcBef>
              <a:defRPr sz="1300">
                <a:solidFill>
                  <a:schemeClr val="tx1"/>
                </a:solidFill>
                <a:latin typeface="Times New Roman" panose="02020603050405020304" pitchFamily="18" charset="0"/>
              </a:defRPr>
            </a:lvl5pPr>
            <a:lvl6pPr marL="2591155" indent="-235559" eaLnBrk="0" fontAlgn="base" hangingPunct="0">
              <a:spcBef>
                <a:spcPct val="30000"/>
              </a:spcBef>
              <a:spcAft>
                <a:spcPct val="0"/>
              </a:spcAft>
              <a:defRPr sz="1300">
                <a:solidFill>
                  <a:schemeClr val="tx1"/>
                </a:solidFill>
                <a:latin typeface="Times New Roman" panose="02020603050405020304" pitchFamily="18" charset="0"/>
              </a:defRPr>
            </a:lvl6pPr>
            <a:lvl7pPr marL="3062273" indent="-235559" eaLnBrk="0" fontAlgn="base" hangingPunct="0">
              <a:spcBef>
                <a:spcPct val="30000"/>
              </a:spcBef>
              <a:spcAft>
                <a:spcPct val="0"/>
              </a:spcAft>
              <a:defRPr sz="1300">
                <a:solidFill>
                  <a:schemeClr val="tx1"/>
                </a:solidFill>
                <a:latin typeface="Times New Roman" panose="02020603050405020304" pitchFamily="18" charset="0"/>
              </a:defRPr>
            </a:lvl7pPr>
            <a:lvl8pPr marL="3533392" indent="-235559" eaLnBrk="0" fontAlgn="base" hangingPunct="0">
              <a:spcBef>
                <a:spcPct val="30000"/>
              </a:spcBef>
              <a:spcAft>
                <a:spcPct val="0"/>
              </a:spcAft>
              <a:defRPr sz="1300">
                <a:solidFill>
                  <a:schemeClr val="tx1"/>
                </a:solidFill>
                <a:latin typeface="Times New Roman" panose="02020603050405020304" pitchFamily="18" charset="0"/>
              </a:defRPr>
            </a:lvl8pPr>
            <a:lvl9pPr marL="4004511" indent="-235559" eaLnBrk="0" fontAlgn="base" hangingPunct="0">
              <a:spcBef>
                <a:spcPct val="30000"/>
              </a:spcBef>
              <a:spcAft>
                <a:spcPct val="0"/>
              </a:spcAft>
              <a:defRPr sz="1300">
                <a:solidFill>
                  <a:schemeClr val="tx1"/>
                </a:solidFill>
                <a:latin typeface="Times New Roman" panose="02020603050405020304" pitchFamily="18" charset="0"/>
              </a:defRPr>
            </a:lvl9pPr>
          </a:lstStyle>
          <a:p>
            <a:pPr eaLnBrk="1" hangingPunct="1">
              <a:spcBef>
                <a:spcPct val="0"/>
              </a:spcBef>
            </a:pPr>
            <a:fld id="{BFAD11CE-FE64-4B2C-AB21-426ED0F026EA}" type="slidenum">
              <a:rPr lang="de-CH" altLang="de-DE"/>
              <a:pPr eaLnBrk="1" hangingPunct="1">
                <a:spcBef>
                  <a:spcPct val="0"/>
                </a:spcBef>
              </a:pPr>
              <a:t>8</a:t>
            </a:fld>
            <a:endParaRPr lang="de-CH" altLang="de-DE"/>
          </a:p>
        </p:txBody>
      </p:sp>
      <p:sp>
        <p:nvSpPr>
          <p:cNvPr id="35843" name="Rectangle 2">
            <a:extLst>
              <a:ext uri="{FF2B5EF4-FFF2-40B4-BE49-F238E27FC236}">
                <a16:creationId xmlns:a16="http://schemas.microsoft.com/office/drawing/2014/main" id="{87E1589C-FC86-4559-AEBA-05DB6E3D47A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2CABE31-AFB9-4C95-8A86-D67428CB97E8}"/>
              </a:ext>
            </a:extLst>
          </p:cNvPr>
          <p:cNvSpPr>
            <a:spLocks noGrp="1" noChangeArrowheads="1"/>
          </p:cNvSpPr>
          <p:nvPr>
            <p:ph type="body" idx="1"/>
          </p:nvPr>
        </p:nvSpPr>
        <p:spPr>
          <a:noFill/>
        </p:spPr>
        <p:txBody>
          <a:bodyPr/>
          <a:lstStyle/>
          <a:p>
            <a:pPr eaLnBrk="1" hangingPunct="1"/>
            <a:r>
              <a:rPr lang="de-CH" altLang="de-DE" b="0" dirty="0"/>
              <a:t>Beim Berufswahlprozess begleiten und unterstützen, aber wichtige Schritte </a:t>
            </a:r>
            <a:r>
              <a:rPr lang="de-CH" altLang="de-DE" b="0" u="sng" dirty="0"/>
              <a:t>nicht</a:t>
            </a:r>
            <a:r>
              <a:rPr lang="de-CH" altLang="de-DE" b="0" dirty="0"/>
              <a:t> übernehmen (Telefonate, etc.) </a:t>
            </a:r>
          </a:p>
          <a:p>
            <a:pPr eaLnBrk="1" hangingPunct="1">
              <a:buFont typeface="Wingdings" panose="05000000000000000000" pitchFamily="2" charset="2"/>
              <a:buNone/>
            </a:pPr>
            <a:endParaRPr lang="de-CH" altLang="de-DE" dirty="0"/>
          </a:p>
        </p:txBody>
      </p:sp>
    </p:spTree>
    <p:extLst>
      <p:ext uri="{BB962C8B-B14F-4D97-AF65-F5344CB8AC3E}">
        <p14:creationId xmlns:p14="http://schemas.microsoft.com/office/powerpoint/2010/main" val="1363198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baseline="0" dirty="0" smtClean="0"/>
              <a:t>Welchen Zusammenhang könnte dieses Bild mit der Berufs- und Schulwahl haben? Was fällt euch dazu ein?</a:t>
            </a:r>
          </a:p>
          <a:p>
            <a:endParaRPr lang="de-CH" b="1" i="0" baseline="0" dirty="0" smtClean="0"/>
          </a:p>
          <a:p>
            <a:r>
              <a:rPr lang="de-CH" baseline="0" dirty="0" smtClean="0"/>
              <a:t>Berufs- und Schulwahl ist </a:t>
            </a:r>
            <a:r>
              <a:rPr lang="de-CH" baseline="0" dirty="0" err="1" smtClean="0"/>
              <a:t>tw</a:t>
            </a:r>
            <a:r>
              <a:rPr lang="de-CH" baseline="0" dirty="0" smtClean="0"/>
              <a:t>. genau so weit weg, wie die nächsten Ferien.</a:t>
            </a:r>
          </a:p>
          <a:p>
            <a:r>
              <a:rPr lang="de-CH" baseline="0" dirty="0" smtClean="0"/>
              <a:t>Für die Berufs- und Schulwahl und um eine gute Entscheidung zu treffen, braucht es auch Information und Vorbereitung– wie bei einer Ferienreise.</a:t>
            </a:r>
          </a:p>
          <a:p>
            <a:endParaRPr lang="de-CH" dirty="0" smtClean="0"/>
          </a:p>
          <a:p>
            <a:r>
              <a:rPr lang="de-CH" dirty="0" smtClean="0"/>
              <a:t>Wo</a:t>
            </a:r>
            <a:r>
              <a:rPr lang="de-CH" baseline="0" dirty="0" smtClean="0"/>
              <a:t> findet man Infos? Welche Berufe gibt es überhaupt? Welche passen zu mir?</a:t>
            </a:r>
            <a:endParaRPr lang="de-CH" dirty="0" smtClean="0"/>
          </a:p>
          <a:p>
            <a:r>
              <a:rPr lang="de-CH" dirty="0" smtClean="0"/>
              <a:t>Anzahl berufliche</a:t>
            </a:r>
            <a:r>
              <a:rPr lang="de-CH" baseline="0" dirty="0" smtClean="0"/>
              <a:t> Grundbildungen?</a:t>
            </a:r>
          </a:p>
          <a:p>
            <a:endParaRPr lang="de-CH" baseline="0" dirty="0" smtClean="0"/>
          </a:p>
        </p:txBody>
      </p:sp>
      <p:sp>
        <p:nvSpPr>
          <p:cNvPr id="4" name="Foliennummernplatzhalter 3"/>
          <p:cNvSpPr>
            <a:spLocks noGrp="1"/>
          </p:cNvSpPr>
          <p:nvPr>
            <p:ph type="sldNum" sz="quarter" idx="10"/>
          </p:nvPr>
        </p:nvSpPr>
        <p:spPr/>
        <p:txBody>
          <a:bodyPr/>
          <a:lstStyle/>
          <a:p>
            <a:fld id="{7393551E-C1F7-3449-9D64-1DB59B6C672B}" type="slidenum">
              <a:rPr lang="en-US" smtClean="0"/>
              <a:t>11</a:t>
            </a:fld>
            <a:endParaRPr lang="en-US"/>
          </a:p>
        </p:txBody>
      </p:sp>
    </p:spTree>
    <p:extLst>
      <p:ext uri="{BB962C8B-B14F-4D97-AF65-F5344CB8AC3E}">
        <p14:creationId xmlns:p14="http://schemas.microsoft.com/office/powerpoint/2010/main" val="993653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728217"/>
            <a:ext cx="9144000" cy="3415283"/>
          </a:xfrm>
        </p:spPr>
        <p:txBody>
          <a:bodyPr/>
          <a:lstStyle/>
          <a:p>
            <a:r>
              <a:rPr lang="de-DE" smtClean="0"/>
              <a:t>Bild durch Klicken auf Symbol hinzufügen</a:t>
            </a:r>
            <a:endParaRPr lang="en-US" dirty="0"/>
          </a:p>
        </p:txBody>
      </p:sp>
      <p:sp>
        <p:nvSpPr>
          <p:cNvPr id="5" name="Title Placeholder 1"/>
          <p:cNvSpPr>
            <a:spLocks noGrp="1"/>
          </p:cNvSpPr>
          <p:nvPr>
            <p:ph type="title" hasCustomPrompt="1"/>
          </p:nvPr>
        </p:nvSpPr>
        <p:spPr>
          <a:xfrm>
            <a:off x="177800" y="920750"/>
            <a:ext cx="8785225" cy="536540"/>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pic>
        <p:nvPicPr>
          <p:cNvPr id="3"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8788"/>
            <a:ext cx="9144000" cy="3419856"/>
          </a:xfrm>
          <a:prstGeom prst="rect">
            <a:avLst/>
          </a:prstGeom>
        </p:spPr>
      </p:pic>
      <p:sp>
        <p:nvSpPr>
          <p:cNvPr id="4"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ufzählung Linien">
    <p:spTree>
      <p:nvGrpSpPr>
        <p:cNvPr id="1" name=""/>
        <p:cNvGrpSpPr/>
        <p:nvPr/>
      </p:nvGrpSpPr>
      <p:grpSpPr>
        <a:xfrm>
          <a:off x="0" y="0"/>
          <a:ext cx="0" cy="0"/>
          <a:chOff x="0" y="0"/>
          <a:chExt cx="0" cy="0"/>
        </a:xfrm>
      </p:grpSpPr>
      <p:sp>
        <p:nvSpPr>
          <p:cNvPr id="7" name="Textplatzhalter 6"/>
          <p:cNvSpPr>
            <a:spLocks noGrp="1"/>
          </p:cNvSpPr>
          <p:nvPr>
            <p:ph type="body" sz="quarter" idx="14"/>
          </p:nvPr>
        </p:nvSpPr>
        <p:spPr>
          <a:xfrm>
            <a:off x="177799" y="1471615"/>
            <a:ext cx="8785226" cy="3510110"/>
          </a:xfrm>
        </p:spPr>
        <p:txBody>
          <a:bodyPr>
            <a:normAutofit/>
          </a:bodyPr>
          <a:lstStyle>
            <a:lvl1pPr>
              <a:lnSpc>
                <a:spcPct val="120000"/>
              </a:lnSpc>
              <a:spcBef>
                <a:spcPts val="0"/>
              </a:spcBef>
              <a:spcAft>
                <a:spcPts val="0"/>
              </a:spcAft>
              <a:defRPr sz="713"/>
            </a:lvl1pPr>
            <a:lvl2pPr>
              <a:lnSpc>
                <a:spcPct val="120000"/>
              </a:lnSpc>
              <a:spcBef>
                <a:spcPts val="0"/>
              </a:spcBef>
              <a:spcAft>
                <a:spcPts val="0"/>
              </a:spcAft>
              <a:defRPr sz="713"/>
            </a:lvl2pPr>
            <a:lvl3pPr>
              <a:lnSpc>
                <a:spcPct val="120000"/>
              </a:lnSpc>
              <a:spcBef>
                <a:spcPts val="0"/>
              </a:spcBef>
              <a:spcAft>
                <a:spcPts val="0"/>
              </a:spcAft>
              <a:defRPr sz="713"/>
            </a:lvl3pPr>
            <a:lvl4pPr>
              <a:lnSpc>
                <a:spcPct val="120000"/>
              </a:lnSpc>
              <a:spcBef>
                <a:spcPts val="0"/>
              </a:spcBef>
              <a:spcAft>
                <a:spcPts val="0"/>
              </a:spcAft>
              <a:defRPr sz="713"/>
            </a:lvl4pPr>
            <a:lvl5pPr>
              <a:lnSpc>
                <a:spcPct val="120000"/>
              </a:lnSpc>
              <a:spcBef>
                <a:spcPts val="0"/>
              </a:spcBef>
              <a:spcAft>
                <a:spcPts val="0"/>
              </a:spcAft>
              <a:defRPr sz="713"/>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itle Placeholder 1">
            <a:extLst>
              <a:ext uri="{FF2B5EF4-FFF2-40B4-BE49-F238E27FC236}">
                <a16:creationId xmlns:a16="http://schemas.microsoft.com/office/drawing/2014/main" id="{D5CB0E4D-B216-7046-8859-CF5A655CDACA}"/>
              </a:ext>
            </a:extLst>
          </p:cNvPr>
          <p:cNvSpPr>
            <a:spLocks noGrp="1"/>
          </p:cNvSpPr>
          <p:nvPr>
            <p:ph type="title" hasCustomPrompt="1"/>
          </p:nvPr>
        </p:nvSpPr>
        <p:spPr>
          <a:xfrm>
            <a:off x="177801" y="914044"/>
            <a:ext cx="8785225" cy="362712"/>
          </a:xfrm>
          <a:prstGeom prst="rect">
            <a:avLst/>
          </a:prstGeom>
        </p:spPr>
        <p:txBody>
          <a:bodyPr vert="horz" lIns="0" tIns="0" rIns="0" bIns="0" rtlCol="0" anchor="b" anchorCtr="0">
            <a:noAutofit/>
          </a:bodyPr>
          <a:lstStyle/>
          <a:p>
            <a:r>
              <a:rPr lang="de-DE" dirty="0"/>
              <a:t>Haupttitel</a:t>
            </a:r>
            <a:endParaRPr lang="en-US" dirty="0"/>
          </a:p>
        </p:txBody>
      </p:sp>
    </p:spTree>
    <p:extLst>
      <p:ext uri="{BB962C8B-B14F-4D97-AF65-F5344CB8AC3E}">
        <p14:creationId xmlns:p14="http://schemas.microsoft.com/office/powerpoint/2010/main" val="34001942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331669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83978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3891547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44780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5926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3886306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dirty="0"/>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25487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728217"/>
            <a:ext cx="9144000" cy="3415283"/>
          </a:xfrm>
        </p:spPr>
        <p:txBody>
          <a:bodyPr/>
          <a:lstStyle/>
          <a:p>
            <a:r>
              <a:rPr lang="de-DE" smtClean="0"/>
              <a:t>Bild durch Klicken auf Symbol hinzufügen</a:t>
            </a:r>
            <a:endParaRPr lang="en-US" dirty="0"/>
          </a:p>
        </p:txBody>
      </p:sp>
      <p:sp>
        <p:nvSpPr>
          <p:cNvPr id="5" name="Title Placeholder 1"/>
          <p:cNvSpPr>
            <a:spLocks noGrp="1"/>
          </p:cNvSpPr>
          <p:nvPr>
            <p:ph type="title" hasCustomPrompt="1"/>
          </p:nvPr>
        </p:nvSpPr>
        <p:spPr>
          <a:xfrm>
            <a:off x="177800" y="920750"/>
            <a:ext cx="8785225" cy="536540"/>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pic>
        <p:nvPicPr>
          <p:cNvPr id="3"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8788"/>
            <a:ext cx="9144000" cy="3419856"/>
          </a:xfrm>
          <a:prstGeom prst="rect">
            <a:avLst/>
          </a:prstGeom>
        </p:spPr>
      </p:pic>
      <p:sp>
        <p:nvSpPr>
          <p:cNvPr id="4"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4331674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0B6BC757-7E51-417B-847C-37BD276E878F}" type="datetime1">
              <a:rPr lang="de-DE" smtClean="0"/>
              <a:t>22.04.2025</a:t>
            </a:fld>
            <a:endParaRPr lang="de-CH"/>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9FBC9064-1711-4FA8-A0CF-AB9978A48C1B}" type="slidenum">
              <a:rPr lang="de-CH" smtClean="0"/>
              <a:t>‹Nr.›</a:t>
            </a:fld>
            <a:endParaRPr lang="de-CH"/>
          </a:p>
        </p:txBody>
      </p:sp>
    </p:spTree>
    <p:extLst>
      <p:ext uri="{BB962C8B-B14F-4D97-AF65-F5344CB8AC3E}">
        <p14:creationId xmlns:p14="http://schemas.microsoft.com/office/powerpoint/2010/main" val="230396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eite mit Untertitel">
    <p:spTree>
      <p:nvGrpSpPr>
        <p:cNvPr id="1" name=""/>
        <p:cNvGrpSpPr/>
        <p:nvPr/>
      </p:nvGrpSpPr>
      <p:grpSpPr>
        <a:xfrm>
          <a:off x="0" y="0"/>
          <a:ext cx="0" cy="0"/>
          <a:chOff x="0" y="0"/>
          <a:chExt cx="0" cy="0"/>
        </a:xfrm>
      </p:grpSpPr>
      <p:sp>
        <p:nvSpPr>
          <p:cNvPr id="6" name="Picture Placeholder 12"/>
          <p:cNvSpPr>
            <a:spLocks noGrp="1"/>
          </p:cNvSpPr>
          <p:nvPr>
            <p:ph type="pic" sz="quarter" idx="10"/>
          </p:nvPr>
        </p:nvSpPr>
        <p:spPr>
          <a:xfrm>
            <a:off x="0" y="1728217"/>
            <a:ext cx="9144000" cy="3415283"/>
          </a:xfrm>
        </p:spPr>
        <p:txBody>
          <a:bodyPr/>
          <a:lstStyle/>
          <a:p>
            <a:r>
              <a:rPr lang="de-DE" smtClean="0"/>
              <a:t>Bild durch Klicken auf Symbol hinzufügen</a:t>
            </a:r>
            <a:endParaRPr lang="en-US" dirty="0"/>
          </a:p>
        </p:txBody>
      </p:sp>
      <p:pic>
        <p:nvPicPr>
          <p:cNvPr id="7"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8788"/>
            <a:ext cx="9144000" cy="3419856"/>
          </a:xfrm>
          <a:prstGeom prst="rect">
            <a:avLst/>
          </a:prstGeom>
        </p:spPr>
      </p:pic>
      <p:sp>
        <p:nvSpPr>
          <p:cNvPr id="8" name="Title Placeholder 1"/>
          <p:cNvSpPr>
            <a:spLocks noGrp="1"/>
          </p:cNvSpPr>
          <p:nvPr>
            <p:ph type="title" hasCustomPrompt="1"/>
          </p:nvPr>
        </p:nvSpPr>
        <p:spPr>
          <a:xfrm>
            <a:off x="177800" y="803340"/>
            <a:ext cx="8640000" cy="44136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10" name="Textplatzhalter 8"/>
          <p:cNvSpPr>
            <a:spLocks noGrp="1"/>
          </p:cNvSpPr>
          <p:nvPr>
            <p:ph type="body" sz="quarter" idx="11" hasCustomPrompt="1"/>
          </p:nvPr>
        </p:nvSpPr>
        <p:spPr>
          <a:xfrm>
            <a:off x="177800" y="1262390"/>
            <a:ext cx="8640000" cy="216704"/>
          </a:xfrm>
        </p:spPr>
        <p:txBody>
          <a:bodyPr anchor="b">
            <a:noAutofit/>
          </a:bodyPr>
          <a:lstStyle>
            <a:lvl1pPr marL="0" indent="0">
              <a:lnSpc>
                <a:spcPct val="80000"/>
              </a:lnSpc>
              <a:spcBef>
                <a:spcPts val="0"/>
              </a:spcBef>
              <a:spcAft>
                <a:spcPts val="0"/>
              </a:spcAft>
              <a:buNone/>
              <a:defRPr sz="1600" baseline="0">
                <a:solidFill>
                  <a:srgbClr val="FF0000"/>
                </a:solidFill>
                <a:latin typeface="+mj-lt"/>
              </a:defRPr>
            </a:lvl1pPr>
          </a:lstStyle>
          <a:p>
            <a:pPr lvl="0"/>
            <a:r>
              <a:rPr lang="de-CH" sz="1600" dirty="0" smtClean="0">
                <a:latin typeface="+mj-lt"/>
              </a:rPr>
              <a:t>Untertitel (16pt normal)</a:t>
            </a:r>
          </a:p>
        </p:txBody>
      </p:sp>
      <p:sp>
        <p:nvSpPr>
          <p:cNvPr id="9"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5674790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2"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91910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2"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407532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729001"/>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471613"/>
            <a:ext cx="8785226" cy="353615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350562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eite 2 Zeilen Untertitel">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77800" y="670067"/>
            <a:ext cx="8640000" cy="378428"/>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77800" y="1069885"/>
            <a:ext cx="8640000" cy="409209"/>
          </a:xfrm>
        </p:spPr>
        <p:txBody>
          <a:bodyPr anchor="b">
            <a:noAutofit/>
          </a:bodyPr>
          <a:lstStyle>
            <a:lvl1pPr marL="0" indent="0">
              <a:lnSpc>
                <a:spcPct val="80000"/>
              </a:lnSpc>
              <a:spcBef>
                <a:spcPts val="0"/>
              </a:spcBef>
              <a:spcAft>
                <a:spcPts val="0"/>
              </a:spcAft>
              <a:buNone/>
              <a:defRPr sz="1600" baseline="0">
                <a:solidFill>
                  <a:srgbClr val="FF0000"/>
                </a:solidFill>
                <a:latin typeface="+mj-lt"/>
              </a:defRPr>
            </a:lvl1pPr>
          </a:lstStyle>
          <a:p>
            <a:pPr lvl="0"/>
            <a:r>
              <a:rPr lang="de-CH" sz="1600" dirty="0" smtClean="0">
                <a:latin typeface="+mj-lt"/>
              </a:rPr>
              <a:t>Untertitel (16pt normal)</a:t>
            </a:r>
          </a:p>
          <a:p>
            <a:pPr lvl="0"/>
            <a:r>
              <a:rPr lang="de-CH" sz="1600" dirty="0" smtClean="0">
                <a:latin typeface="+mj-lt"/>
              </a:rPr>
              <a:t>Zweite Zeile</a:t>
            </a:r>
            <a:endParaRPr lang="de-CH" dirty="0"/>
          </a:p>
        </p:txBody>
      </p:sp>
      <p:sp>
        <p:nvSpPr>
          <p:cNvPr id="6" name="Picture Placeholder 12"/>
          <p:cNvSpPr>
            <a:spLocks noGrp="1"/>
          </p:cNvSpPr>
          <p:nvPr>
            <p:ph type="pic" sz="quarter" idx="10"/>
          </p:nvPr>
        </p:nvSpPr>
        <p:spPr>
          <a:xfrm>
            <a:off x="0" y="1728217"/>
            <a:ext cx="9144000" cy="3415283"/>
          </a:xfrm>
        </p:spPr>
        <p:txBody>
          <a:bodyPr/>
          <a:lstStyle/>
          <a:p>
            <a:r>
              <a:rPr lang="de-DE" smtClean="0"/>
              <a:t>Bild durch Klicken auf Symbol hinzufügen</a:t>
            </a:r>
            <a:endParaRPr lang="en-US" dirty="0"/>
          </a:p>
        </p:txBody>
      </p:sp>
      <p:pic>
        <p:nvPicPr>
          <p:cNvPr id="7"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8788"/>
            <a:ext cx="9144000" cy="3419856"/>
          </a:xfrm>
          <a:prstGeom prst="rect">
            <a:avLst/>
          </a:prstGeom>
        </p:spPr>
      </p:pic>
      <p:sp>
        <p:nvSpPr>
          <p:cNvPr id="8"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582112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4660901" y="1471613"/>
            <a:ext cx="4302125" cy="3536156"/>
          </a:xfrm>
          <a:prstGeom prst="rect">
            <a:avLst/>
          </a:prstGeom>
        </p:spPr>
        <p:txBody>
          <a:bodyPr vert="horz" lIns="0" tIns="0" rIns="0" bIns="0" rtlCol="0">
            <a:normAutofit/>
          </a:bodyPr>
          <a:lstStyle>
            <a:lvl1pPr marL="360000" indent="-360000">
              <a:lnSpc>
                <a:spcPct val="90000"/>
              </a:lnSpc>
              <a:buFont typeface="+mj-lt"/>
              <a:buAutoNum type="arabicPeriod"/>
              <a:defRPr sz="2500"/>
            </a:lvl1pPr>
          </a:lstStyle>
          <a:p>
            <a:pPr lvl="0"/>
            <a:r>
              <a:rPr lang="de-DE" dirty="0" smtClean="0"/>
              <a:t>Inhalt</a:t>
            </a:r>
            <a:endParaRPr lang="en-US" dirty="0"/>
          </a:p>
        </p:txBody>
      </p:sp>
      <p:sp>
        <p:nvSpPr>
          <p:cNvPr id="9" name="Picture Placeholder 8"/>
          <p:cNvSpPr>
            <a:spLocks noGrp="1"/>
          </p:cNvSpPr>
          <p:nvPr>
            <p:ph type="pic" sz="quarter" idx="10"/>
          </p:nvPr>
        </p:nvSpPr>
        <p:spPr>
          <a:xfrm>
            <a:off x="177800" y="1728787"/>
            <a:ext cx="4305300" cy="3236913"/>
          </a:xfrm>
        </p:spPr>
        <p:txBody>
          <a:bodyPr/>
          <a:lstStyle>
            <a:lvl1pPr marL="0" indent="0">
              <a:buNone/>
              <a:defRPr>
                <a:solidFill>
                  <a:schemeClr val="tx1"/>
                </a:solidFill>
              </a:defRPr>
            </a:lvl1pPr>
          </a:lstStyle>
          <a:p>
            <a:r>
              <a:rPr lang="de-DE" dirty="0" smtClean="0"/>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0" y="907563"/>
            <a:ext cx="8785224" cy="564050"/>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3877800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0" y="918969"/>
            <a:ext cx="8785224" cy="55568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5" name="Textplatzhalter 4"/>
          <p:cNvSpPr>
            <a:spLocks noGrp="1"/>
          </p:cNvSpPr>
          <p:nvPr>
            <p:ph type="body" sz="quarter" idx="14"/>
          </p:nvPr>
        </p:nvSpPr>
        <p:spPr>
          <a:xfrm>
            <a:off x="177801" y="1728787"/>
            <a:ext cx="4305300" cy="32369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Textplatzhalter 4"/>
          <p:cNvSpPr>
            <a:spLocks noGrp="1"/>
          </p:cNvSpPr>
          <p:nvPr>
            <p:ph type="body" sz="quarter" idx="15"/>
          </p:nvPr>
        </p:nvSpPr>
        <p:spPr>
          <a:xfrm>
            <a:off x="4660900" y="1728787"/>
            <a:ext cx="4305300" cy="32369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7695072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4660900" y="1728787"/>
            <a:ext cx="4302124" cy="3236913"/>
          </a:xfrm>
          <a:prstGeom prst="rect">
            <a:avLst/>
          </a:prstGeom>
        </p:spPr>
        <p:txBody>
          <a:bodyPr vert="horz" lIns="0" tIns="0" rIns="0" bIns="0" rtlCol="0">
            <a:normAutofit/>
          </a:bodyPr>
          <a:lstStyle>
            <a:lvl1pPr marL="0" indent="0">
              <a:lnSpc>
                <a:spcPct val="90000"/>
              </a:lnSpc>
              <a:spcAft>
                <a:spcPts val="800"/>
              </a:spcAft>
              <a:buNone/>
              <a:defRPr sz="25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Text </a:t>
            </a:r>
            <a:r>
              <a:rPr lang="en-US" dirty="0" err="1" smtClean="0"/>
              <a:t>eingeben</a:t>
            </a:r>
            <a:endParaRPr lang="en-US" dirty="0"/>
          </a:p>
        </p:txBody>
      </p:sp>
      <p:sp>
        <p:nvSpPr>
          <p:cNvPr id="9" name="Picture Placeholder 8"/>
          <p:cNvSpPr>
            <a:spLocks noGrp="1"/>
          </p:cNvSpPr>
          <p:nvPr>
            <p:ph type="pic" sz="quarter" idx="10"/>
          </p:nvPr>
        </p:nvSpPr>
        <p:spPr>
          <a:xfrm>
            <a:off x="177800" y="1728788"/>
            <a:ext cx="4305300" cy="3236912"/>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799" y="915928"/>
            <a:ext cx="8785225" cy="555685"/>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28276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7800" y="1728788"/>
            <a:ext cx="6992939" cy="3236912"/>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800" y="913369"/>
            <a:ext cx="8785224" cy="555685"/>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337549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177799" y="1728788"/>
            <a:ext cx="8785226" cy="3236912"/>
          </a:xfrm>
        </p:spPr>
        <p:txBody>
          <a:bodyPr>
            <a:normAutofit/>
          </a:bodyPr>
          <a:lstStyle>
            <a:lvl1pPr>
              <a:lnSpc>
                <a:spcPct val="90000"/>
              </a:lnSpc>
              <a:defRPr sz="1600"/>
            </a:lvl1pPr>
          </a:lstStyle>
          <a:p>
            <a:r>
              <a:rPr lang="de-DE" dirty="0" smtClean="0"/>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799" y="920833"/>
            <a:ext cx="8785225" cy="555685"/>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132113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a:xfrm>
            <a:off x="629873" y="1026972"/>
            <a:ext cx="7878827" cy="246215"/>
          </a:xfrm>
        </p:spPr>
        <p:txBody>
          <a:bodyPr/>
          <a:lstStyle>
            <a:lvl1pPr>
              <a:defRPr sz="1283" b="1" i="0" baseline="0"/>
            </a:lvl1pPr>
          </a:lstStyle>
          <a:p>
            <a:r>
              <a:rPr lang="de-DE" dirty="0" smtClean="0"/>
              <a:t>Titel durch Klicken hinzufügen</a:t>
            </a:r>
            <a:endParaRPr lang="de-DE" dirty="0"/>
          </a:p>
        </p:txBody>
      </p:sp>
      <p:sp>
        <p:nvSpPr>
          <p:cNvPr id="6" name="Rectangle 3"/>
          <p:cNvSpPr>
            <a:spLocks noGrp="1" noChangeArrowheads="1"/>
          </p:cNvSpPr>
          <p:nvPr>
            <p:ph type="body" idx="1" hasCustomPrompt="1"/>
          </p:nvPr>
        </p:nvSpPr>
        <p:spPr>
          <a:xfrm>
            <a:off x="631230" y="1494563"/>
            <a:ext cx="7878827" cy="3036641"/>
          </a:xfrm>
        </p:spPr>
        <p:txBody>
          <a:bodyPr/>
          <a:lstStyle>
            <a:lvl1pPr>
              <a:spcBef>
                <a:spcPts val="770"/>
              </a:spcBef>
              <a:defRPr sz="1283" b="0" i="0" baseline="0"/>
            </a:lvl1pPr>
          </a:lstStyle>
          <a:p>
            <a:pPr lvl="0"/>
            <a:r>
              <a:rPr lang="de-DE" dirty="0" smtClean="0"/>
              <a:t>Text durch Klicken hinzufügen</a:t>
            </a:r>
          </a:p>
        </p:txBody>
      </p:sp>
      <p:sp>
        <p:nvSpPr>
          <p:cNvPr id="7" name="Rectangle 4"/>
          <p:cNvSpPr>
            <a:spLocks noGrp="1" noChangeArrowheads="1"/>
          </p:cNvSpPr>
          <p:nvPr>
            <p:ph type="dt" sz="half" idx="2"/>
          </p:nvPr>
        </p:nvSpPr>
        <p:spPr bwMode="auto">
          <a:xfrm>
            <a:off x="7030402" y="4896206"/>
            <a:ext cx="739827" cy="12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668894">
              <a:defRPr sz="770"/>
            </a:lvl1pPr>
          </a:lstStyle>
          <a:p>
            <a:fld id="{747205C0-47F3-456D-B0C4-241B1589A4D0}" type="datetime1">
              <a:rPr lang="de-DE" smtClean="0">
                <a:solidFill>
                  <a:srgbClr val="000000"/>
                </a:solidFill>
              </a:rPr>
              <a:t>22.04.2025</a:t>
            </a:fld>
            <a:endParaRPr lang="de-CH" dirty="0">
              <a:solidFill>
                <a:srgbClr val="000000"/>
              </a:solidFill>
            </a:endParaRPr>
          </a:p>
        </p:txBody>
      </p:sp>
      <p:sp>
        <p:nvSpPr>
          <p:cNvPr id="8" name="Rectangle 5"/>
          <p:cNvSpPr>
            <a:spLocks noGrp="1" noChangeArrowheads="1"/>
          </p:cNvSpPr>
          <p:nvPr>
            <p:ph type="ftr" sz="quarter" idx="3"/>
          </p:nvPr>
        </p:nvSpPr>
        <p:spPr bwMode="auto">
          <a:xfrm>
            <a:off x="629873" y="4896206"/>
            <a:ext cx="6400529" cy="12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668894">
              <a:defRPr sz="770"/>
            </a:lvl1pPr>
          </a:lstStyle>
          <a:p>
            <a:endParaRPr lang="de-CH" dirty="0">
              <a:solidFill>
                <a:srgbClr val="000000"/>
              </a:solidFill>
            </a:endParaRPr>
          </a:p>
        </p:txBody>
      </p:sp>
      <p:sp>
        <p:nvSpPr>
          <p:cNvPr id="9" name="Rectangle 6"/>
          <p:cNvSpPr>
            <a:spLocks noGrp="1" noChangeArrowheads="1"/>
          </p:cNvSpPr>
          <p:nvPr>
            <p:ph type="sldNum" sz="quarter" idx="4"/>
          </p:nvPr>
        </p:nvSpPr>
        <p:spPr bwMode="auto">
          <a:xfrm>
            <a:off x="7770228" y="4896206"/>
            <a:ext cx="738470" cy="12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defTabSz="668894">
              <a:defRPr sz="770"/>
            </a:lvl1pPr>
          </a:lstStyle>
          <a:p>
            <a:fld id="{8C812475-90CC-411E-A993-929AF0D0895B}" type="slidenum">
              <a:rPr lang="de-CH">
                <a:solidFill>
                  <a:srgbClr val="000000"/>
                </a:solidFill>
              </a:rPr>
              <a:pPr/>
              <a:t>‹Nr.›</a:t>
            </a:fld>
            <a:endParaRPr lang="de-CH" dirty="0">
              <a:solidFill>
                <a:srgbClr val="000000"/>
              </a:solidFill>
            </a:endParaRPr>
          </a:p>
        </p:txBody>
      </p:sp>
    </p:spTree>
    <p:extLst>
      <p:ext uri="{BB962C8B-B14F-4D97-AF65-F5344CB8AC3E}">
        <p14:creationId xmlns:p14="http://schemas.microsoft.com/office/powerpoint/2010/main" val="16187202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3.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800" y="921973"/>
            <a:ext cx="8785225" cy="555989"/>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177800" y="1728787"/>
            <a:ext cx="8785225" cy="3236913"/>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177800" y="180975"/>
            <a:ext cx="406400" cy="273844"/>
          </a:xfrm>
          <a:prstGeom prst="rect">
            <a:avLst/>
          </a:prstGeom>
        </p:spPr>
        <p:txBody>
          <a:bodyPr vert="horz" lIns="0" tIns="0" rIns="0" bIns="0" rtlCol="0" anchor="t" anchorCtr="0"/>
          <a:lstStyle>
            <a:lvl1pPr algn="l">
              <a:defRPr sz="1000">
                <a:solidFill>
                  <a:srgbClr val="555959"/>
                </a:solidFill>
              </a:defRPr>
            </a:lvl1pPr>
          </a:lstStyle>
          <a:p>
            <a:fld id="{63343499-4781-8F47-9616-5D65C730EB58}" type="slidenum">
              <a:rPr lang="en-US" smtClean="0"/>
              <a:pPr/>
              <a:t>‹Nr.›</a:t>
            </a:fld>
            <a:endParaRPr lang="en-US" dirty="0"/>
          </a:p>
        </p:txBody>
      </p:sp>
      <p:pic>
        <p:nvPicPr>
          <p:cNvPr id="7" name="Grafik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1700" y="239856"/>
            <a:ext cx="2737584" cy="714750"/>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73" r:id="rId2"/>
    <p:sldLayoutId id="2147493474" r:id="rId3"/>
  </p:sldLayoutIdLst>
  <p:timing>
    <p:tnLst>
      <p:par>
        <p:cTn id="1" dur="indefinite" restart="never" nodeType="tmRoot"/>
      </p:par>
    </p:tnLst>
  </p:timing>
  <p:hf sldNum="0" hdr="0" ftr="0" dt="0"/>
  <p:txStyles>
    <p:title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p:titleStyle>
    <p:bodyStyle>
      <a:lvl1pPr marL="27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1pPr>
      <a:lvl2pPr marL="54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800" y="921973"/>
            <a:ext cx="8785225" cy="555989"/>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177800" y="1728787"/>
            <a:ext cx="8785225" cy="3236913"/>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177800" y="180975"/>
            <a:ext cx="406400" cy="273844"/>
          </a:xfrm>
          <a:prstGeom prst="rect">
            <a:avLst/>
          </a:prstGeom>
        </p:spPr>
        <p:txBody>
          <a:bodyPr vert="horz" lIns="0" tIns="0" rIns="0" bIns="0" rtlCol="0" anchor="t" anchorCtr="0"/>
          <a:lstStyle>
            <a:lvl1pPr algn="l">
              <a:defRPr sz="1000">
                <a:solidFill>
                  <a:srgbClr val="555959"/>
                </a:solidFill>
              </a:defRPr>
            </a:lvl1pPr>
          </a:lstStyle>
          <a:p>
            <a:fld id="{63343499-4781-8F47-9616-5D65C730EB58}" type="slidenum">
              <a:rPr lang="en-US" smtClean="0"/>
              <a:pPr/>
              <a:t>‹Nr.›</a:t>
            </a:fld>
            <a:endParaRPr lang="en-US" dirty="0"/>
          </a:p>
        </p:txBody>
      </p:sp>
      <p:pic>
        <p:nvPicPr>
          <p:cNvPr id="4" name="Grafik 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003665" y="180975"/>
            <a:ext cx="3959360" cy="862586"/>
          </a:xfrm>
          <a:prstGeom prst="rect">
            <a:avLst/>
          </a:prstGeom>
        </p:spPr>
      </p:pic>
    </p:spTree>
    <p:extLst>
      <p:ext uri="{BB962C8B-B14F-4D97-AF65-F5344CB8AC3E}">
        <p14:creationId xmlns:p14="http://schemas.microsoft.com/office/powerpoint/2010/main" val="312252751"/>
      </p:ext>
    </p:extLst>
  </p:cSld>
  <p:clrMap bg1="lt1" tx1="dk1" bg2="lt2" tx2="dk2" accent1="accent1" accent2="accent2" accent3="accent3" accent4="accent4" accent5="accent5" accent6="accent6" hlink="hlink" folHlink="folHlink"/>
  <p:sldLayoutIdLst>
    <p:sldLayoutId id="2147493480" r:id="rId1"/>
    <p:sldLayoutId id="2147493477" r:id="rId2"/>
    <p:sldLayoutId id="2147493481" r:id="rId3"/>
    <p:sldLayoutId id="2147493482" r:id="rId4"/>
    <p:sldLayoutId id="2147493483"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 id="2147493494" r:id="rId14"/>
    <p:sldLayoutId id="2147493498" r:id="rId15"/>
    <p:sldLayoutId id="2147493499" r:id="rId16"/>
    <p:sldLayoutId id="2147493500" r:id="rId17"/>
    <p:sldLayoutId id="2147493501" r:id="rId18"/>
    <p:sldLayoutId id="2147493502" r:id="rId19"/>
  </p:sldLayoutIdLst>
  <p:timing>
    <p:tnLst>
      <p:par>
        <p:cTn id="1" dur="indefinite" restart="never" nodeType="tmRoot"/>
      </p:par>
    </p:tnLst>
  </p:timing>
  <p:hf sldNum="0" hdr="0" ftr="0" dt="0"/>
  <p:txStyles>
    <p:title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p:titleStyle>
    <p:bodyStyle>
      <a:lvl1pPr marL="27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1pPr>
      <a:lvl2pPr marL="54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www.berufsberatung.ch/"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hyperlink" Target="http://www.biz.bl.ch/"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studybreaks.com/2017/07/24/roger-federer-evolve-tennis-legend/"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www.biz.bl.ch/"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www.baselland.ch/politik-und-behorden/direktionen/bildungs-kultur-und-sportdirektion/bildung/sekundarstufe-ii/berufs-studien-und-laufbahnberatung/veranstaltungen"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hyperlink" Target="https://www.berufsberatung.ch/dyn/show/29654"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164" b="15164"/>
          <a:stretch>
            <a:fillRect/>
          </a:stretch>
        </p:blipFill>
        <p:spPr/>
      </p:pic>
      <p:sp>
        <p:nvSpPr>
          <p:cNvPr id="4" name="Titel 3"/>
          <p:cNvSpPr>
            <a:spLocks noGrp="1"/>
          </p:cNvSpPr>
          <p:nvPr>
            <p:ph type="title"/>
          </p:nvPr>
        </p:nvSpPr>
        <p:spPr/>
        <p:txBody>
          <a:bodyPr/>
          <a:lstStyle/>
          <a:p>
            <a:r>
              <a:rPr lang="de-CH" dirty="0" smtClean="0"/>
              <a:t>KIT-Forum 3.12.2024: Laufbahnzentrum BL</a:t>
            </a:r>
            <a:endParaRPr lang="de-CH" dirty="0"/>
          </a:p>
        </p:txBody>
      </p:sp>
      <p:sp>
        <p:nvSpPr>
          <p:cNvPr id="6" name="Textplatzhalter 5"/>
          <p:cNvSpPr>
            <a:spLocks noGrp="1"/>
          </p:cNvSpPr>
          <p:nvPr>
            <p:ph type="body" sz="quarter" idx="11"/>
          </p:nvPr>
        </p:nvSpPr>
        <p:spPr>
          <a:xfrm>
            <a:off x="177800" y="180974"/>
            <a:ext cx="4774210" cy="739775"/>
          </a:xfrm>
        </p:spPr>
        <p:txBody>
          <a:bodyPr/>
          <a:lstStyle/>
          <a:p>
            <a:r>
              <a:rPr lang="de-CH" sz="1400" b="1" dirty="0" smtClean="0"/>
              <a:t>Nicole Fiechter, Berufs-, Studien- und </a:t>
            </a:r>
            <a:r>
              <a:rPr lang="de-CH" sz="1400" b="1" dirty="0" err="1" smtClean="0"/>
              <a:t>Laufbahneraterin</a:t>
            </a:r>
            <a:r>
              <a:rPr lang="de-CH" sz="1400" b="1" dirty="0" smtClean="0"/>
              <a:t>, Bereichsleiterin Jugendliche</a:t>
            </a:r>
          </a:p>
          <a:p>
            <a:r>
              <a:rPr lang="de-CH" sz="1400" b="1" dirty="0" smtClean="0"/>
              <a:t>Martin </a:t>
            </a:r>
            <a:r>
              <a:rPr lang="de-CH" sz="1400" b="1" dirty="0" err="1" smtClean="0"/>
              <a:t>Madörin</a:t>
            </a:r>
            <a:r>
              <a:rPr lang="de-CH" sz="1400" b="1" dirty="0" smtClean="0"/>
              <a:t>, Programmleiter Mentoring BL/BS</a:t>
            </a:r>
          </a:p>
          <a:p>
            <a:endParaRPr lang="de-CH" sz="1400" b="1" dirty="0"/>
          </a:p>
        </p:txBody>
      </p:sp>
    </p:spTree>
    <p:extLst>
      <p:ext uri="{BB962C8B-B14F-4D97-AF65-F5344CB8AC3E}">
        <p14:creationId xmlns:p14="http://schemas.microsoft.com/office/powerpoint/2010/main" val="727829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Literatur</a:t>
            </a:r>
            <a:endParaRPr lang="de-CH" dirty="0"/>
          </a:p>
        </p:txBody>
      </p:sp>
      <p:sp>
        <p:nvSpPr>
          <p:cNvPr id="4" name="Textplatzhalter 3"/>
          <p:cNvSpPr>
            <a:spLocks noGrp="1"/>
          </p:cNvSpPr>
          <p:nvPr>
            <p:ph type="body" sz="quarter" idx="14"/>
          </p:nvPr>
        </p:nvSpPr>
        <p:spPr/>
        <p:txBody>
          <a:bodyPr/>
          <a:lstStyle/>
          <a:p>
            <a:r>
              <a:rPr lang="de-CH" b="0" dirty="0"/>
              <a:t>NEUENSCHWANDER, Markus, 2018. Bezugspersonen im Prozess der Berufsfindung - die </a:t>
            </a:r>
            <a:r>
              <a:rPr lang="de-CH" b="0" dirty="0" err="1"/>
              <a:t>Sozialistionsthese</a:t>
            </a:r>
            <a:r>
              <a:rPr lang="de-CH" b="0" dirty="0"/>
              <a:t>. </a:t>
            </a:r>
            <a:r>
              <a:rPr lang="de-CH" b="0" i="1" dirty="0"/>
              <a:t>Folio - die Zeitschrift für Lehrpersonen in der Berufsbildung</a:t>
            </a:r>
            <a:r>
              <a:rPr lang="de-CH" b="0" dirty="0"/>
              <a:t>. April 2018. Bd. 142, Nr. 4, S. 16–19. DOI 10.26041/fhnw-1413. Verfügbar unter: https://doi.org/10.26041/fhnw-1413</a:t>
            </a:r>
            <a:endParaRPr lang="de-CH" dirty="0"/>
          </a:p>
        </p:txBody>
      </p:sp>
    </p:spTree>
    <p:extLst>
      <p:ext uri="{BB962C8B-B14F-4D97-AF65-F5344CB8AC3E}">
        <p14:creationId xmlns:p14="http://schemas.microsoft.com/office/powerpoint/2010/main" val="1465552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9388" y="430769"/>
            <a:ext cx="8785224" cy="555685"/>
          </a:xfrm>
        </p:spPr>
        <p:txBody>
          <a:bodyPr/>
          <a:lstStyle/>
          <a:p>
            <a:r>
              <a:rPr lang="de-CH" dirty="0" smtClean="0"/>
              <a:t>Welche Ausbildungen gibt es?</a:t>
            </a:r>
            <a:endParaRPr lang="de-CH" dirty="0"/>
          </a:p>
        </p:txBody>
      </p:sp>
      <p:pic>
        <p:nvPicPr>
          <p:cNvPr id="2050" name="Picture 2" descr="Meer, Orientierung, Reisen, Navigation, Ozean, Marinen"/>
          <p:cNvPicPr>
            <a:picLocks noChangeAspect="1" noChangeArrowheads="1"/>
          </p:cNvPicPr>
          <p:nvPr/>
        </p:nvPicPr>
        <p:blipFill rotWithShape="1">
          <a:blip r:embed="rId3">
            <a:extLst>
              <a:ext uri="{28A0092B-C50C-407E-A947-70E740481C1C}">
                <a14:useLocalDpi xmlns:a14="http://schemas.microsoft.com/office/drawing/2010/main" val="0"/>
              </a:ext>
            </a:extLst>
          </a:blip>
          <a:srcRect t="11844" b="7360"/>
          <a:stretch/>
        </p:blipFill>
        <p:spPr bwMode="auto">
          <a:xfrm>
            <a:off x="1143000" y="1461052"/>
            <a:ext cx="6858000" cy="368244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hlinkClick r:id="" action="ppaction://hlinkshowjump?jump=nextslide"/>
          </p:cNvPr>
          <p:cNvSpPr/>
          <p:nvPr/>
        </p:nvSpPr>
        <p:spPr>
          <a:xfrm>
            <a:off x="7424636" y="4603615"/>
            <a:ext cx="510702" cy="4523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1350"/>
          </a:p>
        </p:txBody>
      </p:sp>
    </p:spTree>
    <p:extLst>
      <p:ext uri="{BB962C8B-B14F-4D97-AF65-F5344CB8AC3E}">
        <p14:creationId xmlns:p14="http://schemas.microsoft.com/office/powerpoint/2010/main" val="1961367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69125" y="223631"/>
            <a:ext cx="8393899" cy="409575"/>
          </a:xfrm>
        </p:spPr>
        <p:txBody>
          <a:bodyPr/>
          <a:lstStyle/>
          <a:p>
            <a:r>
              <a:rPr lang="de-CH" dirty="0" smtClean="0"/>
              <a:t>Schweizer Bildungssystem</a:t>
            </a:r>
            <a:endParaRPr lang="de-CH" dirty="0"/>
          </a:p>
        </p:txBody>
      </p:sp>
      <p:pic>
        <p:nvPicPr>
          <p:cNvPr id="4" name="Grafik 3"/>
          <p:cNvPicPr>
            <a:picLocks noChangeAspect="1"/>
          </p:cNvPicPr>
          <p:nvPr/>
        </p:nvPicPr>
        <p:blipFill>
          <a:blip r:embed="rId3"/>
          <a:stretch>
            <a:fillRect/>
          </a:stretch>
        </p:blipFill>
        <p:spPr>
          <a:xfrm>
            <a:off x="924839" y="694144"/>
            <a:ext cx="7144575" cy="4394108"/>
          </a:xfrm>
          <a:prstGeom prst="rect">
            <a:avLst/>
          </a:prstGeom>
        </p:spPr>
      </p:pic>
    </p:spTree>
    <p:extLst>
      <p:ext uri="{BB962C8B-B14F-4D97-AF65-F5344CB8AC3E}">
        <p14:creationId xmlns:p14="http://schemas.microsoft.com/office/powerpoint/2010/main" val="221742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quarter" idx="14"/>
          </p:nvPr>
        </p:nvSpPr>
        <p:spPr/>
        <p:txBody>
          <a:bodyPr>
            <a:normAutofit/>
          </a:bodyPr>
          <a:lstStyle/>
          <a:p>
            <a:pPr>
              <a:buNone/>
              <a:tabLst>
                <a:tab pos="3367088" algn="l"/>
              </a:tabLst>
            </a:pPr>
            <a:endParaRPr lang="de-CH" altLang="de-DE" dirty="0"/>
          </a:p>
          <a:p>
            <a:pPr eaLnBrk="1" hangingPunct="1">
              <a:buFontTx/>
              <a:buNone/>
            </a:pPr>
            <a:endParaRPr lang="de-CH" altLang="de-DE" sz="1800" dirty="0"/>
          </a:p>
        </p:txBody>
      </p:sp>
      <p:pic>
        <p:nvPicPr>
          <p:cNvPr id="6" name="Grafik 5">
            <a:hlinkClick r:id="rId3"/>
          </p:cNvPr>
          <p:cNvPicPr>
            <a:picLocks noChangeAspect="1"/>
          </p:cNvPicPr>
          <p:nvPr/>
        </p:nvPicPr>
        <p:blipFill>
          <a:blip r:embed="rId4"/>
          <a:stretch>
            <a:fillRect/>
          </a:stretch>
        </p:blipFill>
        <p:spPr>
          <a:xfrm>
            <a:off x="4620357" y="1502517"/>
            <a:ext cx="3261847" cy="2781017"/>
          </a:xfrm>
          <a:prstGeom prst="rect">
            <a:avLst/>
          </a:prstGeom>
        </p:spPr>
      </p:pic>
      <p:pic>
        <p:nvPicPr>
          <p:cNvPr id="11" name="Grafik 10">
            <a:hlinkClick r:id="rId5"/>
          </p:cNvPr>
          <p:cNvPicPr>
            <a:picLocks noChangeAspect="1"/>
          </p:cNvPicPr>
          <p:nvPr/>
        </p:nvPicPr>
        <p:blipFill>
          <a:blip r:embed="rId6"/>
          <a:stretch>
            <a:fillRect/>
          </a:stretch>
        </p:blipFill>
        <p:spPr>
          <a:xfrm>
            <a:off x="1259416" y="1542790"/>
            <a:ext cx="3159197" cy="2226975"/>
          </a:xfrm>
          <a:prstGeom prst="rect">
            <a:avLst/>
          </a:prstGeom>
        </p:spPr>
      </p:pic>
      <p:sp>
        <p:nvSpPr>
          <p:cNvPr id="12" name="Titel 11"/>
          <p:cNvSpPr>
            <a:spLocks noGrp="1"/>
          </p:cNvSpPr>
          <p:nvPr>
            <p:ph type="title"/>
          </p:nvPr>
        </p:nvSpPr>
        <p:spPr/>
        <p:txBody>
          <a:bodyPr/>
          <a:lstStyle/>
          <a:p>
            <a:r>
              <a:rPr lang="de-CH" dirty="0" smtClean="0"/>
              <a:t>Hier können Sie sich informieren</a:t>
            </a:r>
            <a:endParaRPr lang="de-CH" dirty="0"/>
          </a:p>
        </p:txBody>
      </p:sp>
      <p:sp>
        <p:nvSpPr>
          <p:cNvPr id="14" name="Textfeld 13">
            <a:extLst>
              <a:ext uri="{FF2B5EF4-FFF2-40B4-BE49-F238E27FC236}">
                <a16:creationId xmlns:a16="http://schemas.microsoft.com/office/drawing/2014/main" id="{0BD93796-D4B9-4447-8D2A-8C2A3C4CB6D8}"/>
              </a:ext>
            </a:extLst>
          </p:cNvPr>
          <p:cNvSpPr txBox="1"/>
          <p:nvPr/>
        </p:nvSpPr>
        <p:spPr>
          <a:xfrm>
            <a:off x="4709854" y="4467519"/>
            <a:ext cx="2300882" cy="346249"/>
          </a:xfrm>
          <a:prstGeom prst="rect">
            <a:avLst/>
          </a:prstGeom>
          <a:noFill/>
        </p:spPr>
        <p:txBody>
          <a:bodyPr wrap="square">
            <a:spAutoFit/>
          </a:bodyPr>
          <a:lstStyle/>
          <a:p>
            <a:pPr>
              <a:defRPr/>
            </a:pPr>
            <a:r>
              <a:rPr lang="de-CH" altLang="de-DE" sz="1650" b="1" dirty="0">
                <a:solidFill>
                  <a:prstClr val="black"/>
                </a:solidFill>
              </a:rPr>
              <a:t>berufsberatung.ch</a:t>
            </a:r>
          </a:p>
        </p:txBody>
      </p:sp>
      <p:sp>
        <p:nvSpPr>
          <p:cNvPr id="15" name="Textfeld 14">
            <a:extLst>
              <a:ext uri="{FF2B5EF4-FFF2-40B4-BE49-F238E27FC236}">
                <a16:creationId xmlns:a16="http://schemas.microsoft.com/office/drawing/2014/main" id="{0BD93796-D4B9-4447-8D2A-8C2A3C4CB6D8}"/>
              </a:ext>
            </a:extLst>
          </p:cNvPr>
          <p:cNvSpPr txBox="1"/>
          <p:nvPr/>
        </p:nvSpPr>
        <p:spPr>
          <a:xfrm>
            <a:off x="2272950" y="4467520"/>
            <a:ext cx="1722434" cy="346249"/>
          </a:xfrm>
          <a:prstGeom prst="rect">
            <a:avLst/>
          </a:prstGeom>
          <a:noFill/>
        </p:spPr>
        <p:txBody>
          <a:bodyPr wrap="square">
            <a:spAutoFit/>
          </a:bodyPr>
          <a:lstStyle/>
          <a:p>
            <a:pPr>
              <a:defRPr/>
            </a:pPr>
            <a:r>
              <a:rPr lang="de-CH" altLang="de-DE" sz="1650" b="1" dirty="0">
                <a:solidFill>
                  <a:prstClr val="black"/>
                </a:solidFill>
              </a:rPr>
              <a:t>www.biz.bl.ch</a:t>
            </a:r>
          </a:p>
        </p:txBody>
      </p:sp>
    </p:spTree>
    <p:extLst>
      <p:ext uri="{BB962C8B-B14F-4D97-AF65-F5344CB8AC3E}">
        <p14:creationId xmlns:p14="http://schemas.microsoft.com/office/powerpoint/2010/main" val="15029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tLang="de-DE" dirty="0" smtClean="0"/>
              <a:t>Weiterführende Schule oder berufliche Grundbildung? </a:t>
            </a:r>
            <a:endParaRPr lang="de-CH" dirty="0">
              <a:solidFill>
                <a:srgbClr val="92D050"/>
              </a:solidFill>
            </a:endParaRPr>
          </a:p>
        </p:txBody>
      </p:sp>
      <p:sp>
        <p:nvSpPr>
          <p:cNvPr id="6" name="Textplatzhalter 5"/>
          <p:cNvSpPr>
            <a:spLocks noGrp="1"/>
          </p:cNvSpPr>
          <p:nvPr>
            <p:ph type="body" sz="quarter" idx="14"/>
          </p:nvPr>
        </p:nvSpPr>
        <p:spPr/>
        <p:txBody>
          <a:bodyPr/>
          <a:lstStyle/>
          <a:p>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3859325737"/>
              </p:ext>
            </p:extLst>
          </p:nvPr>
        </p:nvGraphicFramePr>
        <p:xfrm>
          <a:off x="1076381" y="1479885"/>
          <a:ext cx="6771748" cy="3398920"/>
        </p:xfrm>
        <a:graphic>
          <a:graphicData uri="http://schemas.openxmlformats.org/drawingml/2006/table">
            <a:tbl>
              <a:tblPr firstRow="1" firstCol="1" bandRow="1">
                <a:tableStyleId>{5C22544A-7EE6-4342-B048-85BDC9FD1C3A}</a:tableStyleId>
              </a:tblPr>
              <a:tblGrid>
                <a:gridCol w="1090413">
                  <a:extLst>
                    <a:ext uri="{9D8B030D-6E8A-4147-A177-3AD203B41FA5}">
                      <a16:colId xmlns:a16="http://schemas.microsoft.com/office/drawing/2014/main" val="20000"/>
                    </a:ext>
                  </a:extLst>
                </a:gridCol>
                <a:gridCol w="2839720">
                  <a:extLst>
                    <a:ext uri="{9D8B030D-6E8A-4147-A177-3AD203B41FA5}">
                      <a16:colId xmlns:a16="http://schemas.microsoft.com/office/drawing/2014/main" val="20001"/>
                    </a:ext>
                  </a:extLst>
                </a:gridCol>
                <a:gridCol w="2841615">
                  <a:extLst>
                    <a:ext uri="{9D8B030D-6E8A-4147-A177-3AD203B41FA5}">
                      <a16:colId xmlns:a16="http://schemas.microsoft.com/office/drawing/2014/main" val="20002"/>
                    </a:ext>
                  </a:extLst>
                </a:gridCol>
              </a:tblGrid>
              <a:tr h="558858">
                <a:tc>
                  <a:txBody>
                    <a:bodyPr/>
                    <a:lstStyle/>
                    <a:p>
                      <a:pPr>
                        <a:lnSpc>
                          <a:spcPct val="115000"/>
                        </a:lnSpc>
                        <a:spcAft>
                          <a:spcPts val="0"/>
                        </a:spcAft>
                      </a:pPr>
                      <a:r>
                        <a:rPr lang="de-CH" sz="1000" dirty="0">
                          <a:solidFill>
                            <a:schemeClr val="tx1"/>
                          </a:solidFill>
                          <a:effectLst/>
                        </a:rPr>
                        <a:t> </a:t>
                      </a:r>
                      <a:endParaRPr lang="de-CH" sz="1000" dirty="0">
                        <a:solidFill>
                          <a:schemeClr val="tx1"/>
                        </a:solidFill>
                        <a:effectLst/>
                        <a:latin typeface="Calibri"/>
                        <a:ea typeface="Calibri"/>
                        <a:cs typeface="Times New Roman"/>
                      </a:endParaRPr>
                    </a:p>
                  </a:txBody>
                  <a:tcPr marL="40917" marR="40917" marT="0" marB="0">
                    <a:solidFill>
                      <a:schemeClr val="bg1">
                        <a:lumMod val="75000"/>
                      </a:schemeClr>
                    </a:solidFill>
                  </a:tcPr>
                </a:tc>
                <a:tc>
                  <a:txBody>
                    <a:bodyPr/>
                    <a:lstStyle/>
                    <a:p>
                      <a:pPr>
                        <a:lnSpc>
                          <a:spcPct val="115000"/>
                        </a:lnSpc>
                        <a:spcAft>
                          <a:spcPts val="0"/>
                        </a:spcAft>
                      </a:pPr>
                      <a:r>
                        <a:rPr lang="de-CH" sz="1100" dirty="0">
                          <a:solidFill>
                            <a:schemeClr val="tx1"/>
                          </a:solidFill>
                          <a:effectLst/>
                        </a:rPr>
                        <a:t>Berufliche </a:t>
                      </a:r>
                      <a:r>
                        <a:rPr lang="de-CH" sz="1100" dirty="0" smtClean="0">
                          <a:solidFill>
                            <a:schemeClr val="tx1"/>
                          </a:solidFill>
                          <a:effectLst/>
                        </a:rPr>
                        <a:t>Grundbildung</a:t>
                      </a:r>
                      <a:r>
                        <a:rPr lang="de-CH" sz="1100" dirty="0">
                          <a:solidFill>
                            <a:schemeClr val="tx1"/>
                          </a:solidFill>
                          <a:effectLst/>
                        </a:rPr>
                        <a:t> </a:t>
                      </a:r>
                      <a:endParaRPr lang="de-CH" sz="1100" dirty="0">
                        <a:solidFill>
                          <a:schemeClr val="tx1"/>
                        </a:solidFill>
                        <a:effectLst/>
                        <a:latin typeface="Calibri"/>
                        <a:ea typeface="Calibri"/>
                        <a:cs typeface="Times New Roman"/>
                      </a:endParaRPr>
                    </a:p>
                  </a:txBody>
                  <a:tcPr marL="40917" marR="40917" marT="0" marB="0" anchor="ctr">
                    <a:solidFill>
                      <a:schemeClr val="bg1">
                        <a:lumMod val="75000"/>
                      </a:schemeClr>
                    </a:solidFill>
                  </a:tcPr>
                </a:tc>
                <a:tc>
                  <a:txBody>
                    <a:bodyPr/>
                    <a:lstStyle/>
                    <a:p>
                      <a:pPr>
                        <a:lnSpc>
                          <a:spcPct val="115000"/>
                        </a:lnSpc>
                        <a:spcAft>
                          <a:spcPts val="0"/>
                        </a:spcAft>
                      </a:pPr>
                      <a:r>
                        <a:rPr lang="de-CH" sz="1100" dirty="0" smtClean="0">
                          <a:solidFill>
                            <a:schemeClr val="tx1"/>
                          </a:solidFill>
                          <a:effectLst/>
                        </a:rPr>
                        <a:t>FMS, Gymnasium</a:t>
                      </a:r>
                      <a:endParaRPr lang="de-CH" sz="1100" dirty="0">
                        <a:solidFill>
                          <a:schemeClr val="tx1"/>
                        </a:solidFill>
                        <a:effectLst/>
                        <a:latin typeface="Calibri"/>
                        <a:ea typeface="Calibri"/>
                        <a:cs typeface="Times New Roman"/>
                      </a:endParaRPr>
                    </a:p>
                  </a:txBody>
                  <a:tcPr marL="40917" marR="40917" marT="0" marB="0" anchor="ctr">
                    <a:solidFill>
                      <a:schemeClr val="bg1">
                        <a:lumMod val="75000"/>
                      </a:schemeClr>
                    </a:solidFill>
                  </a:tcPr>
                </a:tc>
                <a:extLst>
                  <a:ext uri="{0D108BD9-81ED-4DB2-BD59-A6C34878D82A}">
                    <a16:rowId xmlns:a16="http://schemas.microsoft.com/office/drawing/2014/main" val="10000"/>
                  </a:ext>
                </a:extLst>
              </a:tr>
              <a:tr h="677608">
                <a:tc>
                  <a:txBody>
                    <a:bodyPr/>
                    <a:lstStyle/>
                    <a:p>
                      <a:pPr>
                        <a:lnSpc>
                          <a:spcPct val="115000"/>
                        </a:lnSpc>
                        <a:spcAft>
                          <a:spcPts val="0"/>
                        </a:spcAft>
                      </a:pPr>
                      <a:r>
                        <a:rPr lang="de-CH" sz="1000" b="0" dirty="0">
                          <a:solidFill>
                            <a:schemeClr val="tx1"/>
                          </a:solidFill>
                          <a:effectLst/>
                        </a:rPr>
                        <a:t>Interesse</a:t>
                      </a:r>
                      <a:endParaRPr lang="de-CH" sz="1000" b="0" dirty="0">
                        <a:solidFill>
                          <a:schemeClr val="tx1"/>
                        </a:solidFill>
                        <a:effectLst/>
                        <a:latin typeface="Calibri"/>
                        <a:ea typeface="Calibri"/>
                        <a:cs typeface="Times New Roman"/>
                      </a:endParaRPr>
                    </a:p>
                  </a:txBody>
                  <a:tcPr marL="40917" marR="40917" marT="0" marB="0">
                    <a:solidFill>
                      <a:schemeClr val="bg1">
                        <a:lumMod val="75000"/>
                      </a:schemeClr>
                    </a:solidFill>
                  </a:tcPr>
                </a:tc>
                <a:tc>
                  <a:txBody>
                    <a:bodyPr/>
                    <a:lstStyle/>
                    <a:p>
                      <a:pPr>
                        <a:lnSpc>
                          <a:spcPct val="115000"/>
                        </a:lnSpc>
                        <a:spcAft>
                          <a:spcPts val="0"/>
                        </a:spcAft>
                      </a:pPr>
                      <a:r>
                        <a:rPr lang="de-CH" sz="1000" dirty="0" smtClean="0">
                          <a:effectLst/>
                        </a:rPr>
                        <a:t>Ich möchte gerne schulisches und  praktisches</a:t>
                      </a:r>
                      <a:r>
                        <a:rPr lang="de-CH" sz="1000" baseline="0" dirty="0" smtClean="0">
                          <a:effectLst/>
                        </a:rPr>
                        <a:t> Wissen verbinden.</a:t>
                      </a:r>
                    </a:p>
                    <a:p>
                      <a:pPr>
                        <a:lnSpc>
                          <a:spcPct val="115000"/>
                        </a:lnSpc>
                        <a:spcAft>
                          <a:spcPts val="0"/>
                        </a:spcAft>
                      </a:pPr>
                      <a:r>
                        <a:rPr lang="de-CH" sz="1000" dirty="0" smtClean="0">
                          <a:effectLst/>
                        </a:rPr>
                        <a:t> </a:t>
                      </a:r>
                      <a:endParaRPr lang="de-CH" sz="1000" dirty="0">
                        <a:effectLst/>
                        <a:latin typeface="Calibri"/>
                        <a:ea typeface="Calibri"/>
                        <a:cs typeface="Times New Roman"/>
                      </a:endParaRPr>
                    </a:p>
                  </a:txBody>
                  <a:tcPr marL="40917" marR="40917" marT="0" marB="0">
                    <a:solidFill>
                      <a:srgbClr val="FF7C80"/>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de-CH" sz="1000" baseline="0" dirty="0" smtClean="0">
                          <a:effectLst/>
                        </a:rPr>
                        <a:t>Ich interessiere mich für die theoretische Auseinandersetzung  mit vielen verschiedenen Schulfächern.</a:t>
                      </a:r>
                    </a:p>
                    <a:p>
                      <a:pPr marL="0" marR="0" lvl="0" indent="0" algn="l" defTabSz="457200" rtl="0" eaLnBrk="1" fontAlgn="auto" latinLnBrk="0" hangingPunct="1">
                        <a:lnSpc>
                          <a:spcPct val="115000"/>
                        </a:lnSpc>
                        <a:spcBef>
                          <a:spcPts val="0"/>
                        </a:spcBef>
                        <a:spcAft>
                          <a:spcPts val="0"/>
                        </a:spcAft>
                        <a:buClrTx/>
                        <a:buSzTx/>
                        <a:buFontTx/>
                        <a:buNone/>
                        <a:tabLst/>
                        <a:defRPr/>
                      </a:pPr>
                      <a:endParaRPr lang="de-CH" sz="100" dirty="0" smtClean="0">
                        <a:effectLst/>
                      </a:endParaRPr>
                    </a:p>
                  </a:txBody>
                  <a:tcPr marL="40917" marR="40917" marT="0" marB="0">
                    <a:solidFill>
                      <a:srgbClr val="FF7C80"/>
                    </a:solidFill>
                  </a:tcPr>
                </a:tc>
                <a:extLst>
                  <a:ext uri="{0D108BD9-81ED-4DB2-BD59-A6C34878D82A}">
                    <a16:rowId xmlns:a16="http://schemas.microsoft.com/office/drawing/2014/main" val="10001"/>
                  </a:ext>
                </a:extLst>
              </a:tr>
              <a:tr h="1270864">
                <a:tc>
                  <a:txBody>
                    <a:bodyPr/>
                    <a:lstStyle/>
                    <a:p>
                      <a:pPr>
                        <a:lnSpc>
                          <a:spcPct val="115000"/>
                        </a:lnSpc>
                        <a:spcAft>
                          <a:spcPts val="0"/>
                        </a:spcAft>
                      </a:pPr>
                      <a:r>
                        <a:rPr lang="de-CH" sz="1000" b="0" dirty="0" smtClean="0">
                          <a:solidFill>
                            <a:schemeClr val="tx1"/>
                          </a:solidFill>
                          <a:effectLst/>
                        </a:rPr>
                        <a:t>Klarheit</a:t>
                      </a:r>
                      <a:endParaRPr lang="de-CH" sz="1000" b="0" dirty="0">
                        <a:solidFill>
                          <a:schemeClr val="tx1"/>
                        </a:solidFill>
                        <a:effectLst/>
                        <a:latin typeface="Calibri"/>
                        <a:ea typeface="Calibri"/>
                        <a:cs typeface="Times New Roman"/>
                      </a:endParaRPr>
                    </a:p>
                  </a:txBody>
                  <a:tcPr marL="40917" marR="40917" marT="0" marB="0">
                    <a:solidFill>
                      <a:schemeClr val="bg1">
                        <a:lumMod val="75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de-CH" sz="1000" dirty="0" smtClean="0">
                          <a:effectLst/>
                        </a:rPr>
                        <a:t>Ich </a:t>
                      </a:r>
                      <a:r>
                        <a:rPr lang="de-CH" sz="1000" baseline="0" dirty="0" smtClean="0">
                          <a:effectLst/>
                        </a:rPr>
                        <a:t>freue mich auf den Einstieg in die Arbeitswelt und möchte mich die kommenden 3-4 Jahre in eine bestimmte berufliche Richtung entwickeln. Danach entscheide ich mich für eine berufliche Tätigkeit oder Weiterbildung bzw. für ein Studium.</a:t>
                      </a:r>
                      <a:endParaRPr lang="de-CH" sz="100" dirty="0">
                        <a:effectLst/>
                        <a:latin typeface="Calibri"/>
                        <a:ea typeface="Calibri"/>
                        <a:cs typeface="Times New Roman"/>
                      </a:endParaRPr>
                    </a:p>
                  </a:txBody>
                  <a:tcPr marL="40917" marR="40917" marT="0" marB="0">
                    <a:solidFill>
                      <a:schemeClr val="accent2">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de-CH" sz="1000" dirty="0" smtClean="0">
                          <a:effectLst/>
                        </a:rPr>
                        <a:t>Ich gehe gerne zur Schule und</a:t>
                      </a:r>
                      <a:r>
                        <a:rPr lang="de-CH" sz="1000" baseline="0" dirty="0" smtClean="0">
                          <a:effectLst/>
                        </a:rPr>
                        <a:t> möchte meine Allgemeinbildung erweitern. Ich weiss, dass mein schulischer Weg noch mindestens 7-10 Jahre dauern wird.</a:t>
                      </a:r>
                      <a:endParaRPr lang="de-CH" sz="1000" dirty="0" smtClean="0">
                        <a:effectLst/>
                      </a:endParaRPr>
                    </a:p>
                    <a:p>
                      <a:pPr>
                        <a:lnSpc>
                          <a:spcPct val="115000"/>
                        </a:lnSpc>
                        <a:spcAft>
                          <a:spcPts val="0"/>
                        </a:spcAft>
                      </a:pPr>
                      <a:endParaRPr lang="de-CH" sz="1000" dirty="0">
                        <a:effectLst/>
                        <a:latin typeface="Calibri"/>
                        <a:ea typeface="Calibri"/>
                        <a:cs typeface="Times New Roman"/>
                      </a:endParaRPr>
                    </a:p>
                  </a:txBody>
                  <a:tcPr marL="40917" marR="40917" marT="0" marB="0">
                    <a:solidFill>
                      <a:schemeClr val="accent2">
                        <a:lumMod val="40000"/>
                        <a:lumOff val="60000"/>
                      </a:schemeClr>
                    </a:solidFill>
                  </a:tcPr>
                </a:tc>
                <a:extLst>
                  <a:ext uri="{0D108BD9-81ED-4DB2-BD59-A6C34878D82A}">
                    <a16:rowId xmlns:a16="http://schemas.microsoft.com/office/drawing/2014/main" val="10002"/>
                  </a:ext>
                </a:extLst>
              </a:tr>
              <a:tr h="891590">
                <a:tc>
                  <a:txBody>
                    <a:bodyPr/>
                    <a:lstStyle/>
                    <a:p>
                      <a:pPr>
                        <a:lnSpc>
                          <a:spcPct val="115000"/>
                        </a:lnSpc>
                        <a:spcAft>
                          <a:spcPts val="0"/>
                        </a:spcAft>
                      </a:pPr>
                      <a:r>
                        <a:rPr lang="de-CH" sz="1000" b="0" smtClean="0">
                          <a:solidFill>
                            <a:schemeClr val="tx1"/>
                          </a:solidFill>
                          <a:effectLst/>
                        </a:rPr>
                        <a:t>Rahmen-bedingungen</a:t>
                      </a:r>
                      <a:endParaRPr lang="de-CH" sz="1000" b="0" dirty="0">
                        <a:solidFill>
                          <a:schemeClr val="tx1"/>
                        </a:solidFill>
                        <a:effectLst/>
                        <a:latin typeface="Calibri"/>
                        <a:ea typeface="Calibri"/>
                        <a:cs typeface="Times New Roman"/>
                      </a:endParaRPr>
                    </a:p>
                  </a:txBody>
                  <a:tcPr marL="40917" marR="40917" marT="0" marB="0">
                    <a:solidFill>
                      <a:schemeClr val="bg1">
                        <a:lumMod val="75000"/>
                      </a:schemeClr>
                    </a:solidFill>
                  </a:tcPr>
                </a:tc>
                <a:tc>
                  <a:txBody>
                    <a:bodyPr/>
                    <a:lstStyle/>
                    <a:p>
                      <a:pPr>
                        <a:lnSpc>
                          <a:spcPct val="115000"/>
                        </a:lnSpc>
                        <a:spcAft>
                          <a:spcPts val="0"/>
                        </a:spcAft>
                      </a:pPr>
                      <a:r>
                        <a:rPr lang="de-CH" sz="1000" dirty="0" smtClean="0">
                          <a:effectLst/>
                          <a:latin typeface="+mn-lt"/>
                          <a:ea typeface="+mn-ea"/>
                          <a:cs typeface="+mn-cs"/>
                        </a:rPr>
                        <a:t>1-2 Tage Schule pro Woche</a:t>
                      </a:r>
                    </a:p>
                    <a:p>
                      <a:pPr>
                        <a:lnSpc>
                          <a:spcPct val="115000"/>
                        </a:lnSpc>
                        <a:spcAft>
                          <a:spcPts val="0"/>
                        </a:spcAft>
                      </a:pPr>
                      <a:r>
                        <a:rPr lang="de-CH" sz="1000" dirty="0" smtClean="0">
                          <a:effectLst/>
                          <a:latin typeface="+mn-lt"/>
                          <a:ea typeface="+mn-ea"/>
                          <a:cs typeface="+mn-cs"/>
                        </a:rPr>
                        <a:t>Hausaufgaben für</a:t>
                      </a:r>
                      <a:r>
                        <a:rPr lang="de-CH" sz="1000" baseline="0" dirty="0" smtClean="0">
                          <a:effectLst/>
                          <a:latin typeface="+mn-lt"/>
                          <a:ea typeface="+mn-ea"/>
                          <a:cs typeface="+mn-cs"/>
                        </a:rPr>
                        <a:t> 2-4 praxisbezogene Fächer</a:t>
                      </a:r>
                      <a:endParaRPr lang="de-CH" sz="1000" dirty="0" smtClean="0">
                        <a:effectLst/>
                        <a:latin typeface="+mn-lt"/>
                        <a:ea typeface="+mn-ea"/>
                        <a:cs typeface="+mn-cs"/>
                      </a:endParaRPr>
                    </a:p>
                    <a:p>
                      <a:pPr>
                        <a:lnSpc>
                          <a:spcPct val="115000"/>
                        </a:lnSpc>
                        <a:spcAft>
                          <a:spcPts val="0"/>
                        </a:spcAft>
                      </a:pPr>
                      <a:r>
                        <a:rPr lang="de-CH" sz="1000" dirty="0" smtClean="0">
                          <a:effectLst/>
                          <a:latin typeface="+mn-lt"/>
                          <a:ea typeface="+mn-ea"/>
                          <a:cs typeface="+mn-cs"/>
                        </a:rPr>
                        <a:t>3-4 Tage Betriebliche Ausbildung p/W</a:t>
                      </a:r>
                    </a:p>
                    <a:p>
                      <a:pPr>
                        <a:lnSpc>
                          <a:spcPct val="115000"/>
                        </a:lnSpc>
                        <a:spcAft>
                          <a:spcPts val="0"/>
                        </a:spcAft>
                      </a:pPr>
                      <a:endParaRPr lang="de-CH" sz="100" dirty="0" smtClean="0">
                        <a:effectLst/>
                        <a:latin typeface="+mn-lt"/>
                        <a:ea typeface="+mn-ea"/>
                        <a:cs typeface="+mn-cs"/>
                      </a:endParaRPr>
                    </a:p>
                  </a:txBody>
                  <a:tcPr marL="40917" marR="40917" marT="0" marB="0">
                    <a:solidFill>
                      <a:srgbClr val="FF7C80"/>
                    </a:solidFill>
                  </a:tcPr>
                </a:tc>
                <a:tc>
                  <a:txBody>
                    <a:bodyPr/>
                    <a:lstStyle/>
                    <a:p>
                      <a:pPr>
                        <a:lnSpc>
                          <a:spcPct val="115000"/>
                        </a:lnSpc>
                        <a:spcAft>
                          <a:spcPts val="0"/>
                        </a:spcAft>
                      </a:pPr>
                      <a:r>
                        <a:rPr lang="de-CH" sz="1000" dirty="0" smtClean="0">
                          <a:effectLst/>
                        </a:rPr>
                        <a:t>5 Tage </a:t>
                      </a:r>
                      <a:r>
                        <a:rPr lang="de-CH" sz="1000" baseline="0" dirty="0" smtClean="0">
                          <a:effectLst/>
                        </a:rPr>
                        <a:t>Schule pro Woche, Hausaufgaben für sehr viele Schulfächer</a:t>
                      </a:r>
                      <a:endParaRPr lang="de-CH" sz="1000" dirty="0">
                        <a:effectLst/>
                        <a:latin typeface="Calibri"/>
                        <a:ea typeface="Calibri"/>
                        <a:cs typeface="Times New Roman"/>
                      </a:endParaRPr>
                    </a:p>
                  </a:txBody>
                  <a:tcPr marL="40917" marR="40917" marT="0" marB="0">
                    <a:solidFill>
                      <a:srgbClr val="FF7C8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68058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560614" y="454141"/>
            <a:ext cx="7572464" cy="413805"/>
          </a:xfrm>
        </p:spPr>
        <p:txBody>
          <a:bodyPr/>
          <a:lstStyle/>
          <a:p>
            <a:r>
              <a:rPr lang="de-CH" dirty="0" smtClean="0">
                <a:solidFill>
                  <a:srgbClr val="FF0000"/>
                </a:solidFill>
              </a:rPr>
              <a:t>Berufs- und Schulwahl </a:t>
            </a:r>
            <a:r>
              <a:rPr lang="de-CH" dirty="0">
                <a:solidFill>
                  <a:srgbClr val="FF0000"/>
                </a:solidFill>
              </a:rPr>
              <a:t>als Prozess</a:t>
            </a:r>
          </a:p>
        </p:txBody>
      </p:sp>
      <p:pic>
        <p:nvPicPr>
          <p:cNvPr id="8" name="Bildplatzhalter 7"/>
          <p:cNvPicPr>
            <a:picLocks noGrp="1" noChangeAspect="1"/>
          </p:cNvPicPr>
          <p:nvPr>
            <p:ph type="pic" sz="quarter" idx="10"/>
          </p:nvPr>
        </p:nvPicPr>
        <p:blipFill>
          <a:blip r:embed="rId3"/>
          <a:stretch>
            <a:fillRect/>
          </a:stretch>
        </p:blipFill>
        <p:spPr>
          <a:xfrm>
            <a:off x="1560614" y="1083993"/>
            <a:ext cx="5676064" cy="3587996"/>
          </a:xfrm>
          <a:prstGeom prst="rect">
            <a:avLst/>
          </a:prstGeom>
          <a:solidFill>
            <a:schemeClr val="bg1"/>
          </a:solidFill>
          <a:ln>
            <a:solidFill>
              <a:schemeClr val="tx1"/>
            </a:solidFill>
          </a:ln>
        </p:spPr>
      </p:pic>
      <p:sp>
        <p:nvSpPr>
          <p:cNvPr id="9" name="Abgerundete rechteckige Legende 8"/>
          <p:cNvSpPr/>
          <p:nvPr/>
        </p:nvSpPr>
        <p:spPr>
          <a:xfrm>
            <a:off x="208252" y="2956345"/>
            <a:ext cx="1703226" cy="835736"/>
          </a:xfrm>
          <a:prstGeom prst="wedgeRoundRectCallout">
            <a:avLst>
              <a:gd name="adj1" fmla="val 87776"/>
              <a:gd name="adj2" fmla="val -95807"/>
              <a:gd name="adj3" fmla="val 1666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dirty="0"/>
              <a:t>Sich selbst kennenlernen</a:t>
            </a:r>
          </a:p>
        </p:txBody>
      </p:sp>
      <p:sp>
        <p:nvSpPr>
          <p:cNvPr id="10" name="Abgerundete rechteckige Legende 9"/>
          <p:cNvSpPr/>
          <p:nvPr/>
        </p:nvSpPr>
        <p:spPr>
          <a:xfrm>
            <a:off x="4740467" y="984601"/>
            <a:ext cx="1766045" cy="832231"/>
          </a:xfrm>
          <a:prstGeom prst="wedgeRoundRectCallout">
            <a:avLst>
              <a:gd name="adj1" fmla="val -40094"/>
              <a:gd name="adj2" fmla="val 72787"/>
              <a:gd name="adj3" fmla="val 1666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dirty="0" smtClean="0"/>
              <a:t>Die eigenen </a:t>
            </a:r>
            <a:r>
              <a:rPr lang="de-CH" dirty="0"/>
              <a:t>Möglichkeiten kennen</a:t>
            </a:r>
          </a:p>
        </p:txBody>
      </p:sp>
      <p:sp>
        <p:nvSpPr>
          <p:cNvPr id="11" name="Abgerundete rechteckige Legende 10"/>
          <p:cNvSpPr/>
          <p:nvPr/>
        </p:nvSpPr>
        <p:spPr>
          <a:xfrm>
            <a:off x="7182575" y="2066624"/>
            <a:ext cx="1717118" cy="866405"/>
          </a:xfrm>
          <a:prstGeom prst="wedgeRoundRectCallout">
            <a:avLst>
              <a:gd name="adj1" fmla="val -78143"/>
              <a:gd name="adj2" fmla="val 5254"/>
              <a:gd name="adj3" fmla="val 1666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dirty="0"/>
              <a:t>Entscheiden und umsetzen</a:t>
            </a:r>
          </a:p>
        </p:txBody>
      </p:sp>
    </p:spTree>
    <p:extLst>
      <p:ext uri="{BB962C8B-B14F-4D97-AF65-F5344CB8AC3E}">
        <p14:creationId xmlns:p14="http://schemas.microsoft.com/office/powerpoint/2010/main" val="361072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77412" y="1105830"/>
            <a:ext cx="6887679" cy="442051"/>
          </a:xfrm>
        </p:spPr>
        <p:txBody>
          <a:bodyPr/>
          <a:lstStyle/>
          <a:p>
            <a:r>
              <a:rPr lang="de-CH" dirty="0" smtClean="0"/>
              <a:t>Bedeutung </a:t>
            </a:r>
            <a:r>
              <a:rPr lang="de-CH" dirty="0"/>
              <a:t>von Schnupperlehren</a:t>
            </a:r>
          </a:p>
        </p:txBody>
      </p:sp>
      <p:sp>
        <p:nvSpPr>
          <p:cNvPr id="4" name="Textplatzhalter 3"/>
          <p:cNvSpPr>
            <a:spLocks noGrp="1"/>
          </p:cNvSpPr>
          <p:nvPr>
            <p:ph type="body" sz="quarter" idx="14"/>
          </p:nvPr>
        </p:nvSpPr>
        <p:spPr>
          <a:xfrm>
            <a:off x="1241158" y="1796240"/>
            <a:ext cx="6823935" cy="2708605"/>
          </a:xfrm>
        </p:spPr>
        <p:txBody>
          <a:bodyPr/>
          <a:lstStyle/>
          <a:p>
            <a:r>
              <a:rPr lang="de-CH" sz="1750" dirty="0"/>
              <a:t>Wichtiger Punkt in der Berufs- und Schulwahl</a:t>
            </a:r>
          </a:p>
          <a:p>
            <a:r>
              <a:rPr lang="de-CH" sz="1750" dirty="0"/>
              <a:t>Die Berufs- und Schulwahl lässt sich zwar vertagen, jedoch nicht überspringen</a:t>
            </a:r>
          </a:p>
          <a:p>
            <a:r>
              <a:rPr lang="de-CH" sz="1750" dirty="0"/>
              <a:t>Türöffner bei der Lehrstellensuche</a:t>
            </a:r>
          </a:p>
          <a:p>
            <a:r>
              <a:rPr lang="de-CH" sz="1750" dirty="0"/>
              <a:t>Empfehlung: In möglichst vielen verschiedenen Berufen und unterschiedlichen Betrieben schnuppern</a:t>
            </a:r>
          </a:p>
          <a:p>
            <a:endParaRPr lang="de-CH" dirty="0"/>
          </a:p>
        </p:txBody>
      </p:sp>
      <p:pic>
        <p:nvPicPr>
          <p:cNvPr id="5" name="Grafik 4"/>
          <p:cNvPicPr>
            <a:picLocks noChangeAspect="1"/>
          </p:cNvPicPr>
          <p:nvPr/>
        </p:nvPicPr>
        <p:blipFill>
          <a:blip r:embed="rId3"/>
          <a:stretch>
            <a:fillRect/>
          </a:stretch>
        </p:blipFill>
        <p:spPr>
          <a:xfrm>
            <a:off x="6025964" y="3501792"/>
            <a:ext cx="1422391" cy="911219"/>
          </a:xfrm>
          <a:prstGeom prst="rect">
            <a:avLst/>
          </a:prstGeom>
        </p:spPr>
      </p:pic>
    </p:spTree>
    <p:extLst>
      <p:ext uri="{BB962C8B-B14F-4D97-AF65-F5344CB8AC3E}">
        <p14:creationId xmlns:p14="http://schemas.microsoft.com/office/powerpoint/2010/main" val="368075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9300" y="875473"/>
            <a:ext cx="4653118" cy="362712"/>
          </a:xfrm>
        </p:spPr>
        <p:txBody>
          <a:bodyPr>
            <a:normAutofit/>
          </a:bodyPr>
          <a:lstStyle/>
          <a:p>
            <a:r>
              <a:rPr lang="de-CH" b="1" dirty="0">
                <a:ea typeface="Calibri" charset="0"/>
                <a:cs typeface="Calibri" charset="0"/>
              </a:rPr>
              <a:t>Zu jung für die Berufswahl?</a:t>
            </a: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300" y="1430662"/>
            <a:ext cx="4653118" cy="3408121"/>
          </a:xfrm>
          <a:prstGeom prst="rect">
            <a:avLst/>
          </a:prstGeom>
        </p:spPr>
      </p:pic>
    </p:spTree>
    <p:extLst>
      <p:ext uri="{BB962C8B-B14F-4D97-AF65-F5344CB8AC3E}">
        <p14:creationId xmlns:p14="http://schemas.microsoft.com/office/powerpoint/2010/main" val="3479196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177798" y="914400"/>
            <a:ext cx="8785227" cy="4067325"/>
          </a:xfrm>
        </p:spPr>
        <p:txBody>
          <a:bodyPr/>
          <a:lstStyle/>
          <a:p>
            <a:endParaRPr lang="de-CH" dirty="0"/>
          </a:p>
        </p:txBody>
      </p:sp>
      <p:sp>
        <p:nvSpPr>
          <p:cNvPr id="3" name="Titel 2"/>
          <p:cNvSpPr>
            <a:spLocks noGrp="1"/>
          </p:cNvSpPr>
          <p:nvPr>
            <p:ph type="title"/>
          </p:nvPr>
        </p:nvSpPr>
        <p:spPr>
          <a:xfrm>
            <a:off x="177801" y="445693"/>
            <a:ext cx="8785225" cy="362712"/>
          </a:xfrm>
        </p:spPr>
        <p:txBody>
          <a:bodyPr/>
          <a:lstStyle/>
          <a:p>
            <a:r>
              <a:rPr lang="de-CH" dirty="0" smtClean="0"/>
              <a:t>Beratungsverteilung nach Alter (2023)</a:t>
            </a:r>
            <a:endParaRPr lang="de-CH" dirty="0"/>
          </a:p>
        </p:txBody>
      </p:sp>
      <p:graphicFrame>
        <p:nvGraphicFramePr>
          <p:cNvPr id="4" name="Diagramm 3"/>
          <p:cNvGraphicFramePr>
            <a:graphicFrameLocks/>
          </p:cNvGraphicFramePr>
          <p:nvPr>
            <p:extLst/>
          </p:nvPr>
        </p:nvGraphicFramePr>
        <p:xfrm>
          <a:off x="1242466" y="1063083"/>
          <a:ext cx="6741807" cy="389435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438615" y="1360449"/>
            <a:ext cx="2022087" cy="646331"/>
          </a:xfrm>
          <a:prstGeom prst="rect">
            <a:avLst/>
          </a:prstGeom>
          <a:noFill/>
          <a:ln w="57150">
            <a:solidFill>
              <a:srgbClr val="FF0000"/>
            </a:solidFill>
          </a:ln>
        </p:spPr>
        <p:txBody>
          <a:bodyPr wrap="square" rtlCol="0">
            <a:spAutoFit/>
          </a:bodyPr>
          <a:lstStyle/>
          <a:p>
            <a:r>
              <a:rPr lang="de-CH" dirty="0" smtClean="0"/>
              <a:t>Gesamtzahl:</a:t>
            </a:r>
          </a:p>
          <a:p>
            <a:r>
              <a:rPr lang="de-CH" dirty="0" smtClean="0"/>
              <a:t>3468 Fälle</a:t>
            </a:r>
            <a:endParaRPr lang="de-CH" dirty="0"/>
          </a:p>
        </p:txBody>
      </p:sp>
    </p:spTree>
    <p:extLst>
      <p:ext uri="{BB962C8B-B14F-4D97-AF65-F5344CB8AC3E}">
        <p14:creationId xmlns:p14="http://schemas.microsoft.com/office/powerpoint/2010/main" val="31958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865" y="2883775"/>
            <a:ext cx="1799216" cy="1132097"/>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86"/>
          <a:stretch/>
        </p:blipFill>
        <p:spPr bwMode="auto">
          <a:xfrm>
            <a:off x="1826865" y="1420515"/>
            <a:ext cx="1799216" cy="106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4" name="AutoShape 12" descr="data:image/jpeg;base64,/9j/4AAQSkZJRgABAQAAAQABAAD/2wCEAAkGBxQTEhUUExQWFRQXGBgYGBcYGBcXFhgaFhUXFxUYGBQYHCggGBolHRgVITEhJSkrLi4uFx8zODMsNygtLiwBCgoKDg0OGxAQGiwkHCQsLCwsLCwsLCwsLCwsLCwsLCwsLCwsLCwsLCwsLCwsLCwsLCwsLCwsLCwsLDcsLCwsLP/AABEIAKYBMAMBIgACEQEDEQH/xAAcAAACAgMBAQAAAAAAAAAAAAAEBgMFAQIHAAj/xABDEAACAQIEAwUFBQcCBQQDAAABAhEAAwQSITEFQVEGImFxgRMykaGxByNCUsEUYnKC0eHwkvEVJDOiskNjc8IWNFT/xAAZAQACAwEAAAAAAAAAAAAAAAACAwABBAX/xAAnEQACAgEEAgICAgMAAAAAAAAAAQIRAwQSITFBUSIyE2GBsQUjkf/aAAwDAQACEQMRAD8AXK2Fa1uK7xyiRBUyCo0FEWxUIS21ohFrS2KJRaBss9oASdhqaUsQczEnUkk/GrzjWK/9MebH/wCtLqXZbuiT1Ow9a5Wsy7pbV4Oro8O2O5+f6LHCYUnfQUX7DXKgZjH4QWjXwoK3hbrnVzvsogVdWuFsEhWdZgmGImOprBav5HQ6XAsXgC5yMPaa6Ekajl4GpsFxBQsQxuu7FxsqxoCrHUsd9NAIpgXgahIKyZ+db8Y4aqYUsEL3cy5AiyRqJJ8AJqQ5fAzNtlFW+hhHGrOKVmIZLg1KltIyqO5yA7u3zocBD7rj1/qJFUmEwills3W+8LBYAOUyQO4d2AOkjpUt3gcE5HIg7HQ/KtuLJlr4+DlZsWNPkuv2N4zBSRzK6x4kDYVCBWnAv2m2zkEMtsBi2YKQCdBPMmDA8KsOJXUcq6jKxB9oNYzTuPMbjlWvFmlJ1JGTLijFWmBRWYrIr1aDOaxXorasVCGsV6Kya9UIakViKyTWDUIYr1erFQhiK9FZrFWQwRWpFb1g1CEZWo2WpiK0Iq0Sgd1qB0oxhULrVlADpULpRrrUDLVpkBStYipmWtSKIohy8+VbKK6RiOzitZS2AAojXnpOsddaqMN2LhjncssaQuUz1OprOtVCuR7wSFRBRVsVdcd4AtlQyZiJ1BGwg6z8KqLa02M1JWhUouLpk9sVti8SLaZufIeP9qzbFA8aMFZ2j9TP6UjUTcINodp4Kc0mUrktOaQPHdv7V63eUEfID+lR3CzHTQdT+nWrbBcIDBcu8yTuT51xZM7sIlhw+6xgBAs9TP0/rR2Gs3ncqzwvLKAP60TgOGlFlu6Opo2zikLZbep/MRpPlzpQ1J+EZ4LwTK5zuzDXVmO3lUnFlhkXbKg0/iJP0ij+FYO8HHthKk6Oo7nqB7vrUPagf8ww6Kn0rbol/sswf5Cb2VfooMRgvaFYJV5GVwdVPlVpfxWaxZUmXVRmOUDvd7M2fchpXTlloa2YIPSsRW2GBLI5GDJncsaiax/n0r0VtXiK0mY1r1ZrBqFGKwa8TWhNQhmaxNYmsVCGa9U+BwbXXCIJJ9AANyTyH9aYP/xM5R3+/wA9BlGnLn60E8sYdsOOOUuUK1BY/idu1oxlvyiC3rr3fWg+0PGMrNaw7q0aG8slZ5i31j83w60uZAASWk8yTqPJd+pk1my6pLiBqxaRvmfRcXO0x1hAByklvHbStf8Aj90bqgE/lbw1nN4jzkVWLaTNGYZttDOmvXSKNZFEbjXSTpMye9471kefJ7NkdPj9IsrXHT3cyancarGxMzO0iRymi8PxW05AkqTyYRyJiRImBtPSly4NYEgxAkbzmgtAmNvDfat7gG5JgHfMF1VQPKNAIGg11JNXHVZI+SpaXHLwNprUiqDB4plMydSqgRpqdyJ21HKQFOpNXGGxauBGkiR0IkgEHppW3Fq4z4fDMWXSShzHlG5FRuKnYVGwrWZAV1qB1otlqFlqyArCoyKIYVEVorKOtWr+tT5tDFV9lCRIoyzXDZ1CHHYUOCp5iI86q27JWsmmYNprM7eB01piS3PnRos6Uccso9FOEZdiHgezDHKXaBPeABmOgM/pVV2/4Qtr2LWx3SGU6k94EEb+B+VdM0G1Lva7hxu4W5pqhF1Y/c94eq5vjV5MsprkvFCMJJnIcKhZwK6X2b4EzANGnpSHw5VF0k7V1XsrczZdwBt4msT+x0JOocA3a3DZPZp+HKdf3yZHrE60vYCz3gdq6ZxThi3kKtzHqOhHQjelBeGNZuZHEk7Hk46jx6il5INSsLBmWzb5G3gmtsHnSb2n/wD2rn8v/gKeuH28qAcvpXPuMYgXL9xxsWMeQ7oPyrp6Nc/wcnVO/wDoFXorNeroGExWDW1YNQhrWDWTRuA4abm5y9NqptLstJvorWrQ1Y43hjoCdGUbkctY1qvdYq00+immuzWvCshZ/wA6VLYw7MQFUsToI843q7KSGPsbhPfuToO7HwYmem1Jv2idvxczYfDsRZ917izmu9VQja34/i8t6jtr2tuWs+Aw7QAfv2Xdn0m0rclUABjzMiYBlBVjuZPhMD1Pw2muXmlum2dLDHbFeyyuYkxLQojYeekkc9ucUE/E40TaIkkn9dv8ioHw1y5qdfAHQfOal/4bH66D6mk2kOakyNsWzGSAeQ7oBE9CPKrbhXGQsJyzT3pIgkyJnSND8dqFw1pZ100MdZP9gdqzjcGoSRA5lvMmP0qWibWuRoUqykiSCCDvInnAHf8ADznkay1kzAEdfAENlXukHSM0DWRSbw7ij22HeMDrJAHTy1+VOdlxcXPbEH8SqNQ2kzIg6jnt0g0LVDIzvgltA6bCSNZ90LAEx+I+7H953CfiXpEd1Vyroqg7AgkHpvoZIqdbWYCYWSIPJtNAQNzq0aTI06VJlyGd0/FzKltAc3NSADO2mwM1QbYTaxQMA8wCD1naRuvMa8wamYVXLCgjowIIGhBG8R159T50ZYv5iVMZhrpOx8djrPyrfpc7b2SMGq06rfH+TzCoXFEMKicV0EzngzComFTuKiaiKG5eIkaAmrbD8QVl1OY+Wvxpbv4lIAHxrSxiINc2UDepD3gGVhKnpvvR5Yga0n4XHwNN6OsY8k/3pDgNTL4a7VIRpBEjmOvWtMJdBre+1AWcO45gjh8Q9r8jQPFd0P8ApKmnTsdxdhlJO+9D/abw+Wt3xzHs281lk+IzD+UUv9nMVlMUqS5NkJWjvGHvB1BFaYvCLcEN5g8weRHjS92W4lICk00zTFTRlknFlVxi4beGuH8QSJ8ToD8651Tx2yxMWCv52VfQHMfpSNNbtLGo2YtQ7ZtXq1mszWozma1NZmt7NrNPXlVPgujbD4YsfD+lGm+yKMggHceFDXLhRVUb/wBam4Z3p1mN6VJvtjopdIIw+I+6JJncnqI1iqzDYN7zkIBO5kwB61fW8AGM9dD0PWfGrbBYBbawoiaV+ZRXAf4XJ8gPCeG+wUyQWY6nwGwj4/GlX7S+1q4O37GwR+13R+Heyh/HHJjPd9T0ph7Z9okwGGe+0M/u2k/PcIOURuQPePgD1FIXZjscJfGcTVr95j7T9nEEliufNeGgWdAqGNIJ3AGaU3J2x8YqKpHLEctpv+aDJjn/ALmj7WLtj3kYRtGWBr0B8q7D2t7Qq2FFm1buWe/BtZVD5Mo7y2rTGVJY8vwnSlPA8PXEFc6KwJOYjL7RQoLN9y3f91WIIX1pbGJtFLw1Eve44n8pMN/pOtW2H4XAbOuoAAGmpJ/pNU+J7PW7rKtpWDm5lyNDCDATKd85bQzpEVInDr9i464a57RFuMsr3g7WyUbNbOu4MRuIPOluHpjll9oJxnAGDSne1Oh1nfQ+ER8apryeyLIRNtxlE7rMaEjmDGvrzphweNvp3r9tnG/3UbTHuN4gjQ8j40dilsYhfaW2U5dWU910/jTdY+FD8l2F8ZcI5liLJViROU66/QVednuJ5WVW1AOniNfoCflUmP4XmnIdNdNY0pfuW2ttBEdP8imp2JlHazrlrKRI7yMJI01B3E9OXWamVCDvJgsrEyCPxBvMkz6NvmlV7HcXDRbZt/dnkdSRJ67+tNYUlSNRDSpA1BGobedJ+dVQalZWcU4dki5bn2f5ead4Zkj00rSzipVWAOdCARO8zvO6nw5irmxdHMDK/dIjQMO6DGuhBAmdmTxqsx+ByEOg2mV5EGSTPx0nyiKnXKCT8MLmQD11qF6suy/ChiEfK6qqwQAvJs3QwYKmSOooPiGGNtyrcjEjY+VdbDmjNfs5GXC4P9Ab1C1SOaiJrQJLTEYWCMuo+c0Vw/DZtDWoeNKnwmKymsDdm1IurXDABofStV7rRWtvHA6mpjct8qUMLTBXwutHviVO29UVvFgCqvtXxc2cLcdTDkBE6y259FzH0pbQSKXtd2stYm4cLZBZLcu1yO6WByAJrJHebXYxpS1gZD0v9nbwW+4P4lAE+BJpjwR+8rPNm3FHgcuCYwoR1rpXD8XmQHwrn/A8GLhEzFP2CwYtrCj+tSD5AzVX7FXtriZuqnJFn1c/0A+NLk0Xf4kuIuYh91S81tY5qh9nM89Vn1oRl+FdTTTjKHBytRBxnyemszWrGsTWgQbk1JhbkOJ22qVcJ3ZJO07GoRh2nTXSf96DdFqg9rXJvjrUHQ78iaxwS9Dkdahe9IhvMHlWOH2izhgYynWhf1phL7WhswuKAb/NKsxidKXUk6net+LcTGGwz3iwBACpmiDcchbczyzEE+ANYJG1Cp2gxRxfE4QZlwhWzYBEo2NvCc5U6MtlVZzz+6H5qecDwO3hMOyJLMQS9xznuXbjCC9xj7xJPlGlUvYzhoN1Lo7ypbLBvzXcRBe4fEW1tL/M1NmPOwPmf0/WgLEGz2fayhS02VPyFUa2T/8AG6lflVBxW3ErcXKWBAKe6J3hWJNtoGhQxMCADI6Vir6BTqJjbnXOe02LzXFUDnJ8hqfp8xVipSafBT4XEYjB5bzL7Rk90ksBlgBLoIJEr7RGmNnSYio+G4lHtNbt2mtqI19+2sSAGb3gJIaTOqCdKbO09sorWNjawK2QIEtfxJsg+cKq89Bb3FI2CsC592me4ueECaNcY7FekwSW5KJJ2oR1narH/Dnt2MMl5Fa2i27TjuhoAJVWYBbgPMAzrpFUnFOw1rEtdVQPaWHCe0XRgxtrc0PvAQ6jXNMcqSsFavZluALCjKFuffAqABlyscpEc4n402dku1GGsEC5bbD3CdXUlrTzp3xuSBETJAAAIAirKFriPZrF4JpdGuJ+ZdLkfvD3bmk7GfCl7jWAS5bNy3qJMwdQfyshEq3gda+hOEcUF8ZLihpBIdD7Sw4mIDx3W/cbXoTrVF2q+zu1fm7hybN+N12b90g6MPA6eVDt8oNZPDPnLC4hkcEaEHyrqnZ/GLiLYbmRDbTIEE7c99vpXO+03BruGulbqxqdQDlMHXfYjmvKmPsBioc2y0B1lQeoYnfnzq2RPkZbbAggxr3WG0flbTaJg9AfAVLnzLDe8JBnn0OkzP1DDlUdwhXnkQZH9fCtLtyOfhMjY+6T8xP7rdaAbRadjXKYlkBkOrdPw97bTWQOtMHE+GC83eJEDYHn1+FUXYm4P2oTuQ6iOZKk669B9abuIW4OaaZjk0+BWaNvkQOOcL9gwAbMCN+em/8AgqnY05dssNNu3d56qY266+NJbV1sUnKKbOXkjtlRZnE6xW63aq2uk0RYedDQyxhxyFpbxFEJfqnW5Biiku0qWMap2WiXqWPtF4gctq0N4L/6jkX/AMWq8ta0j9r8WHxOhnLC9fcBLfMkVnzKojsLuQP+xW7mRbbBbw0E7OJ1DN+A7EE6HbSrPgmHuBouKyn94Ec43O+s0scNukXWI37o+J/2NMeI43cOKtICSqpO5klxBJ9CD5isE4s6GOdHVezZCQSQPEmK92r7WEMljDQ2afaOCBGwCjmZ11HSufcV4mwvWLayAyNmEwGlTGvUGPnW2MxJ/acOB3QbRJECf+ohE+UaCgTdUW4pytjOihGdVAVAEhQPFjv5RRYwysum9B2ZY3PBlHwtIfqxohCQYFdHTJrHwc/UtPJyCXLRUw3ypgwNlO6QoEDTTUSBP1NUeIMn+tX+DsMyhh6f0rRmb2oz4ktzLVcGrzPSgb/ChlgEjX6fpROEuEDx6VY2hmGtY9ziaXFM5zxZSGgiI+HpRHCGhf8ANfGnDivDUuCCAeh5j1pYx2ANkCBpPvDeT+lafyqca8mdY3CVh9gzpSD9s+NkYXCA6s3tWEjmTatyNxvdg10Th9vQEajrvPjXEPtPxhu8Vuwfce3aXoPZhR6d4sazvs0Lo752SX7nWARduoAPyW7jW7frkVT/ADULxbiyEt3hrIHkNJ/zrQmIFxlnCwiX0N7NE25uLmud4N925LKRIgkE7zHLuEYhsUzJh2z5QCfaXUtDvHKIlQSZ6HmKBUSVtcDTxHjYkgGWOwGtKPEsa+YezaLrEHMNcoBkZREHXSdt/SBOIucwFoLEy7EFJHpB/mLbbVVYjFSWCNLN793YnwXnHj08KjZIY6dvsuuI8Vu31vOWa4wy5rhOtx4IEQIjLbyiNyWPOrPgOCNu07Ed6EtAiI/5gu1x/P2djKDppcNVHCML/wApfYQwGQiCcyxmWCvm4M1f9mMUHw7JoCiW3yx//Pdu2HPkLV/Dt6mqDXYx4bD9yIO1VnFOEyhHhMeWutMnDRKg7+FbPgS91QBOskfTXl/ajh2DMquyPCktoQHuJeaCXRj3N4UWzKsOsjWmC3jL+FbNdP3ZMtiEBNo6iTew5M2GI/GhKz73KrfgXZ5LXeY5n+Q8hR3ECoBWAQdCOoO48iKvI43wJTcI2xW+0PhFjE2famGttlW4V3Ut/wBK4I2IJUeIYchXI+D8ObC4xLV2CyOCDyZW0RhrPM+oPSuq9iw16xjMG+vsrl/DKZ1NtQr4dj4gXCPQVzTtI+fEYVuZtrPn7QEfCWpY6DvkaMVyI67c/hVZduZbm+hJE6c4A84g/AeNWGI1RjrJOnPbw/z51TW7pLCNddOuh1JJ28vPpQGpIvuyKzi7OWcwaWO4iO8Z6QD4a10XHWswNUHYbgZs2zecy9xRlB3RImT4sYPl61b37rTAGnWiihOWVyFjtbmyZZEAgwN/yz86TitdCxXBfbGbhK6+6I25amqHinZlreqEsvSO9/euhgyxSpsw5cbbtCxUlsxWlbLW5mUnSi7BoS3Vd2o4n7GzlBh7kqI3CgTcaeWhA/mpeSSSbYUE26RLx/tKtoZbRBc7ka5eUDqeU8qTmfv6nUAk+bN/vQmIuBTnmTy6DpA8q2w5hWZtydfLkP8AOtcjJNzds6sIqKpBXB1lmP74HwAP0DVPh9cXdI/AIHosAfGtOA2/dnnLH+bTX4j4UT2Z7913/Nc+IzT9AaRLyOj4L3HwcZaX8tpvQwOXrRV5c+Lyj/07KCP3rhkdOgoPh/3mNvNuFi2NvAtB8oqx7Pw967d/NdYz4IMiwfCD8aUNGzh8lLv/AMrD/SQv6UThsMSe6PnA/vVVg+MrYTNdEISXzTyuOzEgfuqQSOkxtTXhL6A6RrrI5zzrfgy1CkYM+O52ymXCFiBlM8+uppswFkW0ygULccAyKlw+JDDwopzckBCCiRtb7xOwJ+VWNo6UHibqqK9bxeVR40ljESXmod0kEHUHlUyYgHwNR3hG1VZZvw+0o0gATsB+gr5g7XZv23FZtG/aL3OYPtmOn+1fT2CmTPOvmv7QrobiOLIIP39zUbaMR8oj0ol2RIdOxX2lCzaFq9ba7bX3SCFe2zEkpLd1kLFiskEagTsB7/FfaZ3Np2ZzMZlVY1jM/eJ1LGABvvVL2Bsg2r8iQzKpB1BCqx2/mqwudmlY92VHRTA+FA5cjY4m42ipx18E/euP4EmPDcmT50DdxAaAqRHq0eIA28fCre/2eVHRZaGaCdJj4edNnY+1hyIReZBn3pG+Y8z/AFFDuCWF+Rf7F4pSWsvAFxSoPmNPMc6C4dxF8HiZKyFcpctnQEEZLiFgfxLIB8FPQVf9vezK2iL+HJCTJjTI258lPyPmaXMdjBf1cRegJcH54EK48SIU+SnrRJ2LlFxZ0jg+NW2yrmL23Aa0/wCdCYEjk4PdYRowPIiug4QZe6R3jE+fIegrjHY7jzYXvXLTXsNbcPmZSwtuQBnzgZbb6jU6HSY0auwcN4xZxS+0w9wMYkqdHHmv6iR4mrAbssmOTcxQt45m+n+etQtmY6zUfFAvs7ha57JQnff8i8zPJiJA5yRpVMzZ5Wtq7Kj7P1Jv37sDLexGJuKdZNtTbsWjHRvY3WB6RXJO2+FvYfF2hcQp9zKq0Gcr3BJiRrkU+TDYyB1rHX0wKtczNbt27NoNZSGK21Z8loMSAj5ZJYEz3+qmuUfaN2iTHcQF21mCCwiKHEEQXcggE/m+dWPgqSQwY6+O+o1iSB3pI6+I1+tb9mcF7W/aU6ywzDT3JzXNv3VZfWq3GN3iV2IUTM65F5jlvptp1y04/Z7hcqveOhaEToAvvR/2j0NAka26iPNwnnQ1w1riMWDpNDpjFU60ZmCFPSirdgMuooBcfbZu7oflRS3I2NU7Icbmt1NRE1lTXdOUF2zSh27vfe2wNcqbDlmJP0g01e1Cgs2iqCSfACTXOMbijcdrjbsxb47D0AA9Ky6uVR2+zRpo27PYYq0Ztl26eHpW+PAkIDvqfAeZ56fKhkjcHK3Xl6ii7MjVlP8AEveET4f2rms3plibns7DPsSMi+sg6colvlVr2Zseyt5jpkBbXqRp+vxqgfEB7iZiCq8h18m+HpVxexY9gbYnMwMmBHMAyD0nWlSTodGSuy17Ngi0bp3Oe6Ty55fIxFWfAyLeFVn0JQSfFwz6nzNU9/iNtbD2+qC2CdO6BBP5vSKHx3FGu28toQqwSY0URHq22vKaHa2G5JIkx/ErrhbRIzukIi+6gKZGcneY9NTTz2dOWygzaJ3BzMLEfWkHhmGW3n5sCIJ3gqOfXWPSnXhwy2UA5rPnOp/zwrXp4/KkZNQ/jbL+5j2H8PLrU+DvyOg5UFYvqVy7wNTUuCw2fZhI6D5U+SVGeLdllclhE86NvLoPCg7FgqTJrfG3wqxOtZmPRCb8Gphi/WqS9enapLBPOptJZfrjVtqbjHuoC7HwQZj9K+VL9wsSzbk/XlrXc/tF4p7LAOoPevEWh/Dvc/7RH81cl7I3imKzAISqP76h1ErlnKeYnQ1S4LXI19lOHGxZyuVzMc5AM5ZAAVuWaAJAmJjeaZ8Mwil7gl2UP8Ro/GFlSVEnpMTSmbIr4pBmLwS3NPh1FWHA+Cm1dUk5s0mCB0303P8AalG12iYEZlKH94c/E7U98K4spKO4AzCJnQGPpNCMqVWZxfDXt3mbO7WmEG0WzW52kKRK7dYpB4x2XaSUBIBMR7wHQdQOm9djkNvUCYQFhpUXAtytUznf2cdsBgLlyziw3sbsSwXMA40kruZGhA/KNN56Da7LcOxJ9rgrnsbs5w+GuBSpnc2tV12Pd5nrWOL9irGIXaGOk8vIjnSLifs+xVk/cXFgGcriV57SDFMU/ZneNP6sfMFwniiOPbX8NctRDOVdcsSc3s1ZdTse+RtoNaIvXbCurvd/aPZ6patqFw6OJBcwSC2ojMzEESNaQ8JwjiRgHDYOR+N2A9QqqxoviPDrgQ/tN4P/AO3aUpb/AIWc95hPTLPxqOcUBHC2xY+1TtMb/cUjKzSSugbLHu9RoJbnA5CKQsK+ZySAWgAdAcuUc+g+Pwo3thic92NNBAA0+A6RQvAbMukxGZc3kT8tAatO1YcopOjoeJty7aDNmA1nfUARAnYDYctjXQMNa9lbW2NkUD1jX4kk+tKvY/CG9e9oR3bctz1dtt94BJ9BTRjbhGmxq4ovK/BlmLbb0HxAONKGGLIMTUzOWWjqhAFh7pkz1pow2NBQdQI/3pU2qywTSCOdR8kQikVkUTmHSpbNua628520o+0d3Lhbn72Vf9TAH5TSIxp67cNGGA63FHwV2/QUhNWDUO5mzAqiazU1jEMplTFQVsKzDg79rzGWAPoKIF22RpbA2/vVYtS2mqqCTLq3dtxASDIPPlrRr4vTINjuPUQKpsO8cqLtmT6g/rVBotgIlt9Y/wBKhfhoad+GYdjbtjnkWfCRNI3C7YuPbQmAxUMR+8QD6105AbTaDukecchT8HbE53wirW0c0CZ2jY018Jsez3Mncn9KAwl22Gk+9WeJ9osPZJzXFBj3R32/0LJHqKbknfAnHChhDBvKqLiVglyR7vjVHf8AtCw6IWUXLrbBVXKPVzoo+J8KXcX9od657luyg8c9w/HMv0rNaRo2tjulkhhG1HtYlRpBrkOK7a48GVvhY2UWbOX/ALkY/E0dw37RcdcVw3sSqqe8LeVySDEEMEBGp1HLbUVe4mxlb9pXE/a4nIp7tkZB0mfvG9W08kFLXCGyi43Mwo9O99YqLE3J1PPejXwmVFXnEnrJ30+VCwo9lv2ZxgIdZ1BzDyOn1Hzpnt3MwiucYW+1m4HgxsR1B/wGnfheKBIMyDsetLaHwlaoNtEKYurKnSYkeo51Z4PgOGutIXKSSc1pipE8o+GhqexhkuLBFFYLhTW2lGlTypZoWVpUbfs2MsCEy3rQ1VnOR1H5eYb5Vb8ExpIlt+dFWLhywaDt28reFWLbsZrGIAqQ3AZqoS+KnF+gbA2G1+5ANc/7Y4+NOdM/GOJBFOu1cY7W8Tu3rp9mT3AT6QTtzJGsdBVJWxlqCtlJxle8Z1PWjuzCH2o02lhpzAbLHXUbdao8Ri2YjMAD1iCfnTb9nqTiFYd4r4TroeWv4Sfj1rSlSM0pJy4Ow9mMCMPh1QxnjM/8R3+Gg9KkxdnOSZgf5tVQ3ER1HnUZ4np71MUWIcrfJHjLAVpBNZwOMyyDqKBxeNB50E+Kpm1sHcXGJYNqKnwbkbncVV4W8Y3o+268zVVRdm+F7PdzPc+Aiaxf4VAYoYU+6NZPrypqu3ARFV+ItwBG/wClGs8n2B+GKOWdubR/Z9QRluL9HX9aQSa6z9pWUYNwPez25/1VyQ0GWW6VhQjtVGK2Fa1laWGSrU9tagWpVaqLCrZoyyJny389PpNAWDR1m5CjqSfkB/WqDRd9nFzYqwBt7RdPIyfpXUbr5RLd1fzHQAD96uO4DEFWzAlSuoIMEagSCNt6LxOIe8Ze67MPzMzjTTQE6c9oq4yoqUdxNx7tZcvMy4dWt2ts21xx1n8APQa+PKqfCXmGhRo8jz57Ub7MMO+JH5hv8d+fOq3F4Z7JzIxZPmPMcx41UpOXZajtJ7rZWCuYJ9y4N+kEc46VulwMxR+7cGx5P0PjPXetLoF+3Ewdx4ET9f1oJWLqAdLto6eInUfrVUFYZeQkEEQR9aC4bdPeXmGDR8vqBVpi20VvQ/p/T1qmRovjo4IPLf3fnFRFSJcXZAOZdjy/KdRHlzolSrKNQJEs2pI20jmZIAHrWuMtSsjz/wA0oa05Ug8pEj6HzE1ASa5hN+6RG8wzDoImFPzqTh2M9lpJKTO0FDzkdKtsodFRDA7xk7BRM3Ceuhb1AHM1vgOEK8MimG3dwMxWDBAIhAQrMTGwA3IkHL2MS9F5wrjIyjUGY15b706cI4gpAmuSJwc23bK50I7ySQoOaQQCJOgjzqzs4rEWpllYToB72uoBYf0pbaHKV9nW2xCxpQdzECaRsPxu7kDMrAHkMrH4SCfh0oq1xiQDm36yKrci6G8YmKgxXFAo3pc/bGOxrZbBbU1C7AOPcRLKzt3bagk+Mf3iB41z5bl05mOdfaNtyM6aDcgafCmPtrxQpct2LYDEd9x107g8I1b4Vtw7CG6wus/egAKF0BKsSQZ1IA0mSfCKL6qxcvk6XgD7Q8EX9mF1F1tkZmiMy6LvGsEjXxo/7LCPbdWYtA2MLbaIY6cz8KZ7NkXAJIyuhQE6LqmWCJ0POOZNJH2dGLy7iboTpujGP+zbxNTHK4NAzSUkzoPaCzlecuXMJMHuk9R0PUfWqZ5pr4phzctk6gqZCgb/AMh930nellwK36ee6CMWaO2QKyGsLaqV2qB7tPoUH2EjajLStpqKqLWJii7WOpbiw1JHQGuQJ6VBebu5uter1Z4jWIn2iBf2K42XvF7evP31/QVyQ16vVcika1stZr1CEbTUiCvV6oQJmBU86J5t88ter1UEiey0A+MD5yfpUguFbhHU5vjrXq9VBIK9rB86kzV6vUIYFatBX7ugPKhuMLBFwbyAfEcvhXq9VoFk1y7mtHrE+o1FUnEG1BG9er1WgWXuGOZR0IU+UgA6ecn1oR01I9K9XqhA3heLh8rCVCiQDuoMlZ6ExPgIpxsMyoFBGYhhmiY0V7hUdS0AdAK9XqRkGwI8Zh++uHUlLahmuFdHuG2qsZPiW+pNTLhwl0E6q1pWK/vIkzPMnTXrWa9SWMRccK4YCsMR3ZBMTPQRI071DpZRrUBPIk6rBjTTU68969XqpBGLOEytBO0HQdR517iGIFpSY2Fer1Gui0I+HX2ly45/6jFWZiJgHUKg5CIE1aYCyMwI7uQHurOTQEyB133nesV6pMFF5g7+USBzDDXQNqZj4eutVd9Vt4u0UWM1z2jDq5W4GPjrXq9Q4+yT6HTh+Kk5SNH0OgI15RVBj7eV2AEAHrMevOs16tuifyZl1S+ICymh3Fer1dIwkeWjcJg83OK9Xqp9EXZ//9k="/>
          <p:cNvSpPr>
            <a:spLocks noChangeAspect="1" noChangeArrowheads="1"/>
          </p:cNvSpPr>
          <p:nvPr/>
        </p:nvSpPr>
        <p:spPr bwMode="auto">
          <a:xfrm>
            <a:off x="1937027" y="439714"/>
            <a:ext cx="181853" cy="18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defTabSz="272751" eaLnBrk="1" hangingPunct="1">
              <a:spcBef>
                <a:spcPct val="0"/>
              </a:spcBef>
              <a:buNone/>
              <a:defRPr/>
            </a:pPr>
            <a:endParaRPr lang="de-CH" altLang="de-DE" sz="1074">
              <a:solidFill>
                <a:prstClr val="black"/>
              </a:solidFill>
            </a:endParaRPr>
          </a:p>
        </p:txBody>
      </p:sp>
      <p:sp>
        <p:nvSpPr>
          <p:cNvPr id="418835" name="Rectangle 19"/>
          <p:cNvSpPr>
            <a:spLocks noChangeArrowheads="1"/>
          </p:cNvSpPr>
          <p:nvPr/>
        </p:nvSpPr>
        <p:spPr bwMode="auto">
          <a:xfrm>
            <a:off x="1652538" y="2443438"/>
            <a:ext cx="2147869" cy="343815"/>
          </a:xfrm>
          <a:prstGeom prst="rect">
            <a:avLst/>
          </a:prstGeom>
          <a:solidFill>
            <a:srgbClr val="FF0000"/>
          </a:solid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lgn="ctr" defTabSz="272751">
              <a:spcBef>
                <a:spcPct val="50000"/>
              </a:spcBef>
              <a:buClr>
                <a:prstClr val="white"/>
              </a:buClr>
              <a:defRPr/>
            </a:pPr>
            <a:r>
              <a:rPr lang="de-CH" altLang="de-DE" sz="1750" dirty="0">
                <a:ln w="0"/>
                <a:solidFill>
                  <a:schemeClr val="bg1"/>
                </a:solidFill>
                <a:effectLst>
                  <a:outerShdw blurRad="38100" dist="19050" dir="2700000" algn="tl" rotWithShape="0">
                    <a:schemeClr val="dk1">
                      <a:alpha val="40000"/>
                    </a:schemeClr>
                  </a:outerShdw>
                </a:effectLst>
                <a:latin typeface="Arial"/>
              </a:rPr>
              <a:t>Ich werde Pilot*in.</a:t>
            </a:r>
          </a:p>
        </p:txBody>
      </p:sp>
      <p:pic>
        <p:nvPicPr>
          <p:cNvPr id="4115" name="Picture 19" descr="https://encrypted-tbn0.gstatic.com/images?q=tbn:ANd9GcS7R6Ewt-K8qiIptCEP8I3xD6MXdb-XZj3xLj4iLVnpUbA8k7xcUQ"/>
          <p:cNvPicPr>
            <a:picLocks noChangeAspect="1" noChangeArrowheads="1"/>
          </p:cNvPicPr>
          <p:nvPr/>
        </p:nvPicPr>
        <p:blipFill>
          <a:blip r:embed="rId5"/>
          <a:srcRect/>
          <a:stretch>
            <a:fillRect/>
          </a:stretch>
        </p:blipFill>
        <p:spPr bwMode="auto">
          <a:xfrm>
            <a:off x="5169321" y="1376551"/>
            <a:ext cx="1741102" cy="115442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18837" name="Rectangle 21"/>
          <p:cNvSpPr>
            <a:spLocks noChangeArrowheads="1"/>
          </p:cNvSpPr>
          <p:nvPr/>
        </p:nvSpPr>
        <p:spPr bwMode="auto">
          <a:xfrm>
            <a:off x="4402427" y="2443437"/>
            <a:ext cx="3274890" cy="343815"/>
          </a:xfrm>
          <a:prstGeom prst="rect">
            <a:avLst/>
          </a:prstGeom>
          <a:solidFill>
            <a:srgbClr val="FF0000"/>
          </a:solid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lgn="ctr" defTabSz="272751">
              <a:spcBef>
                <a:spcPct val="50000"/>
              </a:spcBef>
              <a:buClr>
                <a:prstClr val="white"/>
              </a:buClr>
              <a:defRPr/>
            </a:pPr>
            <a:r>
              <a:rPr lang="de-CH" altLang="de-DE" sz="1750" dirty="0">
                <a:solidFill>
                  <a:prstClr val="white"/>
                </a:solidFill>
                <a:latin typeface="Arial"/>
              </a:rPr>
              <a:t>Welcher Beruf, welche Schule?  </a:t>
            </a:r>
          </a:p>
        </p:txBody>
      </p:sp>
      <p:sp>
        <p:nvSpPr>
          <p:cNvPr id="418838" name="Rectangle 22"/>
          <p:cNvSpPr>
            <a:spLocks noChangeArrowheads="1"/>
          </p:cNvSpPr>
          <p:nvPr/>
        </p:nvSpPr>
        <p:spPr bwMode="auto">
          <a:xfrm>
            <a:off x="1571136" y="3867881"/>
            <a:ext cx="2310674" cy="343815"/>
          </a:xfrm>
          <a:prstGeom prst="rect">
            <a:avLst/>
          </a:prstGeom>
          <a:solidFill>
            <a:srgbClr val="FF0000"/>
          </a:solid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lgn="ctr" defTabSz="272751">
              <a:spcBef>
                <a:spcPct val="50000"/>
              </a:spcBef>
              <a:buClr>
                <a:prstClr val="white"/>
              </a:buClr>
              <a:defRPr/>
            </a:pPr>
            <a:r>
              <a:rPr lang="de-CH" altLang="de-DE" sz="1750" dirty="0">
                <a:solidFill>
                  <a:prstClr val="white"/>
                </a:solidFill>
                <a:latin typeface="Arial"/>
              </a:rPr>
              <a:t>Welche Weiterbildung?</a:t>
            </a:r>
          </a:p>
        </p:txBody>
      </p:sp>
      <p:sp>
        <p:nvSpPr>
          <p:cNvPr id="44043" name="Titel 1"/>
          <p:cNvSpPr>
            <a:spLocks noGrp="1"/>
          </p:cNvSpPr>
          <p:nvPr>
            <p:ph type="title"/>
          </p:nvPr>
        </p:nvSpPr>
        <p:spPr>
          <a:xfrm>
            <a:off x="1210027" y="868631"/>
            <a:ext cx="6771715" cy="360200"/>
          </a:xfrm>
        </p:spPr>
        <p:txBody>
          <a:bodyPr vert="horz" wrap="square" lIns="0" tIns="0" rIns="0" bIns="0" numCol="1" rtlCol="0" anchor="b" anchorCtr="0" compatLnSpc="1">
            <a:prstTxWarp prst="textNoShape">
              <a:avLst/>
            </a:prstTxWarp>
            <a:noAutofit/>
          </a:bodyPr>
          <a:lstStyle/>
          <a:p>
            <a:r>
              <a:rPr lang="de-CH" altLang="de-DE" dirty="0"/>
              <a:t>Berufs- und Laufbahnentscheidungen</a:t>
            </a:r>
          </a:p>
        </p:txBody>
      </p:sp>
      <p:pic>
        <p:nvPicPr>
          <p:cNvPr id="13" name="Bild 2" descr="https://studybreaks.com/wp-content/uploads/2017/07/Roger-Federer.jpg">
            <a:hlinkClick r:id="rId6" tooltip="&quot;How Roger Federer Evolved into a Tennis Legend&quo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9322" y="2888116"/>
            <a:ext cx="1741282" cy="979765"/>
          </a:xfrm>
          <a:prstGeom prst="rect">
            <a:avLst/>
          </a:prstGeom>
          <a:noFill/>
          <a:ln>
            <a:noFill/>
          </a:ln>
        </p:spPr>
      </p:pic>
      <p:sp>
        <p:nvSpPr>
          <p:cNvPr id="418839" name="Rectangle 23"/>
          <p:cNvSpPr>
            <a:spLocks noChangeArrowheads="1"/>
          </p:cNvSpPr>
          <p:nvPr/>
        </p:nvSpPr>
        <p:spPr bwMode="auto">
          <a:xfrm>
            <a:off x="4965937" y="3867881"/>
            <a:ext cx="2147869" cy="343815"/>
          </a:xfrm>
          <a:prstGeom prst="rect">
            <a:avLst/>
          </a:prstGeom>
          <a:solidFill>
            <a:srgbClr val="FF0000"/>
          </a:solid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lgn="ctr" defTabSz="272751">
              <a:spcBef>
                <a:spcPct val="50000"/>
              </a:spcBef>
              <a:buClr>
                <a:prstClr val="white"/>
              </a:buClr>
              <a:defRPr/>
            </a:pPr>
            <a:r>
              <a:rPr lang="de-CH" altLang="de-DE" sz="1750" dirty="0">
                <a:solidFill>
                  <a:prstClr val="white"/>
                </a:solidFill>
                <a:latin typeface="Arial"/>
              </a:rPr>
              <a:t>Neuorientierung?</a:t>
            </a:r>
          </a:p>
        </p:txBody>
      </p:sp>
    </p:spTree>
    <p:extLst>
      <p:ext uri="{BB962C8B-B14F-4D97-AF65-F5344CB8AC3E}">
        <p14:creationId xmlns:p14="http://schemas.microsoft.com/office/powerpoint/2010/main" val="82478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3704" y="596348"/>
            <a:ext cx="7040820" cy="740731"/>
          </a:xfrm>
          <a:noFill/>
        </p:spPr>
        <p:txBody>
          <a:bodyPr/>
          <a:lstStyle/>
          <a:p>
            <a:r>
              <a:rPr lang="de-CH" sz="1800" dirty="0"/>
              <a:t>Von der Sek bis zur Pensionierung: die Laufbahn stets im Fokus!</a:t>
            </a:r>
          </a:p>
        </p:txBody>
      </p:sp>
      <p:pic>
        <p:nvPicPr>
          <p:cNvPr id="7" name="Grafik 6"/>
          <p:cNvPicPr>
            <a:picLocks noChangeAspect="1"/>
          </p:cNvPicPr>
          <p:nvPr/>
        </p:nvPicPr>
        <p:blipFill>
          <a:blip r:embed="rId3"/>
          <a:stretch>
            <a:fillRect/>
          </a:stretch>
        </p:blipFill>
        <p:spPr>
          <a:xfrm>
            <a:off x="483704" y="1547232"/>
            <a:ext cx="5426443" cy="2862930"/>
          </a:xfrm>
          <a:prstGeom prst="rect">
            <a:avLst/>
          </a:prstGeom>
        </p:spPr>
      </p:pic>
      <p:pic>
        <p:nvPicPr>
          <p:cNvPr id="4100" name="Picture 4" descr="PMP ex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7004" y="1791158"/>
            <a:ext cx="793089" cy="783803"/>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rechts 2"/>
          <p:cNvSpPr/>
          <p:nvPr/>
        </p:nvSpPr>
        <p:spPr>
          <a:xfrm>
            <a:off x="483704" y="4467321"/>
            <a:ext cx="8050696" cy="5617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50" dirty="0"/>
              <a:t>2. Sek                                         bis hin zur                                  Pensionierung</a:t>
            </a:r>
          </a:p>
        </p:txBody>
      </p:sp>
      <p:pic>
        <p:nvPicPr>
          <p:cNvPr id="10" name="Grafik 9"/>
          <p:cNvPicPr>
            <a:picLocks noChangeAspect="1"/>
          </p:cNvPicPr>
          <p:nvPr/>
        </p:nvPicPr>
        <p:blipFill rotWithShape="1">
          <a:blip r:embed="rId5"/>
          <a:srcRect l="34799" t="-3659" r="1568" b="20877"/>
          <a:stretch/>
        </p:blipFill>
        <p:spPr>
          <a:xfrm>
            <a:off x="5910146" y="1547232"/>
            <a:ext cx="2624254" cy="2851924"/>
          </a:xfrm>
          <a:prstGeom prst="rect">
            <a:avLst/>
          </a:prstGeom>
        </p:spPr>
      </p:pic>
      <p:sp>
        <p:nvSpPr>
          <p:cNvPr id="12" name="Pfeil nach rechts 11"/>
          <p:cNvSpPr/>
          <p:nvPr/>
        </p:nvSpPr>
        <p:spPr>
          <a:xfrm>
            <a:off x="2301768" y="4654088"/>
            <a:ext cx="1421780" cy="179966"/>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1350" dirty="0"/>
          </a:p>
        </p:txBody>
      </p:sp>
      <p:sp>
        <p:nvSpPr>
          <p:cNvPr id="14" name="Pfeil nach rechts 13"/>
          <p:cNvSpPr/>
          <p:nvPr/>
        </p:nvSpPr>
        <p:spPr>
          <a:xfrm>
            <a:off x="4809428" y="4654088"/>
            <a:ext cx="1421780" cy="179966"/>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1350" dirty="0"/>
          </a:p>
        </p:txBody>
      </p:sp>
    </p:spTree>
    <p:extLst>
      <p:ext uri="{BB962C8B-B14F-4D97-AF65-F5344CB8AC3E}">
        <p14:creationId xmlns:p14="http://schemas.microsoft.com/office/powerpoint/2010/main" val="1282398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1" y="315450"/>
            <a:ext cx="8785225" cy="362712"/>
          </a:xfrm>
        </p:spPr>
        <p:txBody>
          <a:bodyPr/>
          <a:lstStyle/>
          <a:p>
            <a:r>
              <a:rPr lang="de-CH" dirty="0" smtClean="0"/>
              <a:t>Welche Kund*innen in der Laufbahnberatung?</a:t>
            </a:r>
            <a:endParaRPr lang="de-CH" dirty="0"/>
          </a:p>
        </p:txBody>
      </p:sp>
      <p:graphicFrame>
        <p:nvGraphicFramePr>
          <p:cNvPr id="4" name="Diagramm 3"/>
          <p:cNvGraphicFramePr>
            <a:graphicFrameLocks/>
          </p:cNvGraphicFramePr>
          <p:nvPr>
            <p:extLst/>
          </p:nvPr>
        </p:nvGraphicFramePr>
        <p:xfrm>
          <a:off x="2552950" y="1748391"/>
          <a:ext cx="3954002" cy="23331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3709639" y="1147934"/>
            <a:ext cx="2336396" cy="338554"/>
          </a:xfrm>
          <a:prstGeom prst="rect">
            <a:avLst/>
          </a:prstGeom>
          <a:noFill/>
          <a:ln>
            <a:solidFill>
              <a:schemeClr val="tx1"/>
            </a:solidFill>
          </a:ln>
        </p:spPr>
        <p:txBody>
          <a:bodyPr wrap="square" rtlCol="0">
            <a:spAutoFit/>
          </a:bodyPr>
          <a:lstStyle/>
          <a:p>
            <a:r>
              <a:rPr lang="de-CH" sz="1600" dirty="0" smtClean="0"/>
              <a:t>Sekundarschüler*innen</a:t>
            </a:r>
            <a:endParaRPr lang="de-CH" sz="1600" dirty="0"/>
          </a:p>
        </p:txBody>
      </p:sp>
      <p:sp>
        <p:nvSpPr>
          <p:cNvPr id="10" name="Textfeld 9"/>
          <p:cNvSpPr txBox="1"/>
          <p:nvPr/>
        </p:nvSpPr>
        <p:spPr>
          <a:xfrm>
            <a:off x="6493916" y="1094611"/>
            <a:ext cx="1817460" cy="338554"/>
          </a:xfrm>
          <a:prstGeom prst="rect">
            <a:avLst/>
          </a:prstGeom>
          <a:noFill/>
          <a:ln>
            <a:solidFill>
              <a:schemeClr val="tx1"/>
            </a:solidFill>
          </a:ln>
        </p:spPr>
        <p:txBody>
          <a:bodyPr wrap="square" rtlCol="0">
            <a:spAutoFit/>
          </a:bodyPr>
          <a:lstStyle/>
          <a:p>
            <a:r>
              <a:rPr lang="de-CH" sz="1600" dirty="0" smtClean="0"/>
              <a:t>BWB-Unterstützte</a:t>
            </a:r>
            <a:endParaRPr lang="de-CH" sz="1600" dirty="0"/>
          </a:p>
        </p:txBody>
      </p:sp>
      <p:sp>
        <p:nvSpPr>
          <p:cNvPr id="11" name="Textfeld 10"/>
          <p:cNvSpPr txBox="1"/>
          <p:nvPr/>
        </p:nvSpPr>
        <p:spPr>
          <a:xfrm>
            <a:off x="5969036" y="2155235"/>
            <a:ext cx="2015238" cy="338554"/>
          </a:xfrm>
          <a:prstGeom prst="rect">
            <a:avLst/>
          </a:prstGeom>
          <a:noFill/>
          <a:ln>
            <a:solidFill>
              <a:schemeClr val="tx1"/>
            </a:solidFill>
          </a:ln>
        </p:spPr>
        <p:txBody>
          <a:bodyPr wrap="square" rtlCol="0">
            <a:spAutoFit/>
          </a:bodyPr>
          <a:lstStyle/>
          <a:p>
            <a:r>
              <a:rPr lang="de-CH" sz="1600" dirty="0" smtClean="0"/>
              <a:t>Mittelschüler*innen</a:t>
            </a:r>
            <a:endParaRPr lang="de-CH" sz="1600" dirty="0"/>
          </a:p>
        </p:txBody>
      </p:sp>
      <p:sp>
        <p:nvSpPr>
          <p:cNvPr id="6" name="Textfeld 5"/>
          <p:cNvSpPr txBox="1"/>
          <p:nvPr/>
        </p:nvSpPr>
        <p:spPr>
          <a:xfrm>
            <a:off x="6475267" y="1684429"/>
            <a:ext cx="2408538" cy="338554"/>
          </a:xfrm>
          <a:prstGeom prst="rect">
            <a:avLst/>
          </a:prstGeom>
          <a:noFill/>
          <a:ln>
            <a:solidFill>
              <a:schemeClr val="tx1"/>
            </a:solidFill>
          </a:ln>
        </p:spPr>
        <p:txBody>
          <a:bodyPr wrap="square" rtlCol="0">
            <a:spAutoFit/>
          </a:bodyPr>
          <a:lstStyle/>
          <a:p>
            <a:r>
              <a:rPr lang="de-CH" sz="1600" dirty="0" smtClean="0"/>
              <a:t>Lehr-/Schulabbrechende</a:t>
            </a:r>
            <a:endParaRPr lang="de-CH" sz="1600" dirty="0"/>
          </a:p>
        </p:txBody>
      </p:sp>
      <p:sp>
        <p:nvSpPr>
          <p:cNvPr id="7" name="Textfeld 6"/>
          <p:cNvSpPr txBox="1"/>
          <p:nvPr/>
        </p:nvSpPr>
        <p:spPr>
          <a:xfrm>
            <a:off x="6506952" y="2999341"/>
            <a:ext cx="2049750" cy="338554"/>
          </a:xfrm>
          <a:prstGeom prst="rect">
            <a:avLst/>
          </a:prstGeom>
          <a:noFill/>
          <a:ln>
            <a:solidFill>
              <a:schemeClr val="tx1"/>
            </a:solidFill>
          </a:ln>
        </p:spPr>
        <p:txBody>
          <a:bodyPr wrap="square" rtlCol="0">
            <a:spAutoFit/>
          </a:bodyPr>
          <a:lstStyle/>
          <a:p>
            <a:r>
              <a:rPr lang="de-CH" sz="1600" dirty="0" smtClean="0"/>
              <a:t>Studienwählende</a:t>
            </a:r>
            <a:endParaRPr lang="de-CH" dirty="0"/>
          </a:p>
        </p:txBody>
      </p:sp>
      <p:sp>
        <p:nvSpPr>
          <p:cNvPr id="8" name="Textfeld 7"/>
          <p:cNvSpPr txBox="1"/>
          <p:nvPr/>
        </p:nvSpPr>
        <p:spPr>
          <a:xfrm>
            <a:off x="4758548" y="4288150"/>
            <a:ext cx="2420976" cy="338554"/>
          </a:xfrm>
          <a:prstGeom prst="rect">
            <a:avLst/>
          </a:prstGeom>
          <a:noFill/>
          <a:ln>
            <a:solidFill>
              <a:schemeClr val="tx1"/>
            </a:solidFill>
          </a:ln>
        </p:spPr>
        <p:txBody>
          <a:bodyPr wrap="square" rtlCol="0">
            <a:spAutoFit/>
          </a:bodyPr>
          <a:lstStyle/>
          <a:p>
            <a:r>
              <a:rPr lang="de-CH" sz="1600" dirty="0" smtClean="0"/>
              <a:t>Weiterbildungssuchende</a:t>
            </a:r>
            <a:endParaRPr lang="de-CH" sz="1600" dirty="0"/>
          </a:p>
        </p:txBody>
      </p:sp>
      <p:sp>
        <p:nvSpPr>
          <p:cNvPr id="9" name="Textfeld 8"/>
          <p:cNvSpPr txBox="1"/>
          <p:nvPr/>
        </p:nvSpPr>
        <p:spPr>
          <a:xfrm>
            <a:off x="1706847" y="4274449"/>
            <a:ext cx="2549911" cy="338554"/>
          </a:xfrm>
          <a:prstGeom prst="rect">
            <a:avLst/>
          </a:prstGeom>
          <a:noFill/>
          <a:ln>
            <a:solidFill>
              <a:schemeClr val="tx1"/>
            </a:solidFill>
          </a:ln>
        </p:spPr>
        <p:txBody>
          <a:bodyPr wrap="square" rtlCol="0">
            <a:spAutoFit/>
          </a:bodyPr>
          <a:lstStyle/>
          <a:p>
            <a:r>
              <a:rPr lang="de-CH" sz="1600" dirty="0" smtClean="0"/>
              <a:t>Migrant*innen/Geflüchtete</a:t>
            </a:r>
            <a:endParaRPr lang="de-CH" sz="1600" dirty="0"/>
          </a:p>
        </p:txBody>
      </p:sp>
      <p:sp>
        <p:nvSpPr>
          <p:cNvPr id="12" name="Textfeld 11"/>
          <p:cNvSpPr txBox="1"/>
          <p:nvPr/>
        </p:nvSpPr>
        <p:spPr>
          <a:xfrm>
            <a:off x="295948" y="2999341"/>
            <a:ext cx="1687551" cy="338554"/>
          </a:xfrm>
          <a:prstGeom prst="rect">
            <a:avLst/>
          </a:prstGeom>
          <a:noFill/>
          <a:ln>
            <a:solidFill>
              <a:schemeClr val="tx1"/>
            </a:solidFill>
          </a:ln>
        </p:spPr>
        <p:txBody>
          <a:bodyPr wrap="square" rtlCol="0">
            <a:spAutoFit/>
          </a:bodyPr>
          <a:lstStyle/>
          <a:p>
            <a:r>
              <a:rPr lang="de-CH" sz="1600" dirty="0" smtClean="0"/>
              <a:t>Stellensuchende</a:t>
            </a:r>
            <a:endParaRPr lang="de-CH" sz="1600" dirty="0"/>
          </a:p>
        </p:txBody>
      </p:sp>
      <p:sp>
        <p:nvSpPr>
          <p:cNvPr id="13" name="Textfeld 12"/>
          <p:cNvSpPr txBox="1"/>
          <p:nvPr/>
        </p:nvSpPr>
        <p:spPr>
          <a:xfrm>
            <a:off x="6817026" y="2577288"/>
            <a:ext cx="2013617" cy="338554"/>
          </a:xfrm>
          <a:prstGeom prst="rect">
            <a:avLst/>
          </a:prstGeom>
          <a:noFill/>
          <a:ln>
            <a:solidFill>
              <a:schemeClr val="tx1"/>
            </a:solidFill>
          </a:ln>
        </p:spPr>
        <p:txBody>
          <a:bodyPr wrap="square" rtlCol="0">
            <a:spAutoFit/>
          </a:bodyPr>
          <a:lstStyle/>
          <a:p>
            <a:r>
              <a:rPr lang="de-CH" sz="1600" dirty="0" smtClean="0"/>
              <a:t>Lehrabschliessende</a:t>
            </a:r>
            <a:endParaRPr lang="de-CH" sz="1600" dirty="0"/>
          </a:p>
        </p:txBody>
      </p:sp>
      <p:sp>
        <p:nvSpPr>
          <p:cNvPr id="14" name="Textfeld 13"/>
          <p:cNvSpPr txBox="1"/>
          <p:nvPr/>
        </p:nvSpPr>
        <p:spPr>
          <a:xfrm>
            <a:off x="910026" y="1779211"/>
            <a:ext cx="1810025" cy="338554"/>
          </a:xfrm>
          <a:prstGeom prst="rect">
            <a:avLst/>
          </a:prstGeom>
          <a:noFill/>
          <a:ln>
            <a:solidFill>
              <a:schemeClr val="tx1"/>
            </a:solidFill>
          </a:ln>
        </p:spPr>
        <p:txBody>
          <a:bodyPr wrap="square" rtlCol="0">
            <a:spAutoFit/>
          </a:bodyPr>
          <a:lstStyle/>
          <a:p>
            <a:r>
              <a:rPr lang="de-CH" sz="1600" dirty="0" smtClean="0"/>
              <a:t>Quereinsteigende</a:t>
            </a:r>
            <a:endParaRPr lang="de-CH" sz="1600" dirty="0"/>
          </a:p>
        </p:txBody>
      </p:sp>
      <p:sp>
        <p:nvSpPr>
          <p:cNvPr id="15" name="Textfeld 14"/>
          <p:cNvSpPr txBox="1"/>
          <p:nvPr/>
        </p:nvSpPr>
        <p:spPr>
          <a:xfrm>
            <a:off x="1256371" y="1216962"/>
            <a:ext cx="1821365" cy="338554"/>
          </a:xfrm>
          <a:prstGeom prst="rect">
            <a:avLst/>
          </a:prstGeom>
          <a:noFill/>
          <a:ln>
            <a:solidFill>
              <a:schemeClr val="tx1"/>
            </a:solidFill>
          </a:ln>
        </p:spPr>
        <p:txBody>
          <a:bodyPr wrap="square" rtlCol="0">
            <a:spAutoFit/>
          </a:bodyPr>
          <a:lstStyle/>
          <a:p>
            <a:r>
              <a:rPr lang="de-CH" sz="1600" dirty="0" smtClean="0"/>
              <a:t>Bald Pensionierte</a:t>
            </a:r>
            <a:endParaRPr lang="de-CH" sz="1600" dirty="0"/>
          </a:p>
        </p:txBody>
      </p:sp>
      <p:sp>
        <p:nvSpPr>
          <p:cNvPr id="16" name="Textfeld 15"/>
          <p:cNvSpPr txBox="1"/>
          <p:nvPr/>
        </p:nvSpPr>
        <p:spPr>
          <a:xfrm>
            <a:off x="4079952" y="1638642"/>
            <a:ext cx="2155903" cy="338554"/>
          </a:xfrm>
          <a:prstGeom prst="rect">
            <a:avLst/>
          </a:prstGeom>
          <a:noFill/>
          <a:ln>
            <a:solidFill>
              <a:schemeClr val="tx1"/>
            </a:solidFill>
          </a:ln>
        </p:spPr>
        <p:txBody>
          <a:bodyPr wrap="square" rtlCol="0">
            <a:spAutoFit/>
          </a:bodyPr>
          <a:lstStyle/>
          <a:p>
            <a:r>
              <a:rPr lang="de-CH" sz="1600" dirty="0" err="1" smtClean="0"/>
              <a:t>Mentoringunterstützte</a:t>
            </a:r>
            <a:endParaRPr lang="de-CH" sz="1600" dirty="0"/>
          </a:p>
        </p:txBody>
      </p:sp>
      <p:graphicFrame>
        <p:nvGraphicFramePr>
          <p:cNvPr id="19" name="Diagramm 18"/>
          <p:cNvGraphicFramePr>
            <a:graphicFrameLocks/>
          </p:cNvGraphicFramePr>
          <p:nvPr>
            <p:extLst/>
          </p:nvPr>
        </p:nvGraphicFramePr>
        <p:xfrm>
          <a:off x="2856664" y="1989880"/>
          <a:ext cx="3278656" cy="2397145"/>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platzhalter 19"/>
          <p:cNvSpPr txBox="1">
            <a:spLocks noGrp="1"/>
          </p:cNvSpPr>
          <p:nvPr>
            <p:ph type="body" sz="quarter" idx="14"/>
          </p:nvPr>
        </p:nvSpPr>
        <p:spPr>
          <a:xfrm>
            <a:off x="324779" y="3625961"/>
            <a:ext cx="2886772" cy="295466"/>
          </a:xfrm>
          <a:prstGeom prst="rect">
            <a:avLst/>
          </a:prstGeom>
          <a:noFill/>
          <a:ln>
            <a:solidFill>
              <a:schemeClr val="tx1"/>
            </a:solidFill>
          </a:ln>
        </p:spPr>
        <p:txBody>
          <a:bodyPr wrap="square" rtlCol="0">
            <a:spAutoFit/>
          </a:bodyPr>
          <a:lstStyle/>
          <a:p>
            <a:pPr marL="0" indent="0">
              <a:buNone/>
            </a:pPr>
            <a:r>
              <a:rPr lang="de-CH" sz="1600" dirty="0" smtClean="0"/>
              <a:t> IV- und RAV-Bezüger*innen</a:t>
            </a:r>
            <a:endParaRPr lang="de-CH" sz="1600" dirty="0"/>
          </a:p>
        </p:txBody>
      </p:sp>
      <p:sp>
        <p:nvSpPr>
          <p:cNvPr id="21" name="Textfeld 20"/>
          <p:cNvSpPr txBox="1"/>
          <p:nvPr/>
        </p:nvSpPr>
        <p:spPr>
          <a:xfrm>
            <a:off x="696650" y="2288888"/>
            <a:ext cx="1856300" cy="584775"/>
          </a:xfrm>
          <a:prstGeom prst="rect">
            <a:avLst/>
          </a:prstGeom>
          <a:noFill/>
          <a:ln>
            <a:solidFill>
              <a:schemeClr val="tx1"/>
            </a:solidFill>
          </a:ln>
        </p:spPr>
        <p:txBody>
          <a:bodyPr wrap="square" rtlCol="0">
            <a:spAutoFit/>
          </a:bodyPr>
          <a:lstStyle/>
          <a:p>
            <a:r>
              <a:rPr lang="de-CH" sz="1600" dirty="0" smtClean="0"/>
              <a:t>Berufsabschluss f. Erwachsene</a:t>
            </a:r>
            <a:endParaRPr lang="de-CH" sz="1600" dirty="0"/>
          </a:p>
        </p:txBody>
      </p:sp>
    </p:spTree>
    <p:extLst>
      <p:ext uri="{BB962C8B-B14F-4D97-AF65-F5344CB8AC3E}">
        <p14:creationId xmlns:p14="http://schemas.microsoft.com/office/powerpoint/2010/main" val="319997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6" grpId="0" animBg="1"/>
      <p:bldP spid="7" grpId="0" animBg="1"/>
      <p:bldP spid="8" grpId="0" animBg="1"/>
      <p:bldP spid="9" grpId="0" animBg="1"/>
      <p:bldP spid="12" grpId="0" animBg="1"/>
      <p:bldP spid="13" grpId="0" animBg="1"/>
      <p:bldP spid="14" grpId="0" animBg="1"/>
      <p:bldP spid="15" grpId="0" animBg="1"/>
      <p:bldP spid="16" grpId="0" animBg="1"/>
      <p:bldP spid="20" grpId="0" uiExpand="1" build="p"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4707" y="610694"/>
            <a:ext cx="8785225" cy="399255"/>
          </a:xfrm>
        </p:spPr>
        <p:txBody>
          <a:bodyPr/>
          <a:lstStyle/>
          <a:p>
            <a:r>
              <a:rPr lang="de-CH" sz="2000" dirty="0" smtClean="0"/>
              <a:t>Anlässe/Veranstaltungen/ Workshops für Jugendliche/junge Erwachsene</a:t>
            </a:r>
            <a:endParaRPr lang="de-CH" sz="2000" dirty="0"/>
          </a:p>
        </p:txBody>
      </p:sp>
      <p:sp>
        <p:nvSpPr>
          <p:cNvPr id="4" name="Textplatzhalter 3"/>
          <p:cNvSpPr>
            <a:spLocks noGrp="1"/>
          </p:cNvSpPr>
          <p:nvPr>
            <p:ph type="body" sz="quarter" idx="11"/>
          </p:nvPr>
        </p:nvSpPr>
        <p:spPr/>
        <p:txBody>
          <a:bodyPr/>
          <a:lstStyle/>
          <a:p>
            <a:endParaRPr lang="de-CH"/>
          </a:p>
        </p:txBody>
      </p:sp>
      <p:sp>
        <p:nvSpPr>
          <p:cNvPr id="6" name="Textfeld 5"/>
          <p:cNvSpPr txBox="1"/>
          <p:nvPr/>
        </p:nvSpPr>
        <p:spPr>
          <a:xfrm>
            <a:off x="177800" y="1111204"/>
            <a:ext cx="8393562" cy="3970318"/>
          </a:xfrm>
          <a:prstGeom prst="rect">
            <a:avLst/>
          </a:prstGeom>
          <a:noFill/>
        </p:spPr>
        <p:txBody>
          <a:bodyPr wrap="square" rtlCol="0">
            <a:spAutoFit/>
          </a:bodyPr>
          <a:lstStyle/>
          <a:p>
            <a:r>
              <a:rPr lang="de-CH" sz="1400" b="1" dirty="0" smtClean="0"/>
              <a:t>Informationsanlässe</a:t>
            </a:r>
          </a:p>
          <a:p>
            <a:pPr marL="285750" indent="-285750">
              <a:buFont typeface="Arial" panose="020B0604020202020204" pitchFamily="34" charset="0"/>
              <a:buChar char="•"/>
            </a:pPr>
            <a:r>
              <a:rPr lang="de-CH" sz="1400" dirty="0" smtClean="0"/>
              <a:t>«Eltern-Schüler*innen-Anlässe»</a:t>
            </a:r>
          </a:p>
          <a:p>
            <a:pPr marL="285750" indent="-285750">
              <a:buFont typeface="Arial" panose="020B0604020202020204" pitchFamily="34" charset="0"/>
              <a:buChar char="•"/>
            </a:pPr>
            <a:r>
              <a:rPr lang="de-CH" sz="1400" dirty="0" smtClean="0"/>
              <a:t>«6. Primar», «fremdsprachige Eltern 6. Primar»</a:t>
            </a:r>
          </a:p>
          <a:p>
            <a:pPr marL="285750" indent="-285750">
              <a:buFont typeface="Arial" panose="020B0604020202020204" pitchFamily="34" charset="0"/>
              <a:buChar char="•"/>
            </a:pPr>
            <a:r>
              <a:rPr lang="de-CH" sz="1400" dirty="0" smtClean="0"/>
              <a:t>«</a:t>
            </a:r>
            <a:r>
              <a:rPr lang="de-CH" sz="1400" dirty="0" err="1" smtClean="0"/>
              <a:t>Infotheksführungen</a:t>
            </a:r>
            <a:r>
              <a:rPr lang="de-CH" sz="1400" dirty="0" smtClean="0"/>
              <a:t>»</a:t>
            </a:r>
          </a:p>
          <a:p>
            <a:endParaRPr lang="de-CH" sz="1400" dirty="0" smtClean="0"/>
          </a:p>
          <a:p>
            <a:r>
              <a:rPr lang="de-CH" sz="1400" b="1" dirty="0" smtClean="0"/>
              <a:t>Workshops</a:t>
            </a:r>
          </a:p>
          <a:p>
            <a:pPr marL="285750" indent="-285750">
              <a:buFont typeface="Arial" panose="020B0604020202020204" pitchFamily="34" charset="0"/>
              <a:buChar char="•"/>
            </a:pPr>
            <a:r>
              <a:rPr lang="de-CH" sz="1400" dirty="0" smtClean="0"/>
              <a:t>«KAVE – keine Angst vor Eignungstests»</a:t>
            </a:r>
          </a:p>
          <a:p>
            <a:pPr marL="285750" indent="-285750">
              <a:buFont typeface="Arial" panose="020B0604020202020204" pitchFamily="34" charset="0"/>
              <a:buChar char="•"/>
            </a:pPr>
            <a:r>
              <a:rPr lang="de-CH" sz="1400" dirty="0" smtClean="0"/>
              <a:t>«Gymnasium Grossgruppen», Gymnasium Klassenbesuche</a:t>
            </a:r>
            <a:r>
              <a:rPr lang="de-CH" sz="1400" dirty="0"/>
              <a:t>», </a:t>
            </a:r>
            <a:r>
              <a:rPr lang="de-CH" sz="1400" dirty="0" smtClean="0"/>
              <a:t>«Wohin geht die </a:t>
            </a:r>
            <a:r>
              <a:rPr lang="de-CH" sz="1400" dirty="0"/>
              <a:t>Reise</a:t>
            </a:r>
            <a:r>
              <a:rPr lang="de-CH" sz="1400" dirty="0" smtClean="0"/>
              <a:t>?»</a:t>
            </a:r>
          </a:p>
          <a:p>
            <a:pPr marL="285750" indent="-285750">
              <a:buFont typeface="Arial" panose="020B0604020202020204" pitchFamily="34" charset="0"/>
              <a:buChar char="•"/>
            </a:pPr>
            <a:r>
              <a:rPr lang="de-CH" sz="1400" dirty="0" smtClean="0"/>
              <a:t>«BBZ Workshops»</a:t>
            </a:r>
          </a:p>
          <a:p>
            <a:pPr marL="285750" indent="-285750">
              <a:buFont typeface="Arial" panose="020B0604020202020204" pitchFamily="34" charset="0"/>
              <a:buChar char="•"/>
            </a:pPr>
            <a:r>
              <a:rPr lang="de-CH" sz="1400" dirty="0" smtClean="0"/>
              <a:t>«Zukunftstag»</a:t>
            </a:r>
          </a:p>
          <a:p>
            <a:endParaRPr lang="de-CH" sz="1400" dirty="0" smtClean="0"/>
          </a:p>
          <a:p>
            <a:r>
              <a:rPr lang="de-CH" sz="1400" b="1" dirty="0" smtClean="0"/>
              <a:t>Veranstaltungen</a:t>
            </a:r>
          </a:p>
          <a:p>
            <a:pPr marL="285750" indent="-285750">
              <a:buFont typeface="Arial" panose="020B0604020202020204" pitchFamily="34" charset="0"/>
              <a:buChar char="•"/>
            </a:pPr>
            <a:r>
              <a:rPr lang="de-CH" sz="1400" dirty="0" smtClean="0"/>
              <a:t>«Berufsschau»</a:t>
            </a:r>
          </a:p>
          <a:p>
            <a:endParaRPr lang="de-CH" sz="1400" dirty="0" smtClean="0"/>
          </a:p>
          <a:p>
            <a:endParaRPr lang="de-CH" sz="1400" dirty="0" smtClean="0"/>
          </a:p>
          <a:p>
            <a:endParaRPr lang="de-CH" sz="1400" dirty="0"/>
          </a:p>
          <a:p>
            <a:endParaRPr lang="de-CH" sz="1400" dirty="0" smtClean="0"/>
          </a:p>
          <a:p>
            <a:pPr marL="285750" indent="-285750">
              <a:buFontTx/>
              <a:buChar char="-"/>
            </a:pPr>
            <a:endParaRPr lang="de-CH" sz="1400" dirty="0" smtClean="0"/>
          </a:p>
        </p:txBody>
      </p:sp>
      <p:pic>
        <p:nvPicPr>
          <p:cNvPr id="5" name="Grafik 4"/>
          <p:cNvPicPr>
            <a:picLocks noChangeAspect="1"/>
          </p:cNvPicPr>
          <p:nvPr/>
        </p:nvPicPr>
        <p:blipFill rotWithShape="1">
          <a:blip r:embed="rId2"/>
          <a:srcRect t="2343"/>
          <a:stretch/>
        </p:blipFill>
        <p:spPr>
          <a:xfrm>
            <a:off x="75674" y="3935073"/>
            <a:ext cx="9068326" cy="1208426"/>
          </a:xfrm>
          <a:prstGeom prst="rect">
            <a:avLst/>
          </a:prstGeom>
        </p:spPr>
      </p:pic>
    </p:spTree>
    <p:extLst>
      <p:ext uri="{BB962C8B-B14F-4D97-AF65-F5344CB8AC3E}">
        <p14:creationId xmlns:p14="http://schemas.microsoft.com/office/powerpoint/2010/main" val="108879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0" y="1008917"/>
            <a:ext cx="7687469" cy="275768"/>
          </a:xfrm>
          <a:noFill/>
        </p:spPr>
        <p:txBody>
          <a:bodyPr/>
          <a:lstStyle/>
          <a:p>
            <a:r>
              <a:rPr lang="de-CH" sz="1800" dirty="0">
                <a:solidFill>
                  <a:srgbClr val="FF0000"/>
                </a:solidFill>
              </a:rPr>
              <a:t>Angebote der BLSB für Schulen – Sekundarstufe I</a:t>
            </a:r>
          </a:p>
        </p:txBody>
      </p:sp>
      <p:sp>
        <p:nvSpPr>
          <p:cNvPr id="4" name="Textplatzhalter 3"/>
          <p:cNvSpPr>
            <a:spLocks noGrp="1"/>
          </p:cNvSpPr>
          <p:nvPr>
            <p:ph type="body" sz="quarter" idx="14"/>
          </p:nvPr>
        </p:nvSpPr>
        <p:spPr/>
        <p:txBody>
          <a:bodyPr/>
          <a:lstStyle/>
          <a:p>
            <a:r>
              <a:rPr lang="de-CH" sz="1500" dirty="0"/>
              <a:t>Eltern-Schüler/innen-Abende im BIZ (2. Sek.klassen)</a:t>
            </a:r>
          </a:p>
          <a:p>
            <a:r>
              <a:rPr lang="de-CH" sz="1500" dirty="0"/>
              <a:t>BIZ-Sprechstunde in den Schulen (2. und 3. Sek.klassen)</a:t>
            </a:r>
          </a:p>
          <a:p>
            <a:r>
              <a:rPr lang="de-CH" sz="1500" dirty="0"/>
              <a:t>Unterricht in der Infothek (inkl. Kleinklassen) (2. Sek.klassen)</a:t>
            </a:r>
          </a:p>
          <a:p>
            <a:r>
              <a:rPr lang="de-CH" sz="1500" dirty="0"/>
              <a:t>Runder Tisch</a:t>
            </a:r>
          </a:p>
          <a:p>
            <a:r>
              <a:rPr lang="de-CH" sz="1500" dirty="0"/>
              <a:t>Fachinput an interner Informations- oder Übertrittsveranstaltung (6. Primar- und 1. Sek.-Stufe)</a:t>
            </a:r>
          </a:p>
          <a:p>
            <a:r>
              <a:rPr lang="de-CH" sz="1500" dirty="0"/>
              <a:t>Input an einer SCHIWE</a:t>
            </a:r>
          </a:p>
          <a:p>
            <a:pPr marL="0" indent="0">
              <a:buNone/>
            </a:pPr>
            <a:endParaRPr lang="de-CH" sz="1500" dirty="0"/>
          </a:p>
          <a:p>
            <a:r>
              <a:rPr lang="de-CH" sz="1500" dirty="0"/>
              <a:t>Info-Package, Info-Bulletin (&gt; </a:t>
            </a:r>
            <a:r>
              <a:rPr lang="de-CH" sz="1500" dirty="0">
                <a:hlinkClick r:id="rId3"/>
              </a:rPr>
              <a:t>www.biz.bl.ch</a:t>
            </a:r>
            <a:r>
              <a:rPr lang="de-CH" sz="1500" dirty="0"/>
              <a:t> &gt; Erste Berufs- und Schulwahl &gt; Informationen für Lehrpersonen)</a:t>
            </a:r>
          </a:p>
          <a:p>
            <a:endParaRPr lang="de-CH" sz="1800" dirty="0"/>
          </a:p>
        </p:txBody>
      </p:sp>
    </p:spTree>
    <p:extLst>
      <p:ext uri="{BB962C8B-B14F-4D97-AF65-F5344CB8AC3E}">
        <p14:creationId xmlns:p14="http://schemas.microsoft.com/office/powerpoint/2010/main" val="2088903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0" y="636093"/>
            <a:ext cx="7558140" cy="529618"/>
          </a:xfrm>
          <a:noFill/>
        </p:spPr>
        <p:txBody>
          <a:bodyPr/>
          <a:lstStyle/>
          <a:p>
            <a:r>
              <a:rPr lang="de-CH" sz="1800" dirty="0">
                <a:solidFill>
                  <a:srgbClr val="FF0000"/>
                </a:solidFill>
              </a:rPr>
              <a:t>Angebote der BSLB für Schulen – </a:t>
            </a:r>
            <a:br>
              <a:rPr lang="de-CH" sz="1800" dirty="0">
                <a:solidFill>
                  <a:srgbClr val="FF0000"/>
                </a:solidFill>
              </a:rPr>
            </a:br>
            <a:r>
              <a:rPr lang="de-CH" sz="1800" dirty="0">
                <a:solidFill>
                  <a:srgbClr val="FF0000"/>
                </a:solidFill>
              </a:rPr>
              <a:t>Primar- und Sekundarstufe II</a:t>
            </a:r>
          </a:p>
        </p:txBody>
      </p:sp>
      <p:sp>
        <p:nvSpPr>
          <p:cNvPr id="4" name="Textplatzhalter 3"/>
          <p:cNvSpPr>
            <a:spLocks noGrp="1"/>
          </p:cNvSpPr>
          <p:nvPr>
            <p:ph type="body" sz="quarter" idx="14"/>
          </p:nvPr>
        </p:nvSpPr>
        <p:spPr>
          <a:xfrm>
            <a:off x="177800" y="1346985"/>
            <a:ext cx="7687469" cy="3660784"/>
          </a:xfrm>
        </p:spPr>
        <p:txBody>
          <a:bodyPr>
            <a:normAutofit/>
          </a:bodyPr>
          <a:lstStyle/>
          <a:p>
            <a:pPr marL="0" indent="0">
              <a:buNone/>
            </a:pPr>
            <a:r>
              <a:rPr lang="de-CH" sz="1575" b="1" dirty="0"/>
              <a:t>Primarschulstufe</a:t>
            </a:r>
          </a:p>
          <a:p>
            <a:r>
              <a:rPr lang="de-CH" sz="1575" dirty="0"/>
              <a:t>Informationsanlass für Eltern von Primarschüler/innen der 6. Klasse</a:t>
            </a:r>
          </a:p>
          <a:p>
            <a:pPr marL="0" indent="0">
              <a:buNone/>
            </a:pPr>
            <a:endParaRPr lang="de-CH" sz="1575" dirty="0"/>
          </a:p>
          <a:p>
            <a:pPr marL="0" indent="0">
              <a:buNone/>
            </a:pPr>
            <a:r>
              <a:rPr lang="de-CH" sz="1575" b="1" dirty="0"/>
              <a:t>Sekundarschulstufe II</a:t>
            </a:r>
          </a:p>
          <a:p>
            <a:r>
              <a:rPr lang="de-CH" sz="1575" dirty="0"/>
              <a:t>Gymnasium: Grossgruppenanlässe, Klassenbesuche und BIZ-Sprechstunden</a:t>
            </a:r>
          </a:p>
          <a:p>
            <a:r>
              <a:rPr lang="de-CH" sz="1575" dirty="0"/>
              <a:t>FMS: BIZ-Sprechstunden</a:t>
            </a:r>
          </a:p>
          <a:p>
            <a:r>
              <a:rPr lang="de-CH" sz="1575" dirty="0"/>
              <a:t>WMS: BWB-Beratungen bei Problemen oder Ausschluss</a:t>
            </a:r>
          </a:p>
          <a:p>
            <a:r>
              <a:rPr lang="de-CH" sz="1575" dirty="0"/>
              <a:t>Berufsfachschulen: Klassenbesuche im BIZ für Lehrabgänger/innen</a:t>
            </a:r>
          </a:p>
          <a:p>
            <a:endParaRPr lang="de-CH" dirty="0"/>
          </a:p>
        </p:txBody>
      </p:sp>
    </p:spTree>
    <p:extLst>
      <p:ext uri="{BB962C8B-B14F-4D97-AF65-F5344CB8AC3E}">
        <p14:creationId xmlns:p14="http://schemas.microsoft.com/office/powerpoint/2010/main" val="351656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0345" y="612206"/>
            <a:ext cx="7634924" cy="295550"/>
          </a:xfrm>
          <a:noFill/>
        </p:spPr>
        <p:txBody>
          <a:bodyPr/>
          <a:lstStyle/>
          <a:p>
            <a:r>
              <a:rPr lang="de-CH" sz="1650" dirty="0">
                <a:solidFill>
                  <a:srgbClr val="FF0000"/>
                </a:solidFill>
              </a:rPr>
              <a:t/>
            </a:r>
            <a:br>
              <a:rPr lang="de-CH" sz="1650" dirty="0">
                <a:solidFill>
                  <a:srgbClr val="FF0000"/>
                </a:solidFill>
              </a:rPr>
            </a:br>
            <a:r>
              <a:rPr lang="de-CH" sz="1650" dirty="0">
                <a:solidFill>
                  <a:srgbClr val="FF0000"/>
                </a:solidFill>
              </a:rPr>
              <a:t/>
            </a:r>
            <a:br>
              <a:rPr lang="de-CH" sz="1650" dirty="0">
                <a:solidFill>
                  <a:srgbClr val="FF0000"/>
                </a:solidFill>
              </a:rPr>
            </a:br>
            <a:r>
              <a:rPr lang="de-CH" sz="1650" dirty="0">
                <a:solidFill>
                  <a:srgbClr val="FF0000"/>
                </a:solidFill>
              </a:rPr>
              <a:t/>
            </a:r>
            <a:br>
              <a:rPr lang="de-CH" sz="1650" dirty="0">
                <a:solidFill>
                  <a:srgbClr val="FF0000"/>
                </a:solidFill>
              </a:rPr>
            </a:br>
            <a:r>
              <a:rPr lang="de-CH" sz="1650" dirty="0">
                <a:solidFill>
                  <a:srgbClr val="FF0000"/>
                </a:solidFill>
              </a:rPr>
              <a:t/>
            </a:r>
            <a:br>
              <a:rPr lang="de-CH" sz="1650" dirty="0">
                <a:solidFill>
                  <a:srgbClr val="FF0000"/>
                </a:solidFill>
              </a:rPr>
            </a:br>
            <a:r>
              <a:rPr lang="de-CH" dirty="0" smtClean="0"/>
              <a:t/>
            </a:r>
            <a:br>
              <a:rPr lang="de-CH" dirty="0" smtClean="0"/>
            </a:br>
            <a:r>
              <a:rPr lang="de-CH" sz="1800" dirty="0">
                <a:solidFill>
                  <a:srgbClr val="FF0000"/>
                </a:solidFill>
              </a:rPr>
              <a:t>Weitere Angebote</a:t>
            </a:r>
          </a:p>
        </p:txBody>
      </p:sp>
      <p:sp>
        <p:nvSpPr>
          <p:cNvPr id="4" name="Textplatzhalter 3"/>
          <p:cNvSpPr>
            <a:spLocks noGrp="1"/>
          </p:cNvSpPr>
          <p:nvPr>
            <p:ph type="body" sz="quarter" idx="14"/>
          </p:nvPr>
        </p:nvSpPr>
        <p:spPr>
          <a:xfrm>
            <a:off x="230345" y="1514694"/>
            <a:ext cx="7634924" cy="3493076"/>
          </a:xfrm>
        </p:spPr>
        <p:txBody>
          <a:bodyPr>
            <a:normAutofit/>
          </a:bodyPr>
          <a:lstStyle/>
          <a:p>
            <a:r>
              <a:rPr lang="de-CH" sz="1650" b="1" dirty="0"/>
              <a:t>KAVE</a:t>
            </a:r>
            <a:r>
              <a:rPr lang="de-CH" sz="1650" dirty="0"/>
              <a:t> – keine Angst vor Eignungstests</a:t>
            </a:r>
          </a:p>
          <a:p>
            <a:pPr marL="0" indent="0">
              <a:buNone/>
            </a:pPr>
            <a:endParaRPr lang="de-CH" sz="1650" b="1" dirty="0"/>
          </a:p>
          <a:p>
            <a:r>
              <a:rPr lang="de-CH" sz="1650" b="1" dirty="0"/>
              <a:t>Weiterbildungen für Lehrpersonen Sek I</a:t>
            </a:r>
            <a:r>
              <a:rPr lang="de-CH" sz="1650" dirty="0"/>
              <a:t>:</a:t>
            </a:r>
          </a:p>
          <a:p>
            <a:pPr>
              <a:buFont typeface="Wingdings" panose="05000000000000000000" pitchFamily="2" charset="2"/>
              <a:buChar char="Ø"/>
            </a:pPr>
            <a:r>
              <a:rPr lang="de-CH" sz="1650" dirty="0"/>
              <a:t>Berufskundliche Anlässe: z.B. Besuch eines ÜK-Zentrums oder einer Firma </a:t>
            </a:r>
          </a:p>
          <a:p>
            <a:pPr>
              <a:buFont typeface="Wingdings" panose="05000000000000000000" pitchFamily="2" charset="2"/>
              <a:buChar char="Ø"/>
            </a:pPr>
            <a:r>
              <a:rPr lang="de-CH" sz="1650" dirty="0"/>
              <a:t>Berufsorientierungsanlässe: z.B. Bildungssystematik, Bewerben</a:t>
            </a:r>
          </a:p>
          <a:p>
            <a:pPr>
              <a:buFont typeface="Wingdings" panose="05000000000000000000" pitchFamily="2" charset="2"/>
              <a:buChar char="Ø"/>
            </a:pPr>
            <a:r>
              <a:rPr lang="de-CH" sz="1650" dirty="0"/>
              <a:t>Unterstützungsangebote in die berufliche Grundbildung</a:t>
            </a:r>
          </a:p>
        </p:txBody>
      </p:sp>
    </p:spTree>
    <p:extLst>
      <p:ext uri="{BB962C8B-B14F-4D97-AF65-F5344CB8AC3E}">
        <p14:creationId xmlns:p14="http://schemas.microsoft.com/office/powerpoint/2010/main" val="86717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267456" y="1809548"/>
            <a:ext cx="5251734" cy="254456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lnSpc>
                <a:spcPct val="90000"/>
              </a:lnSpc>
            </a:pPr>
            <a:r>
              <a:rPr lang="de-CH" altLang="de-DE" dirty="0" smtClean="0"/>
              <a:t>Infos, Tipps, Übungsaufgaben</a:t>
            </a:r>
          </a:p>
          <a:p>
            <a:pPr eaLnBrk="1" hangingPunct="1">
              <a:lnSpc>
                <a:spcPct val="90000"/>
              </a:lnSpc>
            </a:pPr>
            <a:r>
              <a:rPr lang="de-CH" altLang="de-DE" dirty="0" smtClean="0"/>
              <a:t>Ab 2. Semester der 2. Klasse</a:t>
            </a:r>
          </a:p>
          <a:p>
            <a:pPr eaLnBrk="1" hangingPunct="1">
              <a:lnSpc>
                <a:spcPct val="90000"/>
              </a:lnSpc>
            </a:pPr>
            <a:r>
              <a:rPr lang="de-CH" altLang="de-DE" dirty="0" smtClean="0"/>
              <a:t>Aktuelle Daten unter </a:t>
            </a:r>
            <a:r>
              <a:rPr lang="de-CH" altLang="de-DE" dirty="0" smtClean="0">
                <a:solidFill>
                  <a:srgbClr val="FF0000"/>
                </a:solidFill>
              </a:rPr>
              <a:t>lbz.bl.ch </a:t>
            </a:r>
            <a:r>
              <a:rPr lang="de-CH" altLang="de-DE" dirty="0" smtClean="0"/>
              <a:t>  </a:t>
            </a:r>
          </a:p>
          <a:p>
            <a:pPr eaLnBrk="1" hangingPunct="1">
              <a:lnSpc>
                <a:spcPct val="90000"/>
              </a:lnSpc>
            </a:pPr>
            <a:r>
              <a:rPr lang="de-CH" altLang="de-DE" dirty="0" smtClean="0"/>
              <a:t>Anmeldung erforderlich</a:t>
            </a:r>
          </a:p>
          <a:p>
            <a:pPr eaLnBrk="1" hangingPunct="1">
              <a:lnSpc>
                <a:spcPct val="90000"/>
              </a:lnSpc>
              <a:buFontTx/>
              <a:buNone/>
            </a:pPr>
            <a:endParaRPr lang="de-CH" altLang="de-DE" dirty="0" smtClean="0"/>
          </a:p>
        </p:txBody>
      </p:sp>
      <p:sp>
        <p:nvSpPr>
          <p:cNvPr id="2" name="Titel 1"/>
          <p:cNvSpPr>
            <a:spLocks noGrp="1"/>
          </p:cNvSpPr>
          <p:nvPr>
            <p:ph type="title"/>
          </p:nvPr>
        </p:nvSpPr>
        <p:spPr>
          <a:xfrm>
            <a:off x="267456" y="1009269"/>
            <a:ext cx="7501159" cy="362712"/>
          </a:xfrm>
        </p:spPr>
        <p:txBody>
          <a:bodyPr/>
          <a:lstStyle/>
          <a:p>
            <a:r>
              <a:rPr lang="de-CH" dirty="0" smtClean="0">
                <a:solidFill>
                  <a:schemeClr val="tx1"/>
                </a:solidFill>
              </a:rPr>
              <a:t>Keine Angst vor Eignungstests - Workshop</a:t>
            </a:r>
            <a:endParaRPr lang="de-CH" dirty="0">
              <a:solidFill>
                <a:schemeClr val="tx1"/>
              </a:solidFill>
            </a:endParaRPr>
          </a:p>
        </p:txBody>
      </p:sp>
      <p:sp>
        <p:nvSpPr>
          <p:cNvPr id="6" name="Rechteck 5">
            <a:hlinkClick r:id="" action="ppaction://hlinkshowjump?jump=nextslide"/>
          </p:cNvPr>
          <p:cNvSpPr/>
          <p:nvPr/>
        </p:nvSpPr>
        <p:spPr>
          <a:xfrm>
            <a:off x="7424636" y="4603615"/>
            <a:ext cx="510702" cy="4523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1350"/>
          </a:p>
        </p:txBody>
      </p:sp>
      <p:pic>
        <p:nvPicPr>
          <p:cNvPr id="3" name="Grafik 2">
            <a:hlinkClick r:id="rId3"/>
          </p:cNvPr>
          <p:cNvPicPr>
            <a:picLocks noChangeAspect="1"/>
          </p:cNvPicPr>
          <p:nvPr/>
        </p:nvPicPr>
        <p:blipFill rotWithShape="1">
          <a:blip r:embed="rId4"/>
          <a:srcRect l="470" r="698" b="361"/>
          <a:stretch/>
        </p:blipFill>
        <p:spPr>
          <a:xfrm>
            <a:off x="5685913" y="1477835"/>
            <a:ext cx="2249425" cy="3207992"/>
          </a:xfrm>
          <a:prstGeom prst="rect">
            <a:avLst/>
          </a:prstGeom>
          <a:ln>
            <a:solidFill>
              <a:schemeClr val="tx1"/>
            </a:solidFill>
          </a:ln>
        </p:spPr>
      </p:pic>
    </p:spTree>
    <p:extLst>
      <p:ext uri="{BB962C8B-B14F-4D97-AF65-F5344CB8AC3E}">
        <p14:creationId xmlns:p14="http://schemas.microsoft.com/office/powerpoint/2010/main" val="127403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0" y="570715"/>
            <a:ext cx="8785225" cy="310045"/>
          </a:xfrm>
        </p:spPr>
        <p:txBody>
          <a:bodyPr/>
          <a:lstStyle/>
          <a:p>
            <a:r>
              <a:rPr lang="de-CH" sz="2000" dirty="0" smtClean="0"/>
              <a:t>Anlässe/Veranstaltungen/ Workshops für Erwachsene – </a:t>
            </a:r>
            <a:br>
              <a:rPr lang="de-CH" sz="2000" dirty="0" smtClean="0"/>
            </a:br>
            <a:r>
              <a:rPr lang="de-CH" sz="2000" dirty="0" smtClean="0"/>
              <a:t>weitere geplant</a:t>
            </a:r>
            <a:endParaRPr lang="de-CH" sz="2000" dirty="0"/>
          </a:p>
        </p:txBody>
      </p:sp>
      <p:sp>
        <p:nvSpPr>
          <p:cNvPr id="4" name="Textplatzhalter 3"/>
          <p:cNvSpPr>
            <a:spLocks noGrp="1"/>
          </p:cNvSpPr>
          <p:nvPr>
            <p:ph type="body" sz="quarter" idx="11"/>
          </p:nvPr>
        </p:nvSpPr>
        <p:spPr>
          <a:xfrm>
            <a:off x="177800" y="145865"/>
            <a:ext cx="4305300" cy="175160"/>
          </a:xfrm>
        </p:spPr>
        <p:txBody>
          <a:bodyPr/>
          <a:lstStyle/>
          <a:p>
            <a:endParaRPr lang="de-CH"/>
          </a:p>
        </p:txBody>
      </p:sp>
      <p:sp>
        <p:nvSpPr>
          <p:cNvPr id="6" name="Textfeld 5"/>
          <p:cNvSpPr txBox="1"/>
          <p:nvPr/>
        </p:nvSpPr>
        <p:spPr>
          <a:xfrm>
            <a:off x="177800" y="1111204"/>
            <a:ext cx="7976126" cy="3970318"/>
          </a:xfrm>
          <a:prstGeom prst="rect">
            <a:avLst/>
          </a:prstGeom>
          <a:noFill/>
        </p:spPr>
        <p:txBody>
          <a:bodyPr wrap="square" rtlCol="0">
            <a:spAutoFit/>
          </a:bodyPr>
          <a:lstStyle/>
          <a:p>
            <a:r>
              <a:rPr lang="de-CH" sz="1400" b="1" dirty="0"/>
              <a:t>Informationsanlässe</a:t>
            </a:r>
          </a:p>
          <a:p>
            <a:pPr marL="285750" indent="-285750">
              <a:buFont typeface="Arial" panose="020B0604020202020204" pitchFamily="34" charset="0"/>
              <a:buChar char="•"/>
            </a:pPr>
            <a:r>
              <a:rPr lang="de-CH" sz="1400" dirty="0"/>
              <a:t>«Berufsabschluss für Erwachsene»</a:t>
            </a:r>
          </a:p>
          <a:p>
            <a:pPr marL="285750" indent="-285750">
              <a:buFont typeface="Arial" panose="020B0604020202020204" pitchFamily="34" charset="0"/>
              <a:buChar char="•"/>
            </a:pPr>
            <a:r>
              <a:rPr lang="de-CH" sz="1400" dirty="0"/>
              <a:t>«Chance Berufswechsel</a:t>
            </a:r>
            <a:r>
              <a:rPr lang="de-CH" sz="1400" dirty="0" smtClean="0"/>
              <a:t>»</a:t>
            </a:r>
          </a:p>
          <a:p>
            <a:endParaRPr lang="de-CH" sz="1400" dirty="0"/>
          </a:p>
          <a:p>
            <a:r>
              <a:rPr lang="de-CH" sz="1400" b="1" dirty="0" smtClean="0"/>
              <a:t>Workshops</a:t>
            </a:r>
          </a:p>
          <a:p>
            <a:pPr marL="285750" indent="-285750">
              <a:buFont typeface="Arial" panose="020B0604020202020204" pitchFamily="34" charset="0"/>
              <a:buChar char="•"/>
            </a:pPr>
            <a:r>
              <a:rPr lang="de-CH" sz="1400" dirty="0" smtClean="0"/>
              <a:t>«Trau dich – für Wiedereinsteigerinnen»</a:t>
            </a:r>
          </a:p>
          <a:p>
            <a:pPr marL="285750" indent="-285750">
              <a:buFont typeface="Arial" panose="020B0604020202020204" pitchFamily="34" charset="0"/>
              <a:buChar char="•"/>
            </a:pPr>
            <a:r>
              <a:rPr lang="de-CH" sz="1400" dirty="0" smtClean="0"/>
              <a:t>«Sich beruflich verändern»</a:t>
            </a:r>
          </a:p>
          <a:p>
            <a:pPr marL="285750" indent="-285750">
              <a:buFont typeface="Arial" panose="020B0604020202020204" pitchFamily="34" charset="0"/>
              <a:buChar char="•"/>
            </a:pPr>
            <a:r>
              <a:rPr lang="de-CH" sz="1400" dirty="0" smtClean="0"/>
              <a:t>«Arbeiten in der Schweiz»</a:t>
            </a:r>
          </a:p>
          <a:p>
            <a:pPr marL="285750" indent="-285750">
              <a:buFont typeface="Arial" panose="020B0604020202020204" pitchFamily="34" charset="0"/>
              <a:buChar char="•"/>
            </a:pPr>
            <a:r>
              <a:rPr lang="de-CH" sz="1400" dirty="0" smtClean="0"/>
              <a:t>«Weiterbildungen für Lehrpersonen»</a:t>
            </a:r>
            <a:endParaRPr lang="de-CH" sz="1400" dirty="0"/>
          </a:p>
          <a:p>
            <a:pPr marL="285750" indent="-285750">
              <a:buFont typeface="Arial" panose="020B0604020202020204" pitchFamily="34" charset="0"/>
              <a:buChar char="•"/>
            </a:pPr>
            <a:endParaRPr lang="de-CH" sz="1400" dirty="0" smtClean="0"/>
          </a:p>
          <a:p>
            <a:r>
              <a:rPr lang="de-CH" sz="1400" b="1" dirty="0" smtClean="0"/>
              <a:t>Veranstaltungen</a:t>
            </a:r>
          </a:p>
          <a:p>
            <a:pPr marL="285750" indent="-285750">
              <a:buFont typeface="Arial" panose="020B0604020202020204" pitchFamily="34" charset="0"/>
              <a:buChar char="•"/>
            </a:pPr>
            <a:r>
              <a:rPr lang="de-CH" sz="1400" dirty="0" smtClean="0"/>
              <a:t>«Living Library»</a:t>
            </a:r>
          </a:p>
          <a:p>
            <a:endParaRPr lang="de-CH" sz="1400" dirty="0" smtClean="0"/>
          </a:p>
          <a:p>
            <a:endParaRPr lang="de-CH" sz="1400" dirty="0" smtClean="0"/>
          </a:p>
          <a:p>
            <a:endParaRPr lang="de-CH" sz="1400" dirty="0" smtClean="0"/>
          </a:p>
          <a:p>
            <a:endParaRPr lang="de-CH" sz="1400" dirty="0"/>
          </a:p>
          <a:p>
            <a:endParaRPr lang="de-CH" sz="1400" dirty="0" smtClean="0"/>
          </a:p>
          <a:p>
            <a:pPr marL="285750" indent="-285750">
              <a:buFontTx/>
              <a:buChar char="-"/>
            </a:pPr>
            <a:endParaRPr lang="de-CH" sz="1400" dirty="0" smtClean="0"/>
          </a:p>
        </p:txBody>
      </p:sp>
      <p:pic>
        <p:nvPicPr>
          <p:cNvPr id="5" name="Grafik 4"/>
          <p:cNvPicPr>
            <a:picLocks noChangeAspect="1"/>
          </p:cNvPicPr>
          <p:nvPr/>
        </p:nvPicPr>
        <p:blipFill rotWithShape="1">
          <a:blip r:embed="rId2"/>
          <a:srcRect t="2343"/>
          <a:stretch/>
        </p:blipFill>
        <p:spPr>
          <a:xfrm>
            <a:off x="75674" y="3935073"/>
            <a:ext cx="9068326" cy="1208426"/>
          </a:xfrm>
          <a:prstGeom prst="rect">
            <a:avLst/>
          </a:prstGeom>
        </p:spPr>
      </p:pic>
      <p:sp>
        <p:nvSpPr>
          <p:cNvPr id="2" name="Textfeld 1"/>
          <p:cNvSpPr txBox="1"/>
          <p:nvPr/>
        </p:nvSpPr>
        <p:spPr>
          <a:xfrm>
            <a:off x="5233639" y="1804884"/>
            <a:ext cx="2572214" cy="646331"/>
          </a:xfrm>
          <a:prstGeom prst="rect">
            <a:avLst/>
          </a:prstGeom>
          <a:noFill/>
          <a:ln w="57150">
            <a:solidFill>
              <a:srgbClr val="FF0000"/>
            </a:solidFill>
          </a:ln>
        </p:spPr>
        <p:txBody>
          <a:bodyPr wrap="square" rtlCol="0">
            <a:spAutoFit/>
          </a:bodyPr>
          <a:lstStyle/>
          <a:p>
            <a:r>
              <a:rPr lang="de-CH" b="1" dirty="0" smtClean="0"/>
              <a:t>Veranstaltungen 2023</a:t>
            </a:r>
          </a:p>
          <a:p>
            <a:r>
              <a:rPr lang="de-CH" b="1" dirty="0"/>
              <a:t>i</a:t>
            </a:r>
            <a:r>
              <a:rPr lang="de-CH" b="1" dirty="0" smtClean="0"/>
              <a:t>nsgesamt: 314</a:t>
            </a:r>
            <a:endParaRPr lang="de-CH" b="1" dirty="0"/>
          </a:p>
        </p:txBody>
      </p:sp>
    </p:spTree>
    <p:extLst>
      <p:ext uri="{BB962C8B-B14F-4D97-AF65-F5344CB8AC3E}">
        <p14:creationId xmlns:p14="http://schemas.microsoft.com/office/powerpoint/2010/main" val="3884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p:cNvSpPr>
            <a:spLocks noGrp="1"/>
          </p:cNvSpPr>
          <p:nvPr>
            <p:ph type="body" sz="quarter" idx="4294967295"/>
          </p:nvPr>
        </p:nvSpPr>
        <p:spPr>
          <a:xfrm>
            <a:off x="1223629" y="890222"/>
            <a:ext cx="6642737" cy="339226"/>
          </a:xfrm>
          <a:noFill/>
        </p:spPr>
        <p:txBody>
          <a:bodyPr anchor="b">
            <a:noAutofit/>
          </a:bodyPr>
          <a:lstStyle/>
          <a:p>
            <a:pPr marL="65485" indent="0">
              <a:lnSpc>
                <a:spcPct val="100000"/>
              </a:lnSpc>
              <a:spcAft>
                <a:spcPts val="450"/>
              </a:spcAft>
              <a:buNone/>
            </a:pPr>
            <a:endParaRPr lang="de-CH" sz="1200" b="1" dirty="0">
              <a:solidFill>
                <a:srgbClr val="FF0100"/>
              </a:solidFill>
            </a:endParaRPr>
          </a:p>
          <a:p>
            <a:pPr marL="65485" indent="0">
              <a:lnSpc>
                <a:spcPct val="100000"/>
              </a:lnSpc>
              <a:spcAft>
                <a:spcPts val="450"/>
              </a:spcAft>
              <a:buNone/>
            </a:pPr>
            <a:endParaRPr lang="de-CH" sz="1650" b="1" dirty="0">
              <a:solidFill>
                <a:srgbClr val="FF0100"/>
              </a:solidFill>
            </a:endParaRPr>
          </a:p>
          <a:p>
            <a:pPr marL="65485" indent="0">
              <a:lnSpc>
                <a:spcPct val="100000"/>
              </a:lnSpc>
              <a:spcAft>
                <a:spcPts val="450"/>
              </a:spcAft>
              <a:buNone/>
            </a:pPr>
            <a:r>
              <a:rPr lang="de-CH" sz="1800" b="1" dirty="0" smtClean="0">
                <a:solidFill>
                  <a:srgbClr val="FF0100"/>
                </a:solidFill>
              </a:rPr>
              <a:t>Leistungen LBZ 2023</a:t>
            </a:r>
            <a:endParaRPr lang="de-CH" sz="1800" b="1" dirty="0">
              <a:solidFill>
                <a:srgbClr val="FF0100"/>
              </a:solidFill>
            </a:endParaRPr>
          </a:p>
        </p:txBody>
      </p:sp>
      <p:graphicFrame>
        <p:nvGraphicFramePr>
          <p:cNvPr id="12" name="Tabelle 11"/>
          <p:cNvGraphicFramePr>
            <a:graphicFrameLocks noGrp="1"/>
          </p:cNvGraphicFramePr>
          <p:nvPr>
            <p:extLst>
              <p:ext uri="{D42A27DB-BD31-4B8C-83A1-F6EECF244321}">
                <p14:modId xmlns:p14="http://schemas.microsoft.com/office/powerpoint/2010/main" val="1627783293"/>
              </p:ext>
            </p:extLst>
          </p:nvPr>
        </p:nvGraphicFramePr>
        <p:xfrm>
          <a:off x="1223628" y="1416295"/>
          <a:ext cx="2916325" cy="3078922"/>
        </p:xfrm>
        <a:graphic>
          <a:graphicData uri="http://schemas.openxmlformats.org/drawingml/2006/table">
            <a:tbl>
              <a:tblPr firstRow="1" bandRow="1">
                <a:tableStyleId>{21E4AEA4-8DFA-4A89-87EB-49C32662AFE0}</a:tableStyleId>
              </a:tblPr>
              <a:tblGrid>
                <a:gridCol w="2308757">
                  <a:extLst>
                    <a:ext uri="{9D8B030D-6E8A-4147-A177-3AD203B41FA5}">
                      <a16:colId xmlns:a16="http://schemas.microsoft.com/office/drawing/2014/main" val="3445526439"/>
                    </a:ext>
                  </a:extLst>
                </a:gridCol>
                <a:gridCol w="607568">
                  <a:extLst>
                    <a:ext uri="{9D8B030D-6E8A-4147-A177-3AD203B41FA5}">
                      <a16:colId xmlns:a16="http://schemas.microsoft.com/office/drawing/2014/main" val="2781653360"/>
                    </a:ext>
                  </a:extLst>
                </a:gridCol>
              </a:tblGrid>
              <a:tr h="439846">
                <a:tc gridSpan="2">
                  <a:txBody>
                    <a:bodyPr/>
                    <a:lstStyle/>
                    <a:p>
                      <a:pPr marL="72000"/>
                      <a:r>
                        <a:rPr lang="de-CH" sz="1100" dirty="0" smtClean="0"/>
                        <a:t>Leistungen 2023</a:t>
                      </a:r>
                      <a:endParaRPr lang="de-CH" sz="1100" dirty="0"/>
                    </a:p>
                  </a:txBody>
                  <a:tcPr marL="68580" marR="68580" marT="34290" marB="34290"/>
                </a:tc>
                <a:tc hMerge="1">
                  <a:txBody>
                    <a:bodyPr/>
                    <a:lstStyle/>
                    <a:p>
                      <a:endParaRPr lang="de-CH" sz="1400" dirty="0"/>
                    </a:p>
                  </a:txBody>
                  <a:tcPr/>
                </a:tc>
                <a:extLst>
                  <a:ext uri="{0D108BD9-81ED-4DB2-BD59-A6C34878D82A}">
                    <a16:rowId xmlns:a16="http://schemas.microsoft.com/office/drawing/2014/main" val="452777357"/>
                  </a:ext>
                </a:extLst>
              </a:tr>
              <a:tr h="439846">
                <a:tc>
                  <a:txBody>
                    <a:bodyPr/>
                    <a:lstStyle/>
                    <a:p>
                      <a:pPr marL="180000" lvl="1" algn="l" fontAlgn="ctr"/>
                      <a:r>
                        <a:rPr lang="de-CH" sz="1100" u="none" strike="noStrike" dirty="0" err="1" smtClean="0">
                          <a:solidFill>
                            <a:srgbClr val="FF0000"/>
                          </a:solidFill>
                          <a:effectLst/>
                        </a:rPr>
                        <a:t>Infotheksdienst</a:t>
                      </a:r>
                      <a:r>
                        <a:rPr lang="de-CH" sz="1100" u="none" strike="noStrike" dirty="0" smtClean="0">
                          <a:solidFill>
                            <a:srgbClr val="FF0000"/>
                          </a:solidFill>
                          <a:effectLst/>
                        </a:rPr>
                        <a:t> - Kurzberatungen</a:t>
                      </a: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1107 </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3516695720"/>
                  </a:ext>
                </a:extLst>
              </a:tr>
              <a:tr h="439846">
                <a:tc>
                  <a:txBody>
                    <a:bodyPr/>
                    <a:lstStyle/>
                    <a:p>
                      <a:pPr marL="180000" lvl="1" algn="l" fontAlgn="ctr"/>
                      <a:r>
                        <a:rPr lang="de-CH" sz="1100" u="none" strike="noStrike" dirty="0" smtClean="0">
                          <a:solidFill>
                            <a:srgbClr val="FF0000"/>
                          </a:solidFill>
                          <a:effectLst/>
                        </a:rPr>
                        <a:t>Veranstaltungen</a:t>
                      </a: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314</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2199381971"/>
                  </a:ext>
                </a:extLst>
              </a:tr>
              <a:tr h="439846">
                <a:tc>
                  <a:txBody>
                    <a:bodyPr/>
                    <a:lstStyle/>
                    <a:p>
                      <a:pPr marL="180000" marR="0" lvl="1" indent="0" algn="l" defTabSz="457200" rtl="0" eaLnBrk="1" fontAlgn="ctr" latinLnBrk="0" hangingPunct="1">
                        <a:lnSpc>
                          <a:spcPct val="100000"/>
                        </a:lnSpc>
                        <a:spcBef>
                          <a:spcPts val="0"/>
                        </a:spcBef>
                        <a:spcAft>
                          <a:spcPts val="0"/>
                        </a:spcAft>
                        <a:buClrTx/>
                        <a:buSzTx/>
                        <a:buFontTx/>
                        <a:buNone/>
                        <a:tabLst/>
                        <a:defRPr/>
                      </a:pPr>
                      <a:r>
                        <a:rPr lang="de-CH" sz="1100" u="none" strike="noStrike" dirty="0" smtClean="0">
                          <a:solidFill>
                            <a:srgbClr val="FF0000"/>
                          </a:solidFill>
                          <a:effectLst/>
                        </a:rPr>
                        <a:t>Kurzberatungen in der Schule</a:t>
                      </a:r>
                      <a:endParaRPr lang="de-CH" sz="1100" b="1" i="0" u="none" strike="noStrike" dirty="0" smtClean="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568</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1705006588"/>
                  </a:ext>
                </a:extLst>
              </a:tr>
              <a:tr h="439846">
                <a:tc>
                  <a:txBody>
                    <a:bodyPr/>
                    <a:lstStyle/>
                    <a:p>
                      <a:pPr marL="180000" lvl="1" algn="l" fontAlgn="ct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3403193008"/>
                  </a:ext>
                </a:extLst>
              </a:tr>
              <a:tr h="439846">
                <a:tc>
                  <a:txBody>
                    <a:bodyPr/>
                    <a:lstStyle/>
                    <a:p>
                      <a:pPr marL="180000" lvl="1" algn="l" fontAlgn="ctr"/>
                      <a:r>
                        <a:rPr lang="de-CH" sz="1100" b="0" i="0" u="none" strike="noStrike" dirty="0" smtClean="0">
                          <a:solidFill>
                            <a:srgbClr val="FF0000"/>
                          </a:solidFill>
                          <a:effectLst/>
                          <a:latin typeface="Arial" panose="020B0604020202020204" pitchFamily="34" charset="0"/>
                        </a:rPr>
                        <a:t>Beratungsfälle</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3468</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783616031"/>
                  </a:ext>
                </a:extLst>
              </a:tr>
              <a:tr h="439846">
                <a:tc>
                  <a:txBody>
                    <a:bodyPr/>
                    <a:lstStyle/>
                    <a:p>
                      <a:pPr marL="180000" lvl="1" algn="l" fontAlgn="ctr"/>
                      <a:r>
                        <a:rPr lang="de-CH" sz="1100" u="none" strike="noStrike" dirty="0" smtClean="0">
                          <a:solidFill>
                            <a:srgbClr val="FF0000"/>
                          </a:solidFill>
                          <a:effectLst/>
                        </a:rPr>
                        <a:t>Beratungssitzungen </a:t>
                      </a: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4901</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1114352808"/>
                  </a:ext>
                </a:extLst>
              </a:tr>
            </a:tbl>
          </a:graphicData>
        </a:graphic>
      </p:graphicFrame>
      <p:graphicFrame>
        <p:nvGraphicFramePr>
          <p:cNvPr id="13" name="Tabelle 12"/>
          <p:cNvGraphicFramePr>
            <a:graphicFrameLocks noGrp="1"/>
          </p:cNvGraphicFramePr>
          <p:nvPr>
            <p:extLst>
              <p:ext uri="{D42A27DB-BD31-4B8C-83A1-F6EECF244321}">
                <p14:modId xmlns:p14="http://schemas.microsoft.com/office/powerpoint/2010/main" val="698643528"/>
              </p:ext>
            </p:extLst>
          </p:nvPr>
        </p:nvGraphicFramePr>
        <p:xfrm>
          <a:off x="4788024" y="1429435"/>
          <a:ext cx="3078342" cy="1685820"/>
        </p:xfrm>
        <a:graphic>
          <a:graphicData uri="http://schemas.openxmlformats.org/drawingml/2006/table">
            <a:tbl>
              <a:tblPr firstRow="1" bandRow="1">
                <a:tableStyleId>{21E4AEA4-8DFA-4A89-87EB-49C32662AFE0}</a:tableStyleId>
              </a:tblPr>
              <a:tblGrid>
                <a:gridCol w="2525267">
                  <a:extLst>
                    <a:ext uri="{9D8B030D-6E8A-4147-A177-3AD203B41FA5}">
                      <a16:colId xmlns:a16="http://schemas.microsoft.com/office/drawing/2014/main" val="3445526439"/>
                    </a:ext>
                  </a:extLst>
                </a:gridCol>
                <a:gridCol w="553075">
                  <a:extLst>
                    <a:ext uri="{9D8B030D-6E8A-4147-A177-3AD203B41FA5}">
                      <a16:colId xmlns:a16="http://schemas.microsoft.com/office/drawing/2014/main" val="2781653360"/>
                    </a:ext>
                  </a:extLst>
                </a:gridCol>
              </a:tblGrid>
              <a:tr h="287683">
                <a:tc gridSpan="2">
                  <a:txBody>
                    <a:bodyPr/>
                    <a:lstStyle/>
                    <a:p>
                      <a:r>
                        <a:rPr lang="de-CH" sz="1100" dirty="0" smtClean="0"/>
                        <a:t>Veranstaltungen</a:t>
                      </a:r>
                      <a:endParaRPr lang="de-CH" sz="1100" dirty="0"/>
                    </a:p>
                  </a:txBody>
                  <a:tcPr marL="68580" marR="68580" marT="34290" marB="34290"/>
                </a:tc>
                <a:tc hMerge="1">
                  <a:txBody>
                    <a:bodyPr/>
                    <a:lstStyle/>
                    <a:p>
                      <a:endParaRPr lang="de-CH" dirty="0"/>
                    </a:p>
                  </a:txBody>
                  <a:tcPr/>
                </a:tc>
                <a:extLst>
                  <a:ext uri="{0D108BD9-81ED-4DB2-BD59-A6C34878D82A}">
                    <a16:rowId xmlns:a16="http://schemas.microsoft.com/office/drawing/2014/main" val="452777357"/>
                  </a:ext>
                </a:extLst>
              </a:tr>
              <a:tr h="2460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100" dirty="0" smtClean="0">
                          <a:solidFill>
                            <a:srgbClr val="FF0000"/>
                          </a:solidFill>
                        </a:rPr>
                        <a:t>Kurse für Erwachsene z.B.</a:t>
                      </a:r>
                      <a:r>
                        <a:rPr lang="de-CH" sz="1100" baseline="0" dirty="0" smtClean="0">
                          <a:solidFill>
                            <a:srgbClr val="FF0000"/>
                          </a:solidFill>
                        </a:rPr>
                        <a:t> Chance Berufswechsel; RAV-Kurse</a:t>
                      </a:r>
                      <a:endParaRPr lang="de-CH" sz="1100" dirty="0" smtClean="0">
                        <a:solidFill>
                          <a:srgbClr val="FF0000"/>
                        </a:solidFill>
                      </a:endParaRPr>
                    </a:p>
                  </a:txBody>
                  <a:tcPr marL="68580" marR="68580" marT="34290" marB="34290" anchor="ctr"/>
                </a:tc>
                <a:tc>
                  <a:txBody>
                    <a:bodyPr/>
                    <a:lstStyle/>
                    <a:p>
                      <a:pPr algn="r"/>
                      <a:endParaRPr lang="de-CH" sz="1100" dirty="0">
                        <a:solidFill>
                          <a:srgbClr val="FF0000"/>
                        </a:solidFill>
                      </a:endParaRPr>
                    </a:p>
                  </a:txBody>
                  <a:tcPr marL="68580" marR="68580" marT="34290" marB="34290"/>
                </a:tc>
                <a:extLst>
                  <a:ext uri="{0D108BD9-81ED-4DB2-BD59-A6C34878D82A}">
                    <a16:rowId xmlns:a16="http://schemas.microsoft.com/office/drawing/2014/main" val="2199381971"/>
                  </a:ext>
                </a:extLst>
              </a:tr>
              <a:tr h="2683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100" dirty="0" smtClean="0">
                          <a:solidFill>
                            <a:srgbClr val="FF0000"/>
                          </a:solidFill>
                        </a:rPr>
                        <a:t>Workshops</a:t>
                      </a:r>
                      <a:r>
                        <a:rPr lang="de-CH" sz="1100" baseline="0" dirty="0" smtClean="0">
                          <a:solidFill>
                            <a:srgbClr val="FF0000"/>
                          </a:solidFill>
                        </a:rPr>
                        <a:t> für Lernende, </a:t>
                      </a:r>
                      <a:r>
                        <a:rPr lang="de-CH" sz="1100" baseline="0" dirty="0" err="1" smtClean="0">
                          <a:solidFill>
                            <a:srgbClr val="FF0000"/>
                          </a:solidFill>
                        </a:rPr>
                        <a:t>MaturandInnen</a:t>
                      </a:r>
                      <a:endParaRPr lang="de-CH" sz="1100" dirty="0" smtClean="0">
                        <a:solidFill>
                          <a:srgbClr val="FF0000"/>
                        </a:solidFill>
                      </a:endParaRPr>
                    </a:p>
                  </a:txBody>
                  <a:tcPr marL="68580" marR="68580" marT="34290" marB="34290" anchor="ctr"/>
                </a:tc>
                <a:tc>
                  <a:txBody>
                    <a:bodyPr/>
                    <a:lstStyle/>
                    <a:p>
                      <a:pPr algn="r"/>
                      <a:endParaRPr lang="de-CH" sz="1100" dirty="0">
                        <a:solidFill>
                          <a:srgbClr val="FF0000"/>
                        </a:solidFill>
                      </a:endParaRPr>
                    </a:p>
                  </a:txBody>
                  <a:tcPr marL="68580" marR="68580" marT="34290" marB="34290"/>
                </a:tc>
                <a:extLst>
                  <a:ext uri="{0D108BD9-81ED-4DB2-BD59-A6C34878D82A}">
                    <a16:rowId xmlns:a16="http://schemas.microsoft.com/office/drawing/2014/main" val="2986741820"/>
                  </a:ext>
                </a:extLst>
              </a:tr>
              <a:tr h="5904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100" dirty="0" smtClean="0">
                          <a:solidFill>
                            <a:srgbClr val="FF0000"/>
                          </a:solidFill>
                        </a:rPr>
                        <a:t>Veranstaltungen für Eltern-Jugendliche;</a:t>
                      </a:r>
                      <a:r>
                        <a:rPr lang="de-CH" sz="1100" baseline="0" dirty="0" smtClean="0">
                          <a:solidFill>
                            <a:srgbClr val="FF0000"/>
                          </a:solidFill>
                        </a:rPr>
                        <a:t> Klassenveranstaltungen</a:t>
                      </a:r>
                      <a:endParaRPr lang="de-CH" sz="1100" dirty="0" smtClean="0">
                        <a:solidFill>
                          <a:srgbClr val="FF0000"/>
                        </a:solidFill>
                      </a:endParaRPr>
                    </a:p>
                  </a:txBody>
                  <a:tcPr marL="68580" marR="68580" marT="34290" marB="34290" anchor="ctr"/>
                </a:tc>
                <a:tc>
                  <a:txBody>
                    <a:bodyPr/>
                    <a:lstStyle/>
                    <a:p>
                      <a:pPr algn="r"/>
                      <a:endParaRPr lang="de-CH" sz="1100" dirty="0">
                        <a:solidFill>
                          <a:srgbClr val="FF0000"/>
                        </a:solidFill>
                      </a:endParaRPr>
                    </a:p>
                  </a:txBody>
                  <a:tcPr marL="68580" marR="68580" marT="34290" marB="34290"/>
                </a:tc>
                <a:extLst>
                  <a:ext uri="{0D108BD9-81ED-4DB2-BD59-A6C34878D82A}">
                    <a16:rowId xmlns:a16="http://schemas.microsoft.com/office/drawing/2014/main" val="1997785002"/>
                  </a:ext>
                </a:extLst>
              </a:tr>
            </a:tbl>
          </a:graphicData>
        </a:graphic>
      </p:graphicFrame>
      <p:sp>
        <p:nvSpPr>
          <p:cNvPr id="3" name="Geschweifte Klammer links 2"/>
          <p:cNvSpPr/>
          <p:nvPr/>
        </p:nvSpPr>
        <p:spPr>
          <a:xfrm>
            <a:off x="4247964" y="1429435"/>
            <a:ext cx="540060" cy="1685820"/>
          </a:xfrm>
          <a:prstGeom prst="leftBrace">
            <a:avLst>
              <a:gd name="adj1" fmla="val 8333"/>
              <a:gd name="adj2" fmla="val 59904"/>
            </a:avLst>
          </a:prstGeom>
          <a:ln>
            <a:solidFill>
              <a:srgbClr val="FF01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sz="1350" dirty="0"/>
          </a:p>
        </p:txBody>
      </p:sp>
      <p:graphicFrame>
        <p:nvGraphicFramePr>
          <p:cNvPr id="9" name="Tabelle 8"/>
          <p:cNvGraphicFramePr>
            <a:graphicFrameLocks noGrp="1"/>
          </p:cNvGraphicFramePr>
          <p:nvPr>
            <p:extLst>
              <p:ext uri="{D42A27DB-BD31-4B8C-83A1-F6EECF244321}">
                <p14:modId xmlns:p14="http://schemas.microsoft.com/office/powerpoint/2010/main" val="2333865750"/>
              </p:ext>
            </p:extLst>
          </p:nvPr>
        </p:nvGraphicFramePr>
        <p:xfrm>
          <a:off x="4788024" y="3373034"/>
          <a:ext cx="3078342" cy="1442540"/>
        </p:xfrm>
        <a:graphic>
          <a:graphicData uri="http://schemas.openxmlformats.org/drawingml/2006/table">
            <a:tbl>
              <a:tblPr firstRow="1" bandRow="1">
                <a:tableStyleId>{21E4AEA4-8DFA-4A89-87EB-49C32662AFE0}</a:tableStyleId>
              </a:tblPr>
              <a:tblGrid>
                <a:gridCol w="2437020">
                  <a:extLst>
                    <a:ext uri="{9D8B030D-6E8A-4147-A177-3AD203B41FA5}">
                      <a16:colId xmlns:a16="http://schemas.microsoft.com/office/drawing/2014/main" val="3445526439"/>
                    </a:ext>
                  </a:extLst>
                </a:gridCol>
                <a:gridCol w="641322">
                  <a:extLst>
                    <a:ext uri="{9D8B030D-6E8A-4147-A177-3AD203B41FA5}">
                      <a16:colId xmlns:a16="http://schemas.microsoft.com/office/drawing/2014/main" val="2781653360"/>
                    </a:ext>
                  </a:extLst>
                </a:gridCol>
              </a:tblGrid>
              <a:tr h="288508">
                <a:tc gridSpan="2">
                  <a:txBody>
                    <a:bodyPr/>
                    <a:lstStyle/>
                    <a:p>
                      <a:pPr marL="72000"/>
                      <a:r>
                        <a:rPr lang="de-CH" sz="1100" dirty="0" smtClean="0"/>
                        <a:t>Beratungen</a:t>
                      </a:r>
                      <a:r>
                        <a:rPr lang="de-CH" sz="1100" baseline="0" dirty="0" smtClean="0"/>
                        <a:t> für spez. </a:t>
                      </a:r>
                      <a:r>
                        <a:rPr lang="de-CH" sz="1100" baseline="0" dirty="0" err="1" smtClean="0"/>
                        <a:t>Anspruchgsgruppen</a:t>
                      </a:r>
                      <a:endParaRPr lang="de-CH" sz="1100" dirty="0"/>
                    </a:p>
                  </a:txBody>
                  <a:tcPr marL="68580" marR="68580" marT="34290" marB="34290"/>
                </a:tc>
                <a:tc hMerge="1">
                  <a:txBody>
                    <a:bodyPr/>
                    <a:lstStyle/>
                    <a:p>
                      <a:endParaRPr lang="de-CH" sz="1400" dirty="0"/>
                    </a:p>
                  </a:txBody>
                  <a:tcPr/>
                </a:tc>
                <a:extLst>
                  <a:ext uri="{0D108BD9-81ED-4DB2-BD59-A6C34878D82A}">
                    <a16:rowId xmlns:a16="http://schemas.microsoft.com/office/drawing/2014/main" val="452777357"/>
                  </a:ext>
                </a:extLst>
              </a:tr>
              <a:tr h="288508">
                <a:tc>
                  <a:txBody>
                    <a:bodyPr/>
                    <a:lstStyle/>
                    <a:p>
                      <a:pPr marL="180000" lvl="1" algn="l" fontAlgn="ctr"/>
                      <a:r>
                        <a:rPr lang="de-CH" sz="1100" u="none" strike="noStrike" dirty="0" smtClean="0">
                          <a:solidFill>
                            <a:srgbClr val="FF0000"/>
                          </a:solidFill>
                          <a:effectLst/>
                        </a:rPr>
                        <a:t>RAV-Beratungen</a:t>
                      </a: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671 </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3516695720"/>
                  </a:ext>
                </a:extLst>
              </a:tr>
              <a:tr h="288508">
                <a:tc>
                  <a:txBody>
                    <a:bodyPr/>
                    <a:lstStyle/>
                    <a:p>
                      <a:pPr marL="180000" lvl="1" algn="l" fontAlgn="ctr"/>
                      <a:r>
                        <a:rPr lang="de-CH" sz="1100" u="none" strike="noStrike" dirty="0" smtClean="0">
                          <a:solidFill>
                            <a:srgbClr val="FF0000"/>
                          </a:solidFill>
                          <a:effectLst/>
                        </a:rPr>
                        <a:t>BWB-Beratungen</a:t>
                      </a:r>
                      <a:endParaRPr lang="de-CH" sz="1100" b="1"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161</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2199381971"/>
                  </a:ext>
                </a:extLst>
              </a:tr>
              <a:tr h="288508">
                <a:tc>
                  <a:txBody>
                    <a:bodyPr/>
                    <a:lstStyle/>
                    <a:p>
                      <a:pPr marL="180000" marR="0" lvl="1" indent="0" algn="l" defTabSz="457200" rtl="0" eaLnBrk="1" fontAlgn="ctr" latinLnBrk="0" hangingPunct="1">
                        <a:lnSpc>
                          <a:spcPct val="100000"/>
                        </a:lnSpc>
                        <a:spcBef>
                          <a:spcPts val="0"/>
                        </a:spcBef>
                        <a:spcAft>
                          <a:spcPts val="0"/>
                        </a:spcAft>
                        <a:buClrTx/>
                        <a:buSzTx/>
                        <a:buFontTx/>
                        <a:buNone/>
                        <a:tabLst/>
                        <a:defRPr/>
                      </a:pPr>
                      <a:r>
                        <a:rPr lang="de-CH" sz="1100" u="none" strike="noStrike" dirty="0" smtClean="0">
                          <a:solidFill>
                            <a:srgbClr val="FF0000"/>
                          </a:solidFill>
                          <a:effectLst/>
                        </a:rPr>
                        <a:t>Migrationsberatungen</a:t>
                      </a:r>
                      <a:endParaRPr lang="de-CH" sz="1100" b="1" i="0" u="none" strike="noStrike" dirty="0" smtClean="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u="none" strike="noStrike" dirty="0" smtClean="0">
                          <a:solidFill>
                            <a:srgbClr val="FF0000"/>
                          </a:solidFill>
                          <a:effectLst/>
                        </a:rPr>
                        <a:t>130</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1705006588"/>
                  </a:ext>
                </a:extLst>
              </a:tr>
              <a:tr h="288508">
                <a:tc>
                  <a:txBody>
                    <a:bodyPr/>
                    <a:lstStyle/>
                    <a:p>
                      <a:pPr marL="180000" lvl="1" algn="l" fontAlgn="ctr"/>
                      <a:r>
                        <a:rPr lang="de-CH" sz="1100" b="0" i="0" u="none" strike="noStrike" dirty="0" smtClean="0">
                          <a:solidFill>
                            <a:srgbClr val="FF0000"/>
                          </a:solidFill>
                          <a:effectLst/>
                          <a:latin typeface="Arial" panose="020B0604020202020204" pitchFamily="34" charset="0"/>
                        </a:rPr>
                        <a:t>Studienberatungen</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tc>
                  <a:txBody>
                    <a:bodyPr/>
                    <a:lstStyle/>
                    <a:p>
                      <a:pPr marL="72000" lvl="0" algn="l" fontAlgn="ctr"/>
                      <a:r>
                        <a:rPr lang="de-CH" sz="1100" b="0" i="0" u="none" strike="noStrike" dirty="0" smtClean="0">
                          <a:solidFill>
                            <a:srgbClr val="FF0000"/>
                          </a:solidFill>
                          <a:effectLst/>
                          <a:latin typeface="Arial" panose="020B0604020202020204" pitchFamily="34" charset="0"/>
                        </a:rPr>
                        <a:t>490</a:t>
                      </a:r>
                      <a:endParaRPr lang="de-CH" sz="1100" b="0" i="0" u="none" strike="noStrike" dirty="0">
                        <a:solidFill>
                          <a:srgbClr val="FF0000"/>
                        </a:solidFill>
                        <a:effectLst/>
                        <a:latin typeface="Arial" panose="020B0604020202020204" pitchFamily="34" charset="0"/>
                      </a:endParaRPr>
                    </a:p>
                  </a:txBody>
                  <a:tcPr marL="3923" marR="3923" marT="3923" marB="0" anchor="ctr">
                    <a:solidFill>
                      <a:srgbClr val="F4E9E9"/>
                    </a:solidFill>
                  </a:tcPr>
                </a:tc>
                <a:extLst>
                  <a:ext uri="{0D108BD9-81ED-4DB2-BD59-A6C34878D82A}">
                    <a16:rowId xmlns:a16="http://schemas.microsoft.com/office/drawing/2014/main" val="3403193008"/>
                  </a:ext>
                </a:extLst>
              </a:tr>
            </a:tbl>
          </a:graphicData>
        </a:graphic>
      </p:graphicFrame>
      <p:sp>
        <p:nvSpPr>
          <p:cNvPr id="10" name="Geschweifte Klammer links 9"/>
          <p:cNvSpPr/>
          <p:nvPr/>
        </p:nvSpPr>
        <p:spPr>
          <a:xfrm>
            <a:off x="4139952" y="3373033"/>
            <a:ext cx="648071" cy="1442541"/>
          </a:xfrm>
          <a:prstGeom prst="leftBrace">
            <a:avLst>
              <a:gd name="adj1" fmla="val 8333"/>
              <a:gd name="adj2" fmla="val 32115"/>
            </a:avLst>
          </a:prstGeom>
          <a:ln>
            <a:solidFill>
              <a:srgbClr val="FF01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sz="1350" dirty="0"/>
          </a:p>
        </p:txBody>
      </p:sp>
    </p:spTree>
    <p:extLst>
      <p:ext uri="{BB962C8B-B14F-4D97-AF65-F5344CB8AC3E}">
        <p14:creationId xmlns:p14="http://schemas.microsoft.com/office/powerpoint/2010/main" val="138752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0" y="643956"/>
            <a:ext cx="7687469" cy="295550"/>
          </a:xfrm>
          <a:noFill/>
        </p:spPr>
        <p:txBody>
          <a:bodyPr/>
          <a:lstStyle/>
          <a:p>
            <a:r>
              <a:rPr lang="de-CH" sz="1800" dirty="0">
                <a:solidFill>
                  <a:srgbClr val="FF0000"/>
                </a:solidFill>
              </a:rPr>
              <a:t>Schnittstellen mit Schulen, Fachstellen, Institutionen</a:t>
            </a:r>
          </a:p>
        </p:txBody>
      </p:sp>
      <p:sp>
        <p:nvSpPr>
          <p:cNvPr id="4" name="Textplatzhalter 3"/>
          <p:cNvSpPr>
            <a:spLocks noGrp="1"/>
          </p:cNvSpPr>
          <p:nvPr>
            <p:ph type="body" sz="quarter" idx="14"/>
          </p:nvPr>
        </p:nvSpPr>
        <p:spPr>
          <a:xfrm>
            <a:off x="177799" y="1293541"/>
            <a:ext cx="8785226" cy="3714228"/>
          </a:xfrm>
        </p:spPr>
        <p:txBody>
          <a:bodyPr>
            <a:normAutofit/>
          </a:bodyPr>
          <a:lstStyle/>
          <a:p>
            <a:r>
              <a:rPr lang="de-CH" sz="1500" dirty="0"/>
              <a:t>BWB-Fachpersonen Sek I/Lehrpersonen Sekundarschule</a:t>
            </a:r>
          </a:p>
          <a:p>
            <a:r>
              <a:rPr lang="de-CH" sz="1500" dirty="0"/>
              <a:t>Schulheime (Wolfbrunnen, </a:t>
            </a:r>
            <a:r>
              <a:rPr lang="de-CH" sz="1500" dirty="0" err="1"/>
              <a:t>Röserental</a:t>
            </a:r>
            <a:r>
              <a:rPr lang="de-CH" sz="1500" dirty="0" smtClean="0"/>
              <a:t>, </a:t>
            </a:r>
            <a:r>
              <a:rPr lang="de-CH" sz="1500" dirty="0" err="1" smtClean="0"/>
              <a:t>Erlenhof</a:t>
            </a:r>
            <a:r>
              <a:rPr lang="de-CH" sz="1500" dirty="0" smtClean="0"/>
              <a:t>…)</a:t>
            </a:r>
          </a:p>
          <a:p>
            <a:r>
              <a:rPr lang="de-CH" sz="1500" dirty="0" smtClean="0"/>
              <a:t>Privatschulen (SOL, International School,…)</a:t>
            </a:r>
            <a:endParaRPr lang="de-CH" sz="1500" dirty="0"/>
          </a:p>
          <a:p>
            <a:r>
              <a:rPr lang="de-CH" sz="1500" dirty="0"/>
              <a:t>Koordinationsstelle Brückenangebote</a:t>
            </a:r>
          </a:p>
          <a:p>
            <a:r>
              <a:rPr lang="de-CH" sz="1500" dirty="0"/>
              <a:t>Zentrum </a:t>
            </a:r>
            <a:r>
              <a:rPr lang="de-CH" sz="1500" dirty="0" smtClean="0"/>
              <a:t>Berufsintegration</a:t>
            </a:r>
            <a:endParaRPr lang="de-CH" sz="1500" dirty="0"/>
          </a:p>
          <a:p>
            <a:r>
              <a:rPr lang="de-CH" sz="1500" dirty="0"/>
              <a:t>Check in aprentas und Take off/jobs2do</a:t>
            </a:r>
          </a:p>
          <a:p>
            <a:r>
              <a:rPr lang="de-CH" sz="1500" dirty="0"/>
              <a:t>Berufsbildung Basel-Landschaft</a:t>
            </a:r>
          </a:p>
          <a:p>
            <a:r>
              <a:rPr lang="de-CH" sz="1500" dirty="0" smtClean="0"/>
              <a:t>Falls </a:t>
            </a:r>
            <a:r>
              <a:rPr lang="de-CH" sz="1500" dirty="0"/>
              <a:t>nötig: SPD, Psychiatrie BL, IV</a:t>
            </a:r>
          </a:p>
          <a:p>
            <a:endParaRPr lang="de-CH" sz="1500" dirty="0"/>
          </a:p>
          <a:p>
            <a:endParaRPr lang="de-CH" dirty="0" smtClean="0"/>
          </a:p>
          <a:p>
            <a:endParaRPr lang="de-CH" dirty="0"/>
          </a:p>
        </p:txBody>
      </p:sp>
    </p:spTree>
    <p:extLst>
      <p:ext uri="{BB962C8B-B14F-4D97-AF65-F5344CB8AC3E}">
        <p14:creationId xmlns:p14="http://schemas.microsoft.com/office/powerpoint/2010/main" val="1167474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0" y="180975"/>
            <a:ext cx="7687470" cy="323117"/>
          </a:xfrm>
          <a:noFill/>
        </p:spPr>
        <p:txBody>
          <a:bodyPr/>
          <a:lstStyle/>
          <a:p>
            <a:r>
              <a:rPr lang="de-CH" sz="1800" dirty="0">
                <a:solidFill>
                  <a:srgbClr val="FF0000"/>
                </a:solidFill>
              </a:rPr>
              <a:t>Berufsberatung &gt; Übertritt in Sekundarstufe II</a:t>
            </a:r>
            <a:endParaRPr lang="de-CH" sz="1800" dirty="0"/>
          </a:p>
        </p:txBody>
      </p:sp>
      <p:sp>
        <p:nvSpPr>
          <p:cNvPr id="4" name="Textplatzhalter 3"/>
          <p:cNvSpPr>
            <a:spLocks noGrp="1"/>
          </p:cNvSpPr>
          <p:nvPr>
            <p:ph type="body" sz="quarter" idx="14"/>
          </p:nvPr>
        </p:nvSpPr>
        <p:spPr>
          <a:xfrm>
            <a:off x="177799" y="721112"/>
            <a:ext cx="8785226" cy="4286657"/>
          </a:xfrm>
        </p:spPr>
        <p:txBody>
          <a:bodyPr>
            <a:normAutofit fontScale="85000" lnSpcReduction="20000"/>
          </a:bodyPr>
          <a:lstStyle/>
          <a:p>
            <a:pPr marL="0" indent="0">
              <a:buNone/>
            </a:pPr>
            <a:r>
              <a:rPr lang="de-CH" sz="1500" b="1" dirty="0"/>
              <a:t>Wer?</a:t>
            </a:r>
          </a:p>
          <a:p>
            <a:r>
              <a:rPr lang="de-CH" sz="1500" dirty="0"/>
              <a:t>Jugendliche ab der 2. und 3. Sekundarschulklasse aus allen Leistungszügen</a:t>
            </a:r>
          </a:p>
          <a:p>
            <a:r>
              <a:rPr lang="de-CH" sz="1500" dirty="0"/>
              <a:t>BWB: ab 3. Sekundarschulklasse bis zum Alter von 25 </a:t>
            </a:r>
            <a:r>
              <a:rPr lang="de-CH" sz="1500" dirty="0" smtClean="0"/>
              <a:t>Jahren</a:t>
            </a:r>
          </a:p>
          <a:p>
            <a:pPr marL="0" indent="0">
              <a:buNone/>
            </a:pPr>
            <a:r>
              <a:rPr lang="de-CH" sz="1500" b="1" dirty="0" smtClean="0"/>
              <a:t>Inhalte?</a:t>
            </a:r>
          </a:p>
          <a:p>
            <a:pPr>
              <a:buFontTx/>
              <a:buChar char="-"/>
            </a:pPr>
            <a:r>
              <a:rPr lang="de-CH" sz="1500" dirty="0" smtClean="0"/>
              <a:t>Lehre oder Schule? Welche berufliche Grundbildung, Mittelschule oder Zwischenlösung?</a:t>
            </a:r>
          </a:p>
          <a:p>
            <a:pPr>
              <a:lnSpc>
                <a:spcPct val="120000"/>
              </a:lnSpc>
              <a:buFontTx/>
              <a:buChar char="-"/>
            </a:pPr>
            <a:r>
              <a:rPr lang="de-CH" sz="1500" dirty="0" smtClean="0"/>
              <a:t>Umgang mit Schwierigkeiten im Berufs-/Schulwahl oder Bewerbungsprozess: AD(H)S, ASS, Angststörungen, Depressionen, Dyskalkulie, LRS, etc.</a:t>
            </a:r>
            <a:endParaRPr lang="de-CH" sz="1500" dirty="0"/>
          </a:p>
          <a:p>
            <a:endParaRPr lang="de-CH" sz="375" dirty="0"/>
          </a:p>
          <a:p>
            <a:pPr marL="0" indent="0">
              <a:buNone/>
            </a:pPr>
            <a:r>
              <a:rPr lang="de-CH" sz="1500" b="1" dirty="0"/>
              <a:t>Wie?</a:t>
            </a:r>
          </a:p>
          <a:p>
            <a:r>
              <a:rPr lang="de-CH" sz="1500" dirty="0"/>
              <a:t>1-3 </a:t>
            </a:r>
            <a:r>
              <a:rPr lang="de-CH" sz="1500" dirty="0" smtClean="0"/>
              <a:t>Termine; Gespräch (häufig </a:t>
            </a:r>
            <a:r>
              <a:rPr lang="de-CH" sz="1500" dirty="0"/>
              <a:t>zusammen mit </a:t>
            </a:r>
            <a:r>
              <a:rPr lang="de-CH" sz="1500" dirty="0" smtClean="0"/>
              <a:t>Eltern); Einsatz von Fragebogen und Arbeitsmitteln</a:t>
            </a:r>
            <a:endParaRPr lang="de-CH" sz="1500" dirty="0"/>
          </a:p>
          <a:p>
            <a:r>
              <a:rPr lang="de-CH" sz="1500" dirty="0"/>
              <a:t>Nutzung der Infothek: Infos zu Berufen und z.B. Bewerbungsverfahren</a:t>
            </a:r>
          </a:p>
          <a:p>
            <a:pPr marL="0" indent="0">
              <a:buNone/>
            </a:pPr>
            <a:endParaRPr lang="de-CH" sz="375" b="1" dirty="0"/>
          </a:p>
          <a:p>
            <a:pPr marL="0" indent="0">
              <a:buNone/>
            </a:pPr>
            <a:r>
              <a:rPr lang="de-CH" sz="1500" b="1" dirty="0"/>
              <a:t>Anmeldung</a:t>
            </a:r>
            <a:r>
              <a:rPr lang="de-CH" sz="1500" dirty="0"/>
              <a:t>:</a:t>
            </a:r>
          </a:p>
          <a:p>
            <a:r>
              <a:rPr lang="de-CH" sz="1500" dirty="0"/>
              <a:t>Jugendliche oder Eltern, Lehrpersonen, Coaches/Bezugspersonen anderer Institutionen</a:t>
            </a:r>
          </a:p>
          <a:p>
            <a:r>
              <a:rPr lang="de-CH" sz="1500" dirty="0"/>
              <a:t>Telefonisch, online oder direkt in der Infothek</a:t>
            </a:r>
          </a:p>
        </p:txBody>
      </p:sp>
    </p:spTree>
    <p:extLst>
      <p:ext uri="{BB962C8B-B14F-4D97-AF65-F5344CB8AC3E}">
        <p14:creationId xmlns:p14="http://schemas.microsoft.com/office/powerpoint/2010/main" val="2264949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el 4"/>
          <p:cNvSpPr>
            <a:spLocks noGrp="1"/>
          </p:cNvSpPr>
          <p:nvPr>
            <p:ph type="title"/>
          </p:nvPr>
        </p:nvSpPr>
        <p:spPr/>
        <p:txBody>
          <a:bodyPr/>
          <a:lstStyle/>
          <a:p>
            <a:pPr eaLnBrk="1" hangingPunct="1"/>
            <a:r>
              <a:rPr lang="de-DE" altLang="de-DE" dirty="0"/>
              <a:t>Bildungspolitik I: Obligatorische Schule – Sek II-Stufe</a:t>
            </a:r>
          </a:p>
        </p:txBody>
      </p:sp>
      <p:sp>
        <p:nvSpPr>
          <p:cNvPr id="5126" name="Textplatzhalter 5"/>
          <p:cNvSpPr>
            <a:spLocks noGrp="1"/>
          </p:cNvSpPr>
          <p:nvPr>
            <p:ph type="body" idx="1"/>
          </p:nvPr>
        </p:nvSpPr>
        <p:spPr/>
        <p:txBody>
          <a:bodyPr>
            <a:normAutofit lnSpcReduction="10000"/>
          </a:bodyPr>
          <a:lstStyle/>
          <a:p>
            <a:r>
              <a:rPr lang="de-DE" dirty="0"/>
              <a:t>Programmatische Erklärung der Kantone, des Bundes, der Organisationen der Arbeitswelt, der Lehrerorganisationen vom 31.3. 2015 </a:t>
            </a:r>
          </a:p>
          <a:p>
            <a:r>
              <a:rPr lang="de-DE" dirty="0"/>
              <a:t>1. Die Zusammenarbeit in der Verbundpartnerschaft weiterentwickeln u.a. </a:t>
            </a:r>
            <a:r>
              <a:rPr lang="de-DE" b="1" dirty="0"/>
              <a:t>95% Abschlüsse auf Sek II</a:t>
            </a:r>
          </a:p>
          <a:p>
            <a:r>
              <a:rPr lang="de-DE" dirty="0"/>
              <a:t>2. </a:t>
            </a:r>
            <a:r>
              <a:rPr lang="de-DE" b="1" dirty="0"/>
              <a:t>Den Berufs- und Schulwahlprozess optimieren</a:t>
            </a:r>
            <a:r>
              <a:rPr lang="de-DE" dirty="0"/>
              <a:t> und eine faire Auswahl der Lernenden gewährleisten</a:t>
            </a:r>
          </a:p>
          <a:p>
            <a:r>
              <a:rPr lang="de-DE" dirty="0"/>
              <a:t>3. Standortbestimmung und Abgleich zwischen Kompetenzen und Anforderungen der Ausbildungsgänge auf der Sekundarstufe II </a:t>
            </a:r>
          </a:p>
          <a:p>
            <a:r>
              <a:rPr lang="de-DE" dirty="0"/>
              <a:t>4. Ausbildungsplätze schaffen und erhalten sowie die Qualität sichern</a:t>
            </a:r>
          </a:p>
          <a:p>
            <a:r>
              <a:rPr lang="de-DE" dirty="0"/>
              <a:t>5. Die </a:t>
            </a:r>
            <a:r>
              <a:rPr lang="de-DE" b="1" dirty="0"/>
              <a:t>Ausfallquote während der beruflichen Grundbildung verringern</a:t>
            </a:r>
          </a:p>
          <a:p>
            <a:pPr marL="0" indent="0"/>
            <a:endParaRPr lang="de-DE" altLang="de-DE" dirty="0"/>
          </a:p>
        </p:txBody>
      </p:sp>
    </p:spTree>
    <p:extLst>
      <p:ext uri="{BB962C8B-B14F-4D97-AF65-F5344CB8AC3E}">
        <p14:creationId xmlns:p14="http://schemas.microsoft.com/office/powerpoint/2010/main" val="230205828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79207" y="777757"/>
            <a:ext cx="7227724" cy="290146"/>
          </a:xfrm>
          <a:noFill/>
        </p:spPr>
        <p:txBody>
          <a:bodyPr/>
          <a:lstStyle/>
          <a:p>
            <a:r>
              <a:rPr lang="de-CH" dirty="0" smtClean="0"/>
              <a:t/>
            </a:r>
            <a:br>
              <a:rPr lang="de-CH" dirty="0" smtClean="0"/>
            </a:br>
            <a:r>
              <a:rPr lang="de-CH" sz="1800" dirty="0">
                <a:solidFill>
                  <a:srgbClr val="FF0000"/>
                </a:solidFill>
              </a:rPr>
              <a:t>Beratungskonzept &gt; mögliche Themen</a:t>
            </a:r>
          </a:p>
        </p:txBody>
      </p:sp>
      <p:pic>
        <p:nvPicPr>
          <p:cNvPr id="5" name="Grafik 4"/>
          <p:cNvPicPr>
            <a:picLocks noChangeAspect="1"/>
          </p:cNvPicPr>
          <p:nvPr/>
        </p:nvPicPr>
        <p:blipFill>
          <a:blip r:embed="rId2"/>
          <a:stretch>
            <a:fillRect/>
          </a:stretch>
        </p:blipFill>
        <p:spPr>
          <a:xfrm>
            <a:off x="1581150" y="1225101"/>
            <a:ext cx="5984774" cy="3846962"/>
          </a:xfrm>
          <a:prstGeom prst="rect">
            <a:avLst/>
          </a:prstGeom>
        </p:spPr>
      </p:pic>
    </p:spTree>
    <p:extLst>
      <p:ext uri="{BB962C8B-B14F-4D97-AF65-F5344CB8AC3E}">
        <p14:creationId xmlns:p14="http://schemas.microsoft.com/office/powerpoint/2010/main" val="267018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799" y="804660"/>
            <a:ext cx="7687469" cy="315333"/>
          </a:xfrm>
          <a:noFill/>
        </p:spPr>
        <p:txBody>
          <a:bodyPr/>
          <a:lstStyle/>
          <a:p>
            <a:r>
              <a:rPr lang="de-CH" sz="1800" dirty="0">
                <a:solidFill>
                  <a:srgbClr val="FF0000"/>
                </a:solidFill>
              </a:rPr>
              <a:t>Einsatz von Diagnostik</a:t>
            </a:r>
          </a:p>
        </p:txBody>
      </p:sp>
      <p:sp>
        <p:nvSpPr>
          <p:cNvPr id="4" name="Textplatzhalter 3"/>
          <p:cNvSpPr>
            <a:spLocks noGrp="1"/>
          </p:cNvSpPr>
          <p:nvPr>
            <p:ph type="body" sz="quarter" idx="14"/>
          </p:nvPr>
        </p:nvSpPr>
        <p:spPr/>
        <p:txBody>
          <a:bodyPr>
            <a:normAutofit fontScale="92500" lnSpcReduction="20000"/>
          </a:bodyPr>
          <a:lstStyle/>
          <a:p>
            <a:pPr marL="0" indent="0">
              <a:buNone/>
            </a:pPr>
            <a:r>
              <a:rPr lang="de-CH" sz="1500" b="1" dirty="0"/>
              <a:t>Berufswahl</a:t>
            </a:r>
            <a:r>
              <a:rPr lang="de-CH" sz="1500" dirty="0"/>
              <a:t>: </a:t>
            </a:r>
          </a:p>
          <a:p>
            <a:pPr marL="0" indent="0">
              <a:buNone/>
            </a:pPr>
            <a:r>
              <a:rPr lang="de-CH" sz="1500" dirty="0"/>
              <a:t>FIT/berufe easy, Berufe-Panorama, Berufsfelder-Test, i28+, PIF</a:t>
            </a:r>
          </a:p>
          <a:p>
            <a:pPr marL="0" indent="0">
              <a:buNone/>
            </a:pPr>
            <a:endParaRPr lang="de-CH" sz="100" dirty="0"/>
          </a:p>
          <a:p>
            <a:pPr marL="0" indent="0">
              <a:buNone/>
            </a:pPr>
            <a:r>
              <a:rPr lang="de-CH" sz="1500" b="1" dirty="0"/>
              <a:t>Persönlichkeit</a:t>
            </a:r>
            <a:r>
              <a:rPr lang="de-CH" sz="1500" dirty="0"/>
              <a:t>: </a:t>
            </a:r>
          </a:p>
          <a:p>
            <a:pPr marL="0" indent="0">
              <a:buNone/>
            </a:pPr>
            <a:r>
              <a:rPr lang="de-CH" sz="1500" dirty="0"/>
              <a:t>NST, Wartegg-Zeichen-Test, PIF (Persönlichkeit – Interessen – Fähigkeiten)</a:t>
            </a:r>
          </a:p>
          <a:p>
            <a:pPr marL="0" indent="0">
              <a:buNone/>
            </a:pPr>
            <a:endParaRPr lang="de-CH" sz="100" dirty="0"/>
          </a:p>
          <a:p>
            <a:pPr marL="0" indent="0">
              <a:buNone/>
            </a:pPr>
            <a:r>
              <a:rPr lang="de-CH" sz="1500" b="1" dirty="0"/>
              <a:t>Leistungs-/Potentialtests</a:t>
            </a:r>
            <a:r>
              <a:rPr lang="de-CH" sz="1500" dirty="0"/>
              <a:t>: </a:t>
            </a:r>
          </a:p>
          <a:p>
            <a:pPr>
              <a:buFont typeface="Wingdings" panose="05000000000000000000" pitchFamily="2" charset="2"/>
              <a:buChar char="Ø"/>
            </a:pPr>
            <a:r>
              <a:rPr lang="de-CH" sz="1500" dirty="0"/>
              <a:t>Gruppentests: WIT-2, FAIR, DRT</a:t>
            </a:r>
          </a:p>
          <a:p>
            <a:pPr>
              <a:buFont typeface="Wingdings" panose="05000000000000000000" pitchFamily="2" charset="2"/>
              <a:buChar char="Ø"/>
            </a:pPr>
            <a:r>
              <a:rPr lang="de-CH" sz="1500" dirty="0"/>
              <a:t>Einzeltests (selten): RIAS, SON-R 6-40, ZVT</a:t>
            </a:r>
          </a:p>
          <a:p>
            <a:pPr marL="0" indent="0">
              <a:buNone/>
            </a:pPr>
            <a:endParaRPr lang="de-CH" sz="100" dirty="0"/>
          </a:p>
          <a:p>
            <a:pPr marL="0" indent="0">
              <a:buNone/>
            </a:pPr>
            <a:r>
              <a:rPr lang="de-CH" sz="1500" b="1" dirty="0"/>
              <a:t>Motivation</a:t>
            </a:r>
            <a:r>
              <a:rPr lang="de-CH" sz="1500" dirty="0"/>
              <a:t>: FLM</a:t>
            </a:r>
          </a:p>
          <a:p>
            <a:pPr marL="0" indent="0">
              <a:buNone/>
            </a:pPr>
            <a:endParaRPr lang="de-CH" sz="100" dirty="0"/>
          </a:p>
          <a:p>
            <a:pPr marL="0" indent="0">
              <a:buNone/>
            </a:pPr>
            <a:r>
              <a:rPr lang="de-CH" sz="1500" b="1" dirty="0"/>
              <a:t>Keine Abklärung von: </a:t>
            </a:r>
            <a:r>
              <a:rPr lang="de-CH" sz="1500" dirty="0"/>
              <a:t>Dyslexie, Dyskalkulie, Teilleistungsschwächen, psychopathologischen Phänomenen</a:t>
            </a:r>
          </a:p>
          <a:p>
            <a:pPr marL="0" indent="0">
              <a:buNone/>
            </a:pPr>
            <a:endParaRPr lang="de-CH" sz="1500" dirty="0"/>
          </a:p>
        </p:txBody>
      </p:sp>
    </p:spTree>
    <p:extLst>
      <p:ext uri="{BB962C8B-B14F-4D97-AF65-F5344CB8AC3E}">
        <p14:creationId xmlns:p14="http://schemas.microsoft.com/office/powerpoint/2010/main" val="384920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7801" y="543148"/>
            <a:ext cx="8785224" cy="555684"/>
          </a:xfrm>
        </p:spPr>
        <p:txBody>
          <a:bodyPr/>
          <a:lstStyle/>
          <a:p>
            <a:r>
              <a:rPr lang="de-CH" dirty="0" smtClean="0">
                <a:solidFill>
                  <a:srgbClr val="FF0000"/>
                </a:solidFill>
              </a:rPr>
              <a:t>Fallbeispiele  – BWB-Berufsberatung</a:t>
            </a:r>
            <a:endParaRPr lang="de-CH" dirty="0">
              <a:solidFill>
                <a:srgbClr val="FF0000"/>
              </a:solidFill>
            </a:endParaRPr>
          </a:p>
        </p:txBody>
      </p:sp>
      <p:sp>
        <p:nvSpPr>
          <p:cNvPr id="4" name="Textplatzhalter 3"/>
          <p:cNvSpPr>
            <a:spLocks noGrp="1"/>
          </p:cNvSpPr>
          <p:nvPr>
            <p:ph type="body" sz="quarter" idx="14"/>
          </p:nvPr>
        </p:nvSpPr>
        <p:spPr/>
        <p:txBody>
          <a:bodyPr/>
          <a:lstStyle/>
          <a:p>
            <a:r>
              <a:rPr lang="de-CH" sz="1600" dirty="0" smtClean="0"/>
              <a:t>3. Sek (unrealistische Berufsziele, wenig Schnupperlehren, nur Absagen)</a:t>
            </a:r>
          </a:p>
          <a:p>
            <a:r>
              <a:rPr lang="de-CH" sz="1600" dirty="0" smtClean="0"/>
              <a:t>Lehrabbruch im 1. Lehrjahr</a:t>
            </a:r>
          </a:p>
          <a:p>
            <a:r>
              <a:rPr lang="de-CH" sz="1600" dirty="0" smtClean="0"/>
              <a:t>Leistungsprobleme in der Lehre/Mittelschule</a:t>
            </a:r>
          </a:p>
          <a:p>
            <a:endParaRPr lang="de-CH" dirty="0"/>
          </a:p>
        </p:txBody>
      </p:sp>
    </p:spTree>
    <p:extLst>
      <p:ext uri="{BB962C8B-B14F-4D97-AF65-F5344CB8AC3E}">
        <p14:creationId xmlns:p14="http://schemas.microsoft.com/office/powerpoint/2010/main" val="4011023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30696" y="632239"/>
            <a:ext cx="8532328" cy="502878"/>
          </a:xfrm>
        </p:spPr>
        <p:txBody>
          <a:bodyPr/>
          <a:lstStyle/>
          <a:p>
            <a:r>
              <a:rPr lang="de-CH" dirty="0" smtClean="0">
                <a:solidFill>
                  <a:srgbClr val="FF0000"/>
                </a:solidFill>
              </a:rPr>
              <a:t>Mentoring für Jugendliche</a:t>
            </a:r>
            <a:r>
              <a:rPr lang="de-CH" sz="1800" dirty="0" smtClean="0">
                <a:solidFill>
                  <a:srgbClr val="FF0000"/>
                </a:solidFill>
              </a:rPr>
              <a:t/>
            </a:r>
            <a:br>
              <a:rPr lang="de-CH" sz="1800" dirty="0" smtClean="0">
                <a:solidFill>
                  <a:srgbClr val="FF0000"/>
                </a:solidFill>
              </a:rPr>
            </a:br>
            <a:r>
              <a:rPr lang="de-CH" sz="1800" dirty="0" smtClean="0"/>
              <a:t>Martin </a:t>
            </a:r>
            <a:r>
              <a:rPr lang="de-CH" sz="1800" dirty="0" err="1" smtClean="0"/>
              <a:t>Madörin</a:t>
            </a:r>
            <a:r>
              <a:rPr lang="de-CH" sz="1800" dirty="0" smtClean="0"/>
              <a:t>, Programmleitung</a:t>
            </a:r>
            <a:endParaRPr lang="de-CH" sz="1800" dirty="0"/>
          </a:p>
        </p:txBody>
      </p:sp>
      <p:pic>
        <p:nvPicPr>
          <p:cNvPr id="4" name="Grafik 3"/>
          <p:cNvPicPr>
            <a:picLocks noChangeAspect="1"/>
          </p:cNvPicPr>
          <p:nvPr/>
        </p:nvPicPr>
        <p:blipFill>
          <a:blip r:embed="rId3"/>
          <a:stretch>
            <a:fillRect/>
          </a:stretch>
        </p:blipFill>
        <p:spPr>
          <a:xfrm>
            <a:off x="430695" y="3365003"/>
            <a:ext cx="1887961" cy="1271069"/>
          </a:xfrm>
          <a:prstGeom prst="rect">
            <a:avLst/>
          </a:prstGeom>
        </p:spPr>
      </p:pic>
      <p:pic>
        <p:nvPicPr>
          <p:cNvPr id="3" name="Grafik 2"/>
          <p:cNvPicPr>
            <a:picLocks noChangeAspect="1"/>
          </p:cNvPicPr>
          <p:nvPr/>
        </p:nvPicPr>
        <p:blipFill>
          <a:blip r:embed="rId4"/>
          <a:stretch>
            <a:fillRect/>
          </a:stretch>
        </p:blipFill>
        <p:spPr>
          <a:xfrm>
            <a:off x="6631364" y="3365003"/>
            <a:ext cx="1887166" cy="1255872"/>
          </a:xfrm>
          <a:prstGeom prst="rect">
            <a:avLst/>
          </a:prstGeom>
        </p:spPr>
      </p:pic>
      <p:sp>
        <p:nvSpPr>
          <p:cNvPr id="8" name="Rectangle 4"/>
          <p:cNvSpPr txBox="1">
            <a:spLocks noChangeArrowheads="1"/>
          </p:cNvSpPr>
          <p:nvPr/>
        </p:nvSpPr>
        <p:spPr>
          <a:xfrm>
            <a:off x="430696" y="1379438"/>
            <a:ext cx="8409451" cy="3071267"/>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ormAutofit/>
          </a:bodyPr>
          <a:lstStyle>
            <a:lvl1pPr marL="360000" indent="-360000" algn="l" defTabSz="457200" rtl="0" eaLnBrk="1" latinLnBrk="0" hangingPunct="1">
              <a:lnSpc>
                <a:spcPct val="90000"/>
              </a:lnSpc>
              <a:spcBef>
                <a:spcPts val="0"/>
              </a:spcBef>
              <a:spcAft>
                <a:spcPts val="1250"/>
              </a:spcAft>
              <a:buFont typeface="+mj-lt"/>
              <a:buAutoNum type="arabicPeriod"/>
              <a:defRPr sz="2500" kern="1200">
                <a:solidFill>
                  <a:schemeClr val="tx1"/>
                </a:solidFill>
                <a:latin typeface="+mn-lt"/>
                <a:ea typeface="+mn-ea"/>
                <a:cs typeface="+mn-cs"/>
              </a:defRPr>
            </a:lvl1pPr>
            <a:lvl2pPr marL="54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Tx/>
              <a:buChar char="-"/>
            </a:pPr>
            <a:r>
              <a:rPr lang="de-CH" altLang="de-DE" dirty="0" smtClean="0"/>
              <a:t>Programm / Team</a:t>
            </a:r>
          </a:p>
          <a:p>
            <a:pPr marL="342900" indent="-342900">
              <a:buFontTx/>
              <a:buChar char="-"/>
            </a:pPr>
            <a:r>
              <a:rPr lang="de-CH" altLang="de-DE" dirty="0" smtClean="0"/>
              <a:t>Zielgruppe / Anforderungen</a:t>
            </a:r>
          </a:p>
          <a:p>
            <a:pPr marL="342900" indent="-342900">
              <a:buFontTx/>
              <a:buChar char="-"/>
            </a:pPr>
            <a:r>
              <a:rPr lang="de-CH" altLang="de-DE" dirty="0" smtClean="0"/>
              <a:t>Freiwillige</a:t>
            </a:r>
          </a:p>
          <a:p>
            <a:pPr marL="342900" indent="-342900">
              <a:buFontTx/>
              <a:buChar char="-"/>
            </a:pPr>
            <a:endParaRPr lang="de-CH" altLang="de-DE" dirty="0" smtClean="0"/>
          </a:p>
          <a:p>
            <a:pPr marL="342900" indent="-342900">
              <a:buFontTx/>
              <a:buChar char="-"/>
            </a:pPr>
            <a:endParaRPr lang="de-CH" altLang="de-DE" dirty="0"/>
          </a:p>
          <a:p>
            <a:pPr marL="0" indent="0">
              <a:buNone/>
            </a:pPr>
            <a:r>
              <a:rPr lang="de-CH" altLang="de-DE" dirty="0" smtClean="0"/>
              <a:t>					        mentoring.bl.ch</a:t>
            </a:r>
          </a:p>
        </p:txBody>
      </p:sp>
    </p:spTree>
    <p:extLst>
      <p:ext uri="{BB962C8B-B14F-4D97-AF65-F5344CB8AC3E}">
        <p14:creationId xmlns:p14="http://schemas.microsoft.com/office/powerpoint/2010/main" val="8730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261" y="729001"/>
            <a:ext cx="7461008" cy="405207"/>
          </a:xfrm>
        </p:spPr>
        <p:txBody>
          <a:bodyPr/>
          <a:lstStyle/>
          <a:p>
            <a:r>
              <a:rPr lang="de-CH" dirty="0" smtClean="0">
                <a:solidFill>
                  <a:srgbClr val="FF0000"/>
                </a:solidFill>
              </a:rPr>
              <a:t>Angebote LBZ Baselland</a:t>
            </a:r>
            <a:endParaRPr lang="de-CH" dirty="0">
              <a:solidFill>
                <a:srgbClr val="FF0000"/>
              </a:solidFill>
            </a:endParaRPr>
          </a:p>
        </p:txBody>
      </p:sp>
      <p:sp>
        <p:nvSpPr>
          <p:cNvPr id="263171" name="Rectangle 3"/>
          <p:cNvSpPr>
            <a:spLocks noGrp="1" noChangeArrowheads="1"/>
          </p:cNvSpPr>
          <p:nvPr>
            <p:ph type="body" sz="quarter" idx="14"/>
          </p:nvPr>
        </p:nvSpPr>
        <p:spPr>
          <a:xfrm>
            <a:off x="327259" y="1501541"/>
            <a:ext cx="8123722" cy="3837965"/>
          </a:xfrm>
          <a:ln>
            <a:noFill/>
          </a:ln>
        </p:spPr>
        <p:txBody>
          <a:bodyPr>
            <a:normAutofit fontScale="32500" lnSpcReduction="20000"/>
          </a:bodyPr>
          <a:lstStyle/>
          <a:p>
            <a:pPr marL="0" indent="0">
              <a:lnSpc>
                <a:spcPct val="80000"/>
              </a:lnSpc>
              <a:buNone/>
              <a:defRPr/>
            </a:pPr>
            <a:endParaRPr lang="de-CH" altLang="de-DE" sz="2400" b="1" dirty="0"/>
          </a:p>
          <a:p>
            <a:pPr>
              <a:lnSpc>
                <a:spcPct val="80000"/>
              </a:lnSpc>
              <a:defRPr/>
            </a:pPr>
            <a:r>
              <a:rPr lang="de-CH" altLang="de-DE" sz="6000" b="1" dirty="0"/>
              <a:t>Telefonische Kurzberatung: </a:t>
            </a:r>
            <a:r>
              <a:rPr lang="de-CH" sz="4800" dirty="0"/>
              <a:t>Tel. 061 552 29 29, Mo bis Fr 13–13.45 Uhr</a:t>
            </a:r>
          </a:p>
          <a:p>
            <a:pPr marL="0" indent="0">
              <a:lnSpc>
                <a:spcPct val="80000"/>
              </a:lnSpc>
              <a:buNone/>
              <a:defRPr/>
            </a:pPr>
            <a:endParaRPr lang="de-CH" altLang="de-DE" sz="2400" b="1" dirty="0"/>
          </a:p>
          <a:p>
            <a:pPr>
              <a:lnSpc>
                <a:spcPct val="80000"/>
              </a:lnSpc>
              <a:defRPr/>
            </a:pPr>
            <a:r>
              <a:rPr lang="de-CH" altLang="de-DE" sz="6000" b="1" dirty="0" smtClean="0"/>
              <a:t>Infothek-Öffnungszeiten </a:t>
            </a:r>
            <a:r>
              <a:rPr lang="de-CH" altLang="de-DE" sz="6000" dirty="0" smtClean="0"/>
              <a:t>(Information </a:t>
            </a:r>
            <a:r>
              <a:rPr lang="de-CH" altLang="de-DE" sz="6000" dirty="0"/>
              <a:t>und </a:t>
            </a:r>
            <a:r>
              <a:rPr lang="de-CH" altLang="de-DE" sz="6000" dirty="0" smtClean="0"/>
              <a:t>Kurzgespräche)</a:t>
            </a:r>
          </a:p>
          <a:p>
            <a:pPr marL="0" indent="0">
              <a:lnSpc>
                <a:spcPct val="80000"/>
              </a:lnSpc>
              <a:buNone/>
              <a:defRPr/>
            </a:pPr>
            <a:r>
              <a:rPr lang="de-CH" altLang="de-DE" sz="6000" dirty="0" smtClean="0"/>
              <a:t>     </a:t>
            </a:r>
            <a:r>
              <a:rPr lang="de-CH" altLang="de-DE" sz="4800" dirty="0" smtClean="0"/>
              <a:t>Montag bis Donnerstag</a:t>
            </a:r>
            <a:r>
              <a:rPr lang="de-CH" altLang="de-DE" sz="4800" dirty="0"/>
              <a:t>	14 – </a:t>
            </a:r>
            <a:r>
              <a:rPr lang="de-CH" altLang="de-DE" sz="4800" dirty="0" smtClean="0"/>
              <a:t>17 Uhr</a:t>
            </a:r>
          </a:p>
          <a:p>
            <a:pPr marL="0" indent="0">
              <a:lnSpc>
                <a:spcPct val="80000"/>
              </a:lnSpc>
              <a:buNone/>
              <a:defRPr/>
            </a:pPr>
            <a:r>
              <a:rPr lang="de-CH" altLang="de-DE" sz="4800" dirty="0"/>
              <a:t> </a:t>
            </a:r>
            <a:r>
              <a:rPr lang="de-CH" altLang="de-DE" sz="4800" dirty="0" smtClean="0"/>
              <a:t>     Samstag</a:t>
            </a:r>
            <a:r>
              <a:rPr lang="de-CH" altLang="de-DE" sz="4800" dirty="0"/>
              <a:t>	</a:t>
            </a:r>
            <a:r>
              <a:rPr lang="de-CH" altLang="de-DE" sz="4800" dirty="0" smtClean="0"/>
              <a:t>			9 – 12 Uhr</a:t>
            </a:r>
            <a:r>
              <a:rPr lang="de-CH" altLang="de-DE" sz="4800" dirty="0"/>
              <a:t>	</a:t>
            </a:r>
          </a:p>
          <a:p>
            <a:pPr marL="0" indent="0">
              <a:lnSpc>
                <a:spcPct val="80000"/>
              </a:lnSpc>
              <a:buNone/>
              <a:defRPr/>
            </a:pPr>
            <a:r>
              <a:rPr lang="de-CH" altLang="de-DE" sz="4800" dirty="0" smtClean="0"/>
              <a:t>      Schulferien</a:t>
            </a:r>
            <a:r>
              <a:rPr lang="de-CH" altLang="de-DE" sz="4800" dirty="0"/>
              <a:t>: 	</a:t>
            </a:r>
            <a:r>
              <a:rPr lang="de-CH" altLang="de-DE" sz="4800" dirty="0" smtClean="0"/>
              <a:t>		Montag und Mittwoch </a:t>
            </a:r>
            <a:r>
              <a:rPr lang="de-CH" altLang="de-DE" sz="4800" dirty="0"/>
              <a:t>geöffnet</a:t>
            </a:r>
          </a:p>
          <a:p>
            <a:pPr marL="342900" lvl="1" indent="0">
              <a:lnSpc>
                <a:spcPct val="80000"/>
              </a:lnSpc>
              <a:buNone/>
              <a:defRPr/>
            </a:pPr>
            <a:endParaRPr lang="de-CH" altLang="de-DE" sz="2400" dirty="0"/>
          </a:p>
          <a:p>
            <a:pPr>
              <a:lnSpc>
                <a:spcPct val="80000"/>
              </a:lnSpc>
              <a:defRPr/>
            </a:pPr>
            <a:r>
              <a:rPr lang="de-CH" altLang="de-DE" sz="6000" b="1" dirty="0" smtClean="0"/>
              <a:t>Individuelle Beratung</a:t>
            </a:r>
            <a:r>
              <a:rPr lang="de-CH" altLang="de-DE" sz="7200" b="1" dirty="0" smtClean="0"/>
              <a:t> </a:t>
            </a:r>
            <a:r>
              <a:rPr lang="de-CH" altLang="de-DE" sz="6000" dirty="0"/>
              <a:t>(mit Anmeldung)</a:t>
            </a:r>
          </a:p>
          <a:p>
            <a:pPr marL="332185" lvl="1" indent="0">
              <a:lnSpc>
                <a:spcPct val="80000"/>
              </a:lnSpc>
              <a:buNone/>
              <a:defRPr/>
            </a:pPr>
            <a:r>
              <a:rPr lang="de-CH" altLang="de-DE" sz="4800" dirty="0"/>
              <a:t>ab 2. Sekundarschulklasse </a:t>
            </a:r>
            <a:r>
              <a:rPr lang="de-CH" altLang="de-DE" sz="4800" dirty="0" smtClean="0"/>
              <a:t>im 2. Semester</a:t>
            </a:r>
            <a:endParaRPr lang="de-CH" altLang="de-DE" sz="1500" dirty="0"/>
          </a:p>
          <a:p>
            <a:pPr marL="332185" indent="0">
              <a:lnSpc>
                <a:spcPct val="80000"/>
              </a:lnSpc>
              <a:buNone/>
              <a:defRPr/>
            </a:pPr>
            <a:endParaRPr lang="de-CH" altLang="de-DE" sz="1500" dirty="0"/>
          </a:p>
          <a:p>
            <a:pPr marL="332185" indent="0">
              <a:lnSpc>
                <a:spcPct val="80000"/>
              </a:lnSpc>
              <a:buNone/>
              <a:defRPr/>
            </a:pPr>
            <a:endParaRPr lang="de-CH" altLang="de-DE" sz="1500" dirty="0"/>
          </a:p>
          <a:p>
            <a:pPr lvl="1" eaLnBrk="1" hangingPunct="1">
              <a:lnSpc>
                <a:spcPct val="80000"/>
              </a:lnSpc>
              <a:defRPr/>
            </a:pPr>
            <a:endParaRPr lang="de-CH" altLang="de-DE" sz="1500" dirty="0">
              <a:sym typeface="Wingdings" pitchFamily="2" charset="2"/>
            </a:endParaRPr>
          </a:p>
          <a:p>
            <a:pPr lvl="1" eaLnBrk="1" hangingPunct="1">
              <a:lnSpc>
                <a:spcPct val="80000"/>
              </a:lnSpc>
              <a:buFontTx/>
              <a:buNone/>
              <a:defRPr/>
            </a:pPr>
            <a:r>
              <a:rPr lang="de-CH" altLang="de-DE" sz="1500" dirty="0">
                <a:sym typeface="Wingdings" pitchFamily="2" charset="2"/>
              </a:rPr>
              <a:t>				</a:t>
            </a:r>
            <a:endParaRPr lang="de-CH" altLang="de-DE" sz="1800" dirty="0"/>
          </a:p>
        </p:txBody>
      </p:sp>
      <p:sp>
        <p:nvSpPr>
          <p:cNvPr id="3" name="Textfeld 2"/>
          <p:cNvSpPr txBox="1"/>
          <p:nvPr/>
        </p:nvSpPr>
        <p:spPr>
          <a:xfrm rot="20910939">
            <a:off x="6096979" y="2995415"/>
            <a:ext cx="1902530" cy="553998"/>
          </a:xfrm>
          <a:prstGeom prst="rect">
            <a:avLst/>
          </a:prstGeom>
          <a:noFill/>
        </p:spPr>
        <p:txBody>
          <a:bodyPr wrap="square" rtlCol="0">
            <a:spAutoFit/>
          </a:bodyPr>
          <a:lstStyle/>
          <a:p>
            <a:r>
              <a:rPr lang="de-CH" sz="1500" b="1" dirty="0">
                <a:solidFill>
                  <a:srgbClr val="FF0000"/>
                </a:solidFill>
              </a:rPr>
              <a:t>Weitere Infos auf: </a:t>
            </a:r>
            <a:r>
              <a:rPr lang="de-CH" sz="1500" b="1" dirty="0" smtClean="0">
                <a:solidFill>
                  <a:srgbClr val="FF0000"/>
                </a:solidFill>
              </a:rPr>
              <a:t>lbz.bl.ch</a:t>
            </a:r>
            <a:endParaRPr lang="de-CH" sz="1500" b="1" dirty="0">
              <a:solidFill>
                <a:srgbClr val="FF0000"/>
              </a:solidFill>
            </a:endParaRPr>
          </a:p>
        </p:txBody>
      </p:sp>
    </p:spTree>
    <p:extLst>
      <p:ext uri="{BB962C8B-B14F-4D97-AF65-F5344CB8AC3E}">
        <p14:creationId xmlns:p14="http://schemas.microsoft.com/office/powerpoint/2010/main" val="426966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730" y="913370"/>
            <a:ext cx="8516294" cy="405880"/>
          </a:xfrm>
        </p:spPr>
        <p:txBody>
          <a:bodyPr/>
          <a:lstStyle/>
          <a:p>
            <a:r>
              <a:rPr lang="de-CH" dirty="0" smtClean="0"/>
              <a:t>Viele Wege führen zum Ziel</a:t>
            </a:r>
            <a:endParaRPr lang="de-CH"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54105" y="570246"/>
            <a:ext cx="3615637" cy="5113648"/>
          </a:xfrm>
          <a:prstGeom prst="rect">
            <a:avLst/>
          </a:prstGeom>
        </p:spPr>
      </p:pic>
      <p:sp>
        <p:nvSpPr>
          <p:cNvPr id="6" name="Abgerundete rechteckige Legende 5"/>
          <p:cNvSpPr/>
          <p:nvPr/>
        </p:nvSpPr>
        <p:spPr>
          <a:xfrm>
            <a:off x="1755564" y="1643572"/>
            <a:ext cx="1410462" cy="462015"/>
          </a:xfrm>
          <a:prstGeom prst="wedgeRoundRectCallout">
            <a:avLst>
              <a:gd name="adj1" fmla="val 53426"/>
              <a:gd name="adj2" fmla="val 81850"/>
              <a:gd name="adj3" fmla="val 1666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50" dirty="0"/>
              <a:t>Mach dich auf den Weg!</a:t>
            </a:r>
          </a:p>
        </p:txBody>
      </p:sp>
    </p:spTree>
    <p:extLst>
      <p:ext uri="{BB962C8B-B14F-4D97-AF65-F5344CB8AC3E}">
        <p14:creationId xmlns:p14="http://schemas.microsoft.com/office/powerpoint/2010/main" val="257643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de-DE" dirty="0"/>
          </a:p>
        </p:txBody>
      </p:sp>
      <p:sp>
        <p:nvSpPr>
          <p:cNvPr id="6" name="Textplatzhalter 5"/>
          <p:cNvSpPr>
            <a:spLocks noGrp="1"/>
          </p:cNvSpPr>
          <p:nvPr>
            <p:ph type="body" idx="1"/>
          </p:nvPr>
        </p:nvSpPr>
        <p:spPr/>
        <p:txBody>
          <a:bodyPr/>
          <a:lstStyle/>
          <a:p>
            <a:r>
              <a:rPr lang="de-DE" sz="2800" dirty="0"/>
              <a:t>Herzlichen Dank für </a:t>
            </a:r>
            <a:r>
              <a:rPr lang="de-DE" sz="2800" dirty="0" smtClean="0"/>
              <a:t>eure </a:t>
            </a:r>
            <a:r>
              <a:rPr lang="de-DE" sz="2800" dirty="0"/>
              <a:t>Aufmerksamkeit!</a:t>
            </a:r>
          </a:p>
          <a:p>
            <a:endParaRPr lang="de-DE" dirty="0"/>
          </a:p>
          <a:p>
            <a:endParaRPr lang="de-DE" dirty="0"/>
          </a:p>
          <a:p>
            <a:pPr algn="ctr"/>
            <a:r>
              <a:rPr lang="de-DE" sz="3200" b="1" dirty="0">
                <a:solidFill>
                  <a:srgbClr val="008000"/>
                </a:solidFill>
                <a:latin typeface="Apple Chancery"/>
                <a:cs typeface="Apple Chancery"/>
              </a:rPr>
              <a:t>„</a:t>
            </a:r>
            <a:r>
              <a:rPr lang="de-DE" sz="3200" b="1" dirty="0">
                <a:solidFill>
                  <a:srgbClr val="008000"/>
                </a:solidFill>
                <a:latin typeface="+mj-lt"/>
                <a:cs typeface="Apple Chancery"/>
              </a:rPr>
              <a:t>Das Gras wächst nicht schneller, </a:t>
            </a:r>
          </a:p>
          <a:p>
            <a:pPr algn="ctr"/>
            <a:r>
              <a:rPr lang="de-DE" sz="3200" b="1" dirty="0">
                <a:solidFill>
                  <a:srgbClr val="008000"/>
                </a:solidFill>
                <a:latin typeface="+mj-lt"/>
                <a:cs typeface="Apple Chancery"/>
              </a:rPr>
              <a:t>wenn man daran zieht!“ </a:t>
            </a:r>
            <a:r>
              <a:rPr lang="de-DE" sz="3200" b="1" dirty="0">
                <a:solidFill>
                  <a:srgbClr val="003479"/>
                </a:solidFill>
                <a:latin typeface="+mj-lt"/>
                <a:cs typeface="Apple Chancery"/>
              </a:rPr>
              <a:t>Remo Largo</a:t>
            </a:r>
          </a:p>
        </p:txBody>
      </p:sp>
    </p:spTree>
    <p:extLst>
      <p:ext uri="{BB962C8B-B14F-4D97-AF65-F5344CB8AC3E}">
        <p14:creationId xmlns:p14="http://schemas.microsoft.com/office/powerpoint/2010/main" val="227490170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1388107" y="808363"/>
            <a:ext cx="6367787" cy="3967621"/>
          </a:xfrm>
        </p:spPr>
        <p:txBody>
          <a:bodyPr>
            <a:normAutofit lnSpcReduction="10000"/>
          </a:bodyPr>
          <a:lstStyle/>
          <a:p>
            <a:r>
              <a:rPr lang="de-DE" dirty="0"/>
              <a:t>6</a:t>
            </a:r>
            <a:r>
              <a:rPr lang="de-DE" dirty="0" smtClean="0"/>
              <a:t>. Qualifizierungsmöglichkeiten </a:t>
            </a:r>
            <a:r>
              <a:rPr lang="de-DE" dirty="0"/>
              <a:t>für Jugendliche mit Übertrittschwierigkeiten entwickeln </a:t>
            </a:r>
          </a:p>
          <a:p>
            <a:endParaRPr lang="de-DE" dirty="0"/>
          </a:p>
          <a:p>
            <a:r>
              <a:rPr lang="de-DE" b="1" dirty="0"/>
              <a:t>Jugendliche ohne Ausbildung Zeitpunkt der „Verluste“: </a:t>
            </a:r>
          </a:p>
          <a:p>
            <a:r>
              <a:rPr lang="de-DE" dirty="0"/>
              <a:t>• 1. Nahtstelle 3-4% </a:t>
            </a:r>
          </a:p>
          <a:p>
            <a:r>
              <a:rPr lang="de-DE" dirty="0"/>
              <a:t>• Während Ausbildung 4-5% </a:t>
            </a:r>
          </a:p>
          <a:p>
            <a:r>
              <a:rPr lang="de-DE" dirty="0"/>
              <a:t>• Lehrabschlussprüfung 2-3% </a:t>
            </a:r>
          </a:p>
          <a:p>
            <a:r>
              <a:rPr lang="de-DE" dirty="0"/>
              <a:t>• TOTAL ohne Sek II-Abschluss 10-12%</a:t>
            </a:r>
          </a:p>
          <a:p>
            <a:endParaRPr lang="de-DE" dirty="0"/>
          </a:p>
          <a:p>
            <a:r>
              <a:rPr lang="de-DE" dirty="0"/>
              <a:t>Quelle. Kurt Häfeli, FHNW, Schule-Beruf, 24.10.15 </a:t>
            </a:r>
          </a:p>
          <a:p>
            <a:endParaRPr lang="de-DE" dirty="0"/>
          </a:p>
        </p:txBody>
      </p:sp>
    </p:spTree>
    <p:extLst>
      <p:ext uri="{BB962C8B-B14F-4D97-AF65-F5344CB8AC3E}">
        <p14:creationId xmlns:p14="http://schemas.microsoft.com/office/powerpoint/2010/main" val="212966047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1.vol.at/2012/06/girlsday3-650x4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206" y="1275160"/>
            <a:ext cx="4643438" cy="3107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2"/>
          <p:cNvSpPr>
            <a:spLocks noGrp="1" noChangeArrowheads="1"/>
          </p:cNvSpPr>
          <p:nvPr>
            <p:ph type="title"/>
          </p:nvPr>
        </p:nvSpPr>
        <p:spPr>
          <a:xfrm>
            <a:off x="1277634" y="810021"/>
            <a:ext cx="6588919" cy="362712"/>
          </a:xfrm>
        </p:spPr>
        <p:txBody>
          <a:bodyPr>
            <a:noAutofit/>
          </a:bodyPr>
          <a:lstStyle/>
          <a:p>
            <a:r>
              <a:rPr lang="de-CH" altLang="de-DE" sz="2100" dirty="0">
                <a:solidFill>
                  <a:schemeClr val="tx1"/>
                </a:solidFill>
              </a:rPr>
              <a:t>Beteiligte an der Berufs- und Schulwahl  </a:t>
            </a:r>
          </a:p>
        </p:txBody>
      </p:sp>
      <p:sp>
        <p:nvSpPr>
          <p:cNvPr id="4100" name="Text Box 5"/>
          <p:cNvSpPr txBox="1">
            <a:spLocks noChangeArrowheads="1"/>
          </p:cNvSpPr>
          <p:nvPr/>
        </p:nvSpPr>
        <p:spPr bwMode="auto">
          <a:xfrm>
            <a:off x="1766942" y="2356247"/>
            <a:ext cx="1810833" cy="324897"/>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Schüler/Schülerin</a:t>
            </a:r>
          </a:p>
        </p:txBody>
      </p:sp>
      <p:sp>
        <p:nvSpPr>
          <p:cNvPr id="4101" name="Text Box 8"/>
          <p:cNvSpPr txBox="1">
            <a:spLocks noChangeArrowheads="1"/>
          </p:cNvSpPr>
          <p:nvPr/>
        </p:nvSpPr>
        <p:spPr bwMode="auto">
          <a:xfrm>
            <a:off x="2839268" y="1700213"/>
            <a:ext cx="791323" cy="324897"/>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Schule</a:t>
            </a:r>
          </a:p>
        </p:txBody>
      </p:sp>
      <p:sp>
        <p:nvSpPr>
          <p:cNvPr id="4102" name="Text Box 9"/>
          <p:cNvSpPr txBox="1">
            <a:spLocks noChangeArrowheads="1"/>
          </p:cNvSpPr>
          <p:nvPr/>
        </p:nvSpPr>
        <p:spPr bwMode="auto">
          <a:xfrm>
            <a:off x="4173142" y="1329929"/>
            <a:ext cx="1064876" cy="277415"/>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Wirtschaft</a:t>
            </a:r>
          </a:p>
        </p:txBody>
      </p:sp>
      <p:sp>
        <p:nvSpPr>
          <p:cNvPr id="4103" name="Text Box 10"/>
          <p:cNvSpPr txBox="1">
            <a:spLocks noChangeArrowheads="1"/>
          </p:cNvSpPr>
          <p:nvPr/>
        </p:nvSpPr>
        <p:spPr bwMode="auto">
          <a:xfrm>
            <a:off x="2129886" y="4083844"/>
            <a:ext cx="1206388" cy="580544"/>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Verwandte/</a:t>
            </a:r>
          </a:p>
          <a:p>
            <a:r>
              <a:rPr lang="de-CH" altLang="de-DE" sz="1661" dirty="0"/>
              <a:t>Bekannte</a:t>
            </a:r>
          </a:p>
        </p:txBody>
      </p:sp>
      <p:sp>
        <p:nvSpPr>
          <p:cNvPr id="4104" name="Text Box 11"/>
          <p:cNvSpPr txBox="1">
            <a:spLocks noChangeArrowheads="1"/>
          </p:cNvSpPr>
          <p:nvPr/>
        </p:nvSpPr>
        <p:spPr bwMode="auto">
          <a:xfrm>
            <a:off x="5080397" y="3043238"/>
            <a:ext cx="1051322" cy="324897"/>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Eltern</a:t>
            </a:r>
          </a:p>
        </p:txBody>
      </p:sp>
      <p:sp>
        <p:nvSpPr>
          <p:cNvPr id="4105" name="Text Box 12"/>
          <p:cNvSpPr txBox="1">
            <a:spLocks noChangeArrowheads="1"/>
          </p:cNvSpPr>
          <p:nvPr/>
        </p:nvSpPr>
        <p:spPr bwMode="auto">
          <a:xfrm>
            <a:off x="2361312" y="2962275"/>
            <a:ext cx="2252059" cy="324897"/>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Freunde/Freundinnen</a:t>
            </a:r>
          </a:p>
        </p:txBody>
      </p:sp>
      <p:sp>
        <p:nvSpPr>
          <p:cNvPr id="4106" name="Text Box 13"/>
          <p:cNvSpPr txBox="1">
            <a:spLocks noChangeArrowheads="1"/>
          </p:cNvSpPr>
          <p:nvPr/>
        </p:nvSpPr>
        <p:spPr bwMode="auto">
          <a:xfrm>
            <a:off x="4071620" y="3921919"/>
            <a:ext cx="3734436" cy="324897"/>
          </a:xfrm>
          <a:prstGeom prst="rect">
            <a:avLst/>
          </a:prstGeom>
          <a:solidFill>
            <a:srgbClr val="FF0000"/>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algn="ctr">
              <a:spcBef>
                <a:spcPct val="0"/>
              </a:spcBef>
              <a:defRPr sz="2215">
                <a:solidFill>
                  <a:schemeClr val="bg1"/>
                </a:solidFill>
                <a:latin typeface="+mj-lt"/>
              </a:defRPr>
            </a:lvl1pPr>
          </a:lstStyle>
          <a:p>
            <a:r>
              <a:rPr lang="de-CH" altLang="de-DE" sz="1661" dirty="0"/>
              <a:t>Berufs-, Studien- &amp; Laufbahnberatung</a:t>
            </a:r>
          </a:p>
        </p:txBody>
      </p:sp>
      <p:sp>
        <p:nvSpPr>
          <p:cNvPr id="12" name="Pfeil nach rechts 11"/>
          <p:cNvSpPr/>
          <p:nvPr/>
        </p:nvSpPr>
        <p:spPr>
          <a:xfrm rot="-1080000">
            <a:off x="3316841" y="3379968"/>
            <a:ext cx="1768794" cy="573137"/>
          </a:xfrm>
          <a:prstGeom prst="rightArrow">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de-CH" sz="1200" dirty="0">
                <a:solidFill>
                  <a:schemeClr val="tx1"/>
                </a:solidFill>
              </a:rPr>
              <a:t>Die wichtigste Rolle</a:t>
            </a:r>
          </a:p>
        </p:txBody>
      </p:sp>
      <p:pic>
        <p:nvPicPr>
          <p:cNvPr id="13" name="Grafik 12">
            <a:extLst>
              <a:ext uri="{FF2B5EF4-FFF2-40B4-BE49-F238E27FC236}">
                <a16:creationId xmlns:a16="http://schemas.microsoft.com/office/drawing/2014/main" id="{D58C0596-E78A-4D19-9C9D-33EC4DC56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863" y="68868"/>
            <a:ext cx="2291193" cy="652508"/>
          </a:xfrm>
          <a:prstGeom prst="rect">
            <a:avLst/>
          </a:prstGeom>
        </p:spPr>
      </p:pic>
    </p:spTree>
    <p:extLst>
      <p:ext uri="{BB962C8B-B14F-4D97-AF65-F5344CB8AC3E}">
        <p14:creationId xmlns:p14="http://schemas.microsoft.com/office/powerpoint/2010/main" val="951720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00" y="429128"/>
            <a:ext cx="8785225" cy="555989"/>
          </a:xfrm>
        </p:spPr>
        <p:txBody>
          <a:bodyPr/>
          <a:lstStyle/>
          <a:p>
            <a:r>
              <a:rPr lang="de-CH" sz="1769" dirty="0">
                <a:solidFill>
                  <a:schemeClr val="tx1"/>
                </a:solidFill>
              </a:rPr>
              <a:t>Einflussfaktoren auf die Berufs- oder Schulwahl auf Sek I</a:t>
            </a:r>
          </a:p>
        </p:txBody>
      </p:sp>
      <p:sp>
        <p:nvSpPr>
          <p:cNvPr id="3" name="Inhaltsplatzhalter 2"/>
          <p:cNvSpPr>
            <a:spLocks noGrp="1"/>
          </p:cNvSpPr>
          <p:nvPr>
            <p:ph idx="1"/>
          </p:nvPr>
        </p:nvSpPr>
        <p:spPr/>
        <p:txBody>
          <a:bodyPr/>
          <a:lstStyle/>
          <a:p>
            <a:endParaRPr lang="de-CH"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33" y="1298193"/>
            <a:ext cx="658492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306876" y="4632893"/>
            <a:ext cx="2520447" cy="218162"/>
          </a:xfrm>
          <a:prstGeom prst="rect">
            <a:avLst/>
          </a:prstGeom>
          <a:noFill/>
        </p:spPr>
        <p:txBody>
          <a:bodyPr wrap="square" lIns="70953" tIns="35477" rIns="70953" bIns="35477" rtlCol="0">
            <a:spAutoFit/>
          </a:bodyPr>
          <a:lstStyle/>
          <a:p>
            <a:r>
              <a:rPr lang="de-CH" sz="952" dirty="0"/>
              <a:t>Quelle </a:t>
            </a:r>
            <a:r>
              <a:rPr lang="de-CH" sz="952" dirty="0" err="1"/>
              <a:t>LerNetz</a:t>
            </a:r>
            <a:r>
              <a:rPr lang="de-CH" sz="952" dirty="0"/>
              <a:t> AG, 2011 </a:t>
            </a:r>
          </a:p>
        </p:txBody>
      </p:sp>
      <p:sp>
        <p:nvSpPr>
          <p:cNvPr id="8" name="Pfeil nach rechts 7"/>
          <p:cNvSpPr/>
          <p:nvPr/>
        </p:nvSpPr>
        <p:spPr bwMode="auto">
          <a:xfrm>
            <a:off x="641320" y="1728787"/>
            <a:ext cx="665556" cy="29852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2201" tIns="31101" rIns="62201" bIns="31101" numCol="1" rtlCol="0" anchor="t" anchorCtr="0" compatLnSpc="1">
            <a:prstTxWarp prst="textNoShape">
              <a:avLst/>
            </a:prstTxWarp>
          </a:bodyPr>
          <a:lstStyle/>
          <a:p>
            <a:pPr algn="r" defTabSz="709440" fontAlgn="base">
              <a:spcBef>
                <a:spcPct val="0"/>
              </a:spcBef>
              <a:spcAft>
                <a:spcPct val="0"/>
              </a:spcAft>
            </a:pPr>
            <a:endParaRPr lang="de-CH" sz="1428">
              <a:latin typeface="Arial" charset="0"/>
            </a:endParaRPr>
          </a:p>
        </p:txBody>
      </p:sp>
      <p:sp>
        <p:nvSpPr>
          <p:cNvPr id="9" name="Pfeil nach rechts 8"/>
          <p:cNvSpPr/>
          <p:nvPr/>
        </p:nvSpPr>
        <p:spPr bwMode="auto">
          <a:xfrm>
            <a:off x="641320" y="2011179"/>
            <a:ext cx="665556" cy="29535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2201" tIns="31101" rIns="62201" bIns="31101" numCol="1" rtlCol="0" anchor="t" anchorCtr="0" compatLnSpc="1">
            <a:prstTxWarp prst="textNoShape">
              <a:avLst/>
            </a:prstTxWarp>
          </a:bodyPr>
          <a:lstStyle/>
          <a:p>
            <a:pPr algn="r" defTabSz="709440" fontAlgn="base">
              <a:spcBef>
                <a:spcPct val="0"/>
              </a:spcBef>
              <a:spcAft>
                <a:spcPct val="0"/>
              </a:spcAft>
            </a:pPr>
            <a:endParaRPr lang="de-CH" sz="1428">
              <a:latin typeface="Arial" charset="0"/>
            </a:endParaRPr>
          </a:p>
        </p:txBody>
      </p:sp>
      <p:pic>
        <p:nvPicPr>
          <p:cNvPr id="10" name="Grafik 9"/>
          <p:cNvPicPr>
            <a:picLocks noChangeAspect="1"/>
          </p:cNvPicPr>
          <p:nvPr/>
        </p:nvPicPr>
        <p:blipFill>
          <a:blip r:embed="rId4"/>
          <a:stretch>
            <a:fillRect/>
          </a:stretch>
        </p:blipFill>
        <p:spPr>
          <a:xfrm>
            <a:off x="641320" y="2821920"/>
            <a:ext cx="675981" cy="319329"/>
          </a:xfrm>
          <a:prstGeom prst="rect">
            <a:avLst/>
          </a:prstGeom>
        </p:spPr>
      </p:pic>
      <p:pic>
        <p:nvPicPr>
          <p:cNvPr id="11" name="Grafik 10"/>
          <p:cNvPicPr>
            <a:picLocks noChangeAspect="1"/>
          </p:cNvPicPr>
          <p:nvPr/>
        </p:nvPicPr>
        <p:blipFill>
          <a:blip r:embed="rId4"/>
          <a:stretch>
            <a:fillRect/>
          </a:stretch>
        </p:blipFill>
        <p:spPr>
          <a:xfrm>
            <a:off x="373984" y="4295836"/>
            <a:ext cx="600114" cy="319329"/>
          </a:xfrm>
          <a:prstGeom prst="rect">
            <a:avLst/>
          </a:prstGeom>
        </p:spPr>
      </p:pic>
    </p:spTree>
    <p:extLst>
      <p:ext uri="{BB962C8B-B14F-4D97-AF65-F5344CB8AC3E}">
        <p14:creationId xmlns:p14="http://schemas.microsoft.com/office/powerpoint/2010/main" val="4122271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3"/>
          <p:cNvPicPr>
            <a:picLocks noChangeAspect="1"/>
          </p:cNvPicPr>
          <p:nvPr/>
        </p:nvPicPr>
        <p:blipFill>
          <a:blip r:embed="rId3"/>
          <a:srcRect t="2295" b="2295"/>
          <a:stretch>
            <a:fillRect/>
          </a:stretch>
        </p:blipFill>
        <p:spPr>
          <a:xfrm>
            <a:off x="3778688" y="1509272"/>
            <a:ext cx="4335682" cy="2326883"/>
          </a:xfrm>
          <a:prstGeom prst="rect">
            <a:avLst/>
          </a:prstGeom>
        </p:spPr>
      </p:pic>
      <p:sp>
        <p:nvSpPr>
          <p:cNvPr id="4" name="Rechteck 3"/>
          <p:cNvSpPr/>
          <p:nvPr/>
        </p:nvSpPr>
        <p:spPr>
          <a:xfrm>
            <a:off x="1306977" y="2020552"/>
            <a:ext cx="3065124" cy="484963"/>
          </a:xfrm>
          <a:prstGeom prst="rect">
            <a:avLst/>
          </a:prstGeom>
          <a:solidFill>
            <a:srgbClr val="FF0000"/>
          </a:solidFill>
          <a:ln>
            <a:noFill/>
          </a:ln>
          <a:effectLst>
            <a:outerShdw blurRad="190500" dist="2286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73" dirty="0"/>
              <a:t>Die Schule unterstützt beim Finden einer passenden Anschlusslösung</a:t>
            </a:r>
          </a:p>
        </p:txBody>
      </p:sp>
      <p:sp>
        <p:nvSpPr>
          <p:cNvPr id="5" name="Rechteck 4"/>
          <p:cNvSpPr/>
          <p:nvPr/>
        </p:nvSpPr>
        <p:spPr>
          <a:xfrm>
            <a:off x="1306975" y="2725869"/>
            <a:ext cx="2651272" cy="567442"/>
          </a:xfrm>
          <a:prstGeom prst="rect">
            <a:avLst/>
          </a:prstGeom>
          <a:solidFill>
            <a:srgbClr val="FF0000"/>
          </a:solidFill>
          <a:ln>
            <a:noFill/>
          </a:ln>
          <a:effectLst>
            <a:outerShdw blurRad="190500" dist="2286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73" dirty="0"/>
              <a:t>Die Wirtschaft unterstützt mit Informationsangeboten </a:t>
            </a:r>
          </a:p>
          <a:p>
            <a:pPr algn="ctr"/>
            <a:r>
              <a:rPr lang="de-CH" sz="1273" dirty="0"/>
              <a:t>und Lehrstellen</a:t>
            </a:r>
          </a:p>
        </p:txBody>
      </p:sp>
      <p:sp>
        <p:nvSpPr>
          <p:cNvPr id="7" name="Titel 1"/>
          <p:cNvSpPr>
            <a:spLocks noGrp="1"/>
          </p:cNvSpPr>
          <p:nvPr>
            <p:ph type="title"/>
          </p:nvPr>
        </p:nvSpPr>
        <p:spPr>
          <a:xfrm>
            <a:off x="1306976" y="1419044"/>
            <a:ext cx="3363527" cy="376841"/>
          </a:xfrm>
          <a:solidFill>
            <a:srgbClr val="FF0000"/>
          </a:solidFill>
          <a:ln>
            <a:noFill/>
          </a:ln>
          <a:effectLst>
            <a:outerShdw blurRad="190500" dist="2286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73" b="0" dirty="0">
                <a:solidFill>
                  <a:schemeClr val="lt1"/>
                </a:solidFill>
              </a:rPr>
              <a:t>Berufs- und Schulwahl ist ein Familienprojekt</a:t>
            </a:r>
          </a:p>
        </p:txBody>
      </p:sp>
      <p:sp>
        <p:nvSpPr>
          <p:cNvPr id="8" name="Rechteck 7">
            <a:extLst>
              <a:ext uri="{FF2B5EF4-FFF2-40B4-BE49-F238E27FC236}">
                <a16:creationId xmlns:a16="http://schemas.microsoft.com/office/drawing/2014/main" id="{A9984379-1C61-4CAD-BD95-0BDD2D994506}"/>
              </a:ext>
            </a:extLst>
          </p:cNvPr>
          <p:cNvSpPr/>
          <p:nvPr/>
        </p:nvSpPr>
        <p:spPr>
          <a:xfrm>
            <a:off x="1306977" y="3514320"/>
            <a:ext cx="3863623" cy="592132"/>
          </a:xfrm>
          <a:prstGeom prst="rect">
            <a:avLst/>
          </a:prstGeom>
          <a:solidFill>
            <a:srgbClr val="FF0000"/>
          </a:solidFill>
          <a:ln>
            <a:noFill/>
          </a:ln>
          <a:effectLst>
            <a:outerShdw blurRad="190500" dist="2286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73" dirty="0"/>
              <a:t>Für ergänzende Informationen, offene Fragen oder individuelle Beratung steht das LBZ Baselland</a:t>
            </a:r>
          </a:p>
          <a:p>
            <a:pPr algn="ctr"/>
            <a:r>
              <a:rPr lang="de-CH" sz="1273" dirty="0"/>
              <a:t> gerne zur Verfügung</a:t>
            </a:r>
          </a:p>
        </p:txBody>
      </p:sp>
      <p:sp>
        <p:nvSpPr>
          <p:cNvPr id="10" name="Titel 2"/>
          <p:cNvSpPr txBox="1">
            <a:spLocks/>
          </p:cNvSpPr>
          <p:nvPr/>
        </p:nvSpPr>
        <p:spPr>
          <a:xfrm>
            <a:off x="1306977" y="840945"/>
            <a:ext cx="6512020" cy="442051"/>
          </a:xfrm>
          <a:prstGeom prst="rect">
            <a:avLst/>
          </a:prstGeom>
        </p:spPr>
        <p:txBody>
          <a:bodyPr vert="horz" lIns="0" tIns="0" rIns="0" bIns="0" rtlCol="0" anchor="b" anchorCtr="0">
            <a:noAutofit/>
          </a:bodyPr>
          <a:lstStyle>
            <a:lvl1pPr algn="l" defTabSz="457200" rtl="0" eaLnBrk="1" latinLnBrk="0" hangingPunct="1">
              <a:lnSpc>
                <a:spcPct val="70000"/>
              </a:lnSpc>
              <a:spcBef>
                <a:spcPct val="0"/>
              </a:spcBef>
              <a:buNone/>
              <a:defRPr sz="2500" b="1" kern="1200" baseline="0">
                <a:solidFill>
                  <a:schemeClr val="tx1"/>
                </a:solidFill>
                <a:latin typeface="+mj-lt"/>
                <a:ea typeface="+mj-ea"/>
                <a:cs typeface="+mj-cs"/>
              </a:defRPr>
            </a:lvl1pPr>
          </a:lstStyle>
          <a:p>
            <a:r>
              <a:rPr lang="de-CH" altLang="de-DE" sz="1989" dirty="0"/>
              <a:t>Wer unterstützt den Berufs- und Schulwahlprozess?</a:t>
            </a:r>
            <a:endParaRPr lang="de-CH" sz="1989" dirty="0"/>
          </a:p>
        </p:txBody>
      </p:sp>
      <p:sp>
        <p:nvSpPr>
          <p:cNvPr id="11" name="Rechteck 10">
            <a:hlinkClick r:id="" action="ppaction://noaction"/>
          </p:cNvPr>
          <p:cNvSpPr/>
          <p:nvPr/>
        </p:nvSpPr>
        <p:spPr>
          <a:xfrm>
            <a:off x="6720654" y="4057158"/>
            <a:ext cx="471165" cy="4344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1074"/>
          </a:p>
        </p:txBody>
      </p:sp>
    </p:spTree>
    <p:extLst>
      <p:ext uri="{BB962C8B-B14F-4D97-AF65-F5344CB8AC3E}">
        <p14:creationId xmlns:p14="http://schemas.microsoft.com/office/powerpoint/2010/main" val="2451838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amilie, Porträt, Lächelnd, Menschen, Glücklich, Mutter"/>
          <p:cNvPicPr>
            <a:picLocks noChangeAspect="1" noChangeArrowheads="1"/>
          </p:cNvPicPr>
          <p:nvPr/>
        </p:nvPicPr>
        <p:blipFill rotWithShape="1">
          <a:blip r:embed="rId3">
            <a:extLst>
              <a:ext uri="{28A0092B-C50C-407E-A947-70E740481C1C}">
                <a14:useLocalDpi xmlns:a14="http://schemas.microsoft.com/office/drawing/2010/main" val="0"/>
              </a:ext>
            </a:extLst>
          </a:blip>
          <a:srcRect t="9012" b="41021"/>
          <a:stretch/>
        </p:blipFill>
        <p:spPr bwMode="auto">
          <a:xfrm>
            <a:off x="2470630" y="1513295"/>
            <a:ext cx="4189344" cy="3139943"/>
          </a:xfrm>
          <a:prstGeom prst="rect">
            <a:avLst/>
          </a:prstGeom>
          <a:noFill/>
          <a:extLst>
            <a:ext uri="{909E8E84-426E-40dd-AFC4-6F175D3DCCD1}">
              <a14:hiddenFill xmlns=""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0647101F-7C7E-4EEE-A9DD-3BC6D6CF0FCA}"/>
              </a:ext>
            </a:extLst>
          </p:cNvPr>
          <p:cNvSpPr>
            <a:spLocks noGrp="1" noChangeArrowheads="1"/>
          </p:cNvSpPr>
          <p:nvPr>
            <p:ph type="body" idx="1"/>
          </p:nvPr>
        </p:nvSpPr>
        <p:spPr/>
        <p:txBody>
          <a:bodyPr/>
          <a:lstStyle/>
          <a:p>
            <a:pPr eaLnBrk="1" hangingPunct="1"/>
            <a:endParaRPr lang="de-CH" altLang="de-DE" dirty="0">
              <a:sym typeface="Wingdings" panose="05000000000000000000" pitchFamily="2" charset="2"/>
            </a:endParaRPr>
          </a:p>
          <a:p>
            <a:pPr eaLnBrk="1" hangingPunct="1">
              <a:buFontTx/>
              <a:buNone/>
            </a:pPr>
            <a:endParaRPr lang="de-CH" altLang="de-DE" b="1" dirty="0">
              <a:sym typeface="Wingdings" panose="05000000000000000000" pitchFamily="2" charset="2"/>
            </a:endParaRPr>
          </a:p>
          <a:p>
            <a:pPr eaLnBrk="1" hangingPunct="1">
              <a:buFontTx/>
              <a:buNone/>
            </a:pPr>
            <a:endParaRPr lang="de-CH" altLang="de-DE" dirty="0"/>
          </a:p>
          <a:p>
            <a:pPr eaLnBrk="1" hangingPunct="1"/>
            <a:endParaRPr lang="de-CH" altLang="de-DE" dirty="0"/>
          </a:p>
        </p:txBody>
      </p:sp>
      <p:sp>
        <p:nvSpPr>
          <p:cNvPr id="256005" name="Rectangle 5">
            <a:extLst>
              <a:ext uri="{FF2B5EF4-FFF2-40B4-BE49-F238E27FC236}">
                <a16:creationId xmlns:a16="http://schemas.microsoft.com/office/drawing/2014/main" id="{5706CBC7-0530-4625-928C-1460D82DC054}"/>
              </a:ext>
            </a:extLst>
          </p:cNvPr>
          <p:cNvSpPr>
            <a:spLocks noChangeArrowheads="1"/>
          </p:cNvSpPr>
          <p:nvPr/>
        </p:nvSpPr>
        <p:spPr bwMode="auto">
          <a:xfrm>
            <a:off x="1430948" y="1923318"/>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Im Gespräch bleiben</a:t>
            </a:r>
          </a:p>
        </p:txBody>
      </p:sp>
      <p:sp>
        <p:nvSpPr>
          <p:cNvPr id="256006" name="Rectangle 6">
            <a:extLst>
              <a:ext uri="{FF2B5EF4-FFF2-40B4-BE49-F238E27FC236}">
                <a16:creationId xmlns:a16="http://schemas.microsoft.com/office/drawing/2014/main" id="{A69C2225-463D-432C-9EF9-B22F7EE0EA65}"/>
              </a:ext>
            </a:extLst>
          </p:cNvPr>
          <p:cNvSpPr>
            <a:spLocks noChangeArrowheads="1"/>
          </p:cNvSpPr>
          <p:nvPr/>
        </p:nvSpPr>
        <p:spPr bwMode="auto">
          <a:xfrm>
            <a:off x="1430948" y="2471738"/>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Vom eigenen Beruf erzählen</a:t>
            </a:r>
          </a:p>
        </p:txBody>
      </p:sp>
      <p:sp>
        <p:nvSpPr>
          <p:cNvPr id="256007" name="Rectangle 7">
            <a:extLst>
              <a:ext uri="{FF2B5EF4-FFF2-40B4-BE49-F238E27FC236}">
                <a16:creationId xmlns:a16="http://schemas.microsoft.com/office/drawing/2014/main" id="{E5353C83-8213-4AFC-B93A-C7A46EB0961F}"/>
              </a:ext>
            </a:extLst>
          </p:cNvPr>
          <p:cNvSpPr>
            <a:spLocks noChangeArrowheads="1"/>
          </p:cNvSpPr>
          <p:nvPr/>
        </p:nvSpPr>
        <p:spPr bwMode="auto">
          <a:xfrm>
            <a:off x="1430948" y="3069615"/>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Stärken einschätzen</a:t>
            </a:r>
          </a:p>
        </p:txBody>
      </p:sp>
      <p:sp>
        <p:nvSpPr>
          <p:cNvPr id="256008" name="Rectangle 8">
            <a:extLst>
              <a:ext uri="{FF2B5EF4-FFF2-40B4-BE49-F238E27FC236}">
                <a16:creationId xmlns:a16="http://schemas.microsoft.com/office/drawing/2014/main" id="{25BB13DC-6529-48DA-950F-9D49110CD926}"/>
              </a:ext>
            </a:extLst>
          </p:cNvPr>
          <p:cNvSpPr>
            <a:spLocks noChangeArrowheads="1"/>
          </p:cNvSpPr>
          <p:nvPr/>
        </p:nvSpPr>
        <p:spPr bwMode="auto">
          <a:xfrm>
            <a:off x="5211978" y="2844862"/>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Einblicke verschaffen</a:t>
            </a:r>
          </a:p>
        </p:txBody>
      </p:sp>
      <p:sp>
        <p:nvSpPr>
          <p:cNvPr id="256009" name="Rectangle 9">
            <a:extLst>
              <a:ext uri="{FF2B5EF4-FFF2-40B4-BE49-F238E27FC236}">
                <a16:creationId xmlns:a16="http://schemas.microsoft.com/office/drawing/2014/main" id="{B32581A5-0EAC-4121-9C3F-DB3181D9B1BE}"/>
              </a:ext>
            </a:extLst>
          </p:cNvPr>
          <p:cNvSpPr>
            <a:spLocks noChangeArrowheads="1"/>
          </p:cNvSpPr>
          <p:nvPr/>
        </p:nvSpPr>
        <p:spPr bwMode="auto">
          <a:xfrm>
            <a:off x="5211978" y="3418010"/>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Kontakte nutzen</a:t>
            </a:r>
          </a:p>
        </p:txBody>
      </p:sp>
      <p:sp>
        <p:nvSpPr>
          <p:cNvPr id="256010" name="Rectangle 10">
            <a:extLst>
              <a:ext uri="{FF2B5EF4-FFF2-40B4-BE49-F238E27FC236}">
                <a16:creationId xmlns:a16="http://schemas.microsoft.com/office/drawing/2014/main" id="{50197861-8F98-4B39-A5AE-FF11430954DA}"/>
              </a:ext>
            </a:extLst>
          </p:cNvPr>
          <p:cNvSpPr>
            <a:spLocks noChangeArrowheads="1"/>
          </p:cNvSpPr>
          <p:nvPr/>
        </p:nvSpPr>
        <p:spPr bwMode="auto">
          <a:xfrm>
            <a:off x="5211978" y="3966430"/>
            <a:ext cx="2700000" cy="449507"/>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Zur Seite stehen</a:t>
            </a:r>
          </a:p>
        </p:txBody>
      </p:sp>
      <p:sp>
        <p:nvSpPr>
          <p:cNvPr id="12" name="Rectangle 2">
            <a:extLst>
              <a:ext uri="{FF2B5EF4-FFF2-40B4-BE49-F238E27FC236}">
                <a16:creationId xmlns:a16="http://schemas.microsoft.com/office/drawing/2014/main" id="{5AE93B5D-97FA-4550-842B-7D3AE4F4787E}"/>
              </a:ext>
            </a:extLst>
          </p:cNvPr>
          <p:cNvSpPr txBox="1">
            <a:spLocks noChangeArrowheads="1"/>
          </p:cNvSpPr>
          <p:nvPr/>
        </p:nvSpPr>
        <p:spPr>
          <a:xfrm>
            <a:off x="1270842" y="907406"/>
            <a:ext cx="6588919" cy="362712"/>
          </a:xfrm>
          <a:prstGeom prst="rect">
            <a:avLst/>
          </a:prstGeom>
        </p:spPr>
        <p:txBody>
          <a:bodyPr vert="horz" lIns="0" tIns="0" rIns="0" bIns="0" rtlCol="0" anchor="b" anchorCtr="0">
            <a:noAutofit/>
          </a:bodyPr>
          <a:lst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a:lstStyle>
          <a:p>
            <a:pPr algn="ctr">
              <a:defRPr/>
            </a:pPr>
            <a:r>
              <a:rPr lang="de-CH" altLang="de-DE" sz="2100" dirty="0">
                <a:solidFill>
                  <a:schemeClr val="tx1"/>
                </a:solidFill>
              </a:rPr>
              <a:t>Wie können Sie als Eltern Ihr Kind unterstützen?</a:t>
            </a:r>
          </a:p>
        </p:txBody>
      </p:sp>
      <p:pic>
        <p:nvPicPr>
          <p:cNvPr id="11" name="Grafik 10">
            <a:extLst>
              <a:ext uri="{FF2B5EF4-FFF2-40B4-BE49-F238E27FC236}">
                <a16:creationId xmlns:a16="http://schemas.microsoft.com/office/drawing/2014/main" id="{E0E3B63F-7E03-4BBD-9DC6-0AB9BFB5D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102" y="108957"/>
            <a:ext cx="2291193" cy="652508"/>
          </a:xfrm>
          <a:prstGeom prst="rect">
            <a:avLst/>
          </a:prstGeom>
        </p:spPr>
      </p:pic>
      <p:sp>
        <p:nvSpPr>
          <p:cNvPr id="14" name="Rectangle 7">
            <a:extLst>
              <a:ext uri="{FF2B5EF4-FFF2-40B4-BE49-F238E27FC236}">
                <a16:creationId xmlns:a16="http://schemas.microsoft.com/office/drawing/2014/main" id="{E5353C83-8213-4AFC-B93A-C7A46EB0961F}"/>
              </a:ext>
            </a:extLst>
          </p:cNvPr>
          <p:cNvSpPr>
            <a:spLocks noChangeArrowheads="1"/>
          </p:cNvSpPr>
          <p:nvPr/>
        </p:nvSpPr>
        <p:spPr bwMode="auto">
          <a:xfrm>
            <a:off x="1709682" y="4060554"/>
            <a:ext cx="2862318" cy="944091"/>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0" tIns="0" rIns="0" bIns="0" rtlCol="0" anchor="ctr" anchorCtr="0">
            <a:noAutofit/>
          </a:bodyPr>
          <a:lstStyle/>
          <a:p>
            <a:pPr algn="ctr">
              <a:lnSpc>
                <a:spcPct val="70000"/>
              </a:lnSpc>
              <a:spcBef>
                <a:spcPct val="0"/>
              </a:spcBef>
            </a:pPr>
            <a:r>
              <a:rPr lang="de-CH" altLang="de-DE" sz="1350" b="1" dirty="0"/>
              <a:t>Haben Sie Vertrauen in die Stärken und den Entwicklungsweg Ihres Kindes</a:t>
            </a:r>
          </a:p>
        </p:txBody>
      </p:sp>
    </p:spTree>
    <p:extLst>
      <p:ext uri="{BB962C8B-B14F-4D97-AF65-F5344CB8AC3E}">
        <p14:creationId xmlns:p14="http://schemas.microsoft.com/office/powerpoint/2010/main" val="3737638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sz="1905" dirty="0"/>
              <a:t>Informationen für Eltern/Jugendliche mit und ohne CH-Bildungserfahrung</a:t>
            </a:r>
          </a:p>
        </p:txBody>
      </p:sp>
      <p:sp>
        <p:nvSpPr>
          <p:cNvPr id="4" name="Textplatzhalter 3"/>
          <p:cNvSpPr>
            <a:spLocks noGrp="1"/>
          </p:cNvSpPr>
          <p:nvPr>
            <p:ph type="body" sz="quarter" idx="14"/>
          </p:nvPr>
        </p:nvSpPr>
        <p:spPr/>
        <p:txBody>
          <a:bodyPr>
            <a:normAutofit fontScale="85000" lnSpcReduction="10000"/>
          </a:bodyPr>
          <a:lstStyle/>
          <a:p>
            <a:r>
              <a:rPr lang="de-CH" dirty="0">
                <a:hlinkClick r:id="rId2"/>
              </a:rPr>
              <a:t>https://</a:t>
            </a:r>
            <a:r>
              <a:rPr lang="de-CH" dirty="0" smtClean="0">
                <a:hlinkClick r:id="rId2"/>
              </a:rPr>
              <a:t>www.berufsberatung.ch/dyn/show/29654</a:t>
            </a:r>
            <a:endParaRPr lang="de-CH" dirty="0"/>
          </a:p>
          <a:p>
            <a:r>
              <a:rPr lang="de-CH" b="0" dirty="0" smtClean="0"/>
              <a:t>Wichtige Informationen respektive Grundaussagen an die Eltern: </a:t>
            </a:r>
          </a:p>
          <a:p>
            <a:r>
              <a:rPr lang="de-CH" b="0" dirty="0" smtClean="0">
                <a:solidFill>
                  <a:srgbClr val="FF0000"/>
                </a:solidFill>
              </a:rPr>
              <a:t>Kein </a:t>
            </a:r>
            <a:r>
              <a:rPr lang="de-CH" b="0" dirty="0">
                <a:solidFill>
                  <a:srgbClr val="FF0000"/>
                </a:solidFill>
              </a:rPr>
              <a:t>Abschluss ohne </a:t>
            </a:r>
            <a:r>
              <a:rPr lang="de-CH" b="0" dirty="0" smtClean="0">
                <a:solidFill>
                  <a:srgbClr val="FF0000"/>
                </a:solidFill>
              </a:rPr>
              <a:t>Anschluss</a:t>
            </a:r>
            <a:r>
              <a:rPr lang="de-CH" b="0" dirty="0" smtClean="0"/>
              <a:t>. </a:t>
            </a:r>
            <a:r>
              <a:rPr lang="de-CH" b="0" dirty="0"/>
              <a:t>Das Bildungssystem in der Schweiz ist vernetzt und durchlässig. Sie können nach der obligatorischen Schulzeit die berufliche Laufbahn mit verschiedenen Ausbildungen beginnen, sich neue Ziele setzen und diese mit Weiterbildungen erreichen. Jeder Ausbildungsschritt führt zu einem Abschluss, und jeder Abschluss garantiert den Anschluss an einen weiterführenden Bildungsschritt. </a:t>
            </a:r>
            <a:r>
              <a:rPr lang="de-CH" b="0" i="1" dirty="0">
                <a:solidFill>
                  <a:srgbClr val="0070C0"/>
                </a:solidFill>
              </a:rPr>
              <a:t>Heute ist es weniger wichtig, welchen Ausbildungsweg, ja welchen Beruf </a:t>
            </a:r>
            <a:r>
              <a:rPr lang="de-CH" b="0" i="1" dirty="0" smtClean="0">
                <a:solidFill>
                  <a:srgbClr val="0070C0"/>
                </a:solidFill>
              </a:rPr>
              <a:t>man </a:t>
            </a:r>
            <a:r>
              <a:rPr lang="de-CH" b="0" i="1" dirty="0">
                <a:solidFill>
                  <a:srgbClr val="0070C0"/>
                </a:solidFill>
              </a:rPr>
              <a:t>zu Beginn </a:t>
            </a:r>
            <a:r>
              <a:rPr lang="de-CH" b="0" i="1" dirty="0" smtClean="0">
                <a:solidFill>
                  <a:srgbClr val="0070C0"/>
                </a:solidFill>
              </a:rPr>
              <a:t>wählt. </a:t>
            </a:r>
            <a:r>
              <a:rPr lang="de-CH" b="0" i="1" dirty="0">
                <a:solidFill>
                  <a:srgbClr val="0070C0"/>
                </a:solidFill>
              </a:rPr>
              <a:t>Viel wichtiger ist es, wie </a:t>
            </a:r>
            <a:r>
              <a:rPr lang="de-CH" b="0" i="1" dirty="0" smtClean="0">
                <a:solidFill>
                  <a:srgbClr val="0070C0"/>
                </a:solidFill>
              </a:rPr>
              <a:t>man </a:t>
            </a:r>
            <a:r>
              <a:rPr lang="de-CH" b="0" i="1" dirty="0">
                <a:solidFill>
                  <a:srgbClr val="0070C0"/>
                </a:solidFill>
              </a:rPr>
              <a:t>die Chancen und Möglichkeiten </a:t>
            </a:r>
            <a:r>
              <a:rPr lang="de-CH" b="0" i="1" dirty="0" smtClean="0">
                <a:solidFill>
                  <a:srgbClr val="0070C0"/>
                </a:solidFill>
              </a:rPr>
              <a:t>nutzt.</a:t>
            </a:r>
            <a:r>
              <a:rPr lang="de-CH" b="0" dirty="0" smtClean="0"/>
              <a:t> </a:t>
            </a:r>
            <a:r>
              <a:rPr lang="de-CH" b="0" dirty="0"/>
              <a:t>In diesem Schema sind nur die wichtigsten Wege eingezeichnet. Es gibt viele weitere </a:t>
            </a:r>
            <a:r>
              <a:rPr lang="de-CH" b="0" dirty="0" smtClean="0"/>
              <a:t>Möglichkeiten.</a:t>
            </a:r>
            <a:endParaRPr lang="de-CH" b="0" dirty="0"/>
          </a:p>
        </p:txBody>
      </p:sp>
    </p:spTree>
    <p:extLst>
      <p:ext uri="{BB962C8B-B14F-4D97-AF65-F5344CB8AC3E}">
        <p14:creationId xmlns:p14="http://schemas.microsoft.com/office/powerpoint/2010/main" val="3869611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_16_9_Tite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1EB41E02-C09E-4257-95AB-35D33BB74CAB}" vid="{1A7A1683-4E24-45E6-85E6-EC7896A7C9A0}"/>
    </a:ext>
  </a:extLst>
</a:theme>
</file>

<file path=ppt/theme/theme2.xml><?xml version="1.0" encoding="utf-8"?>
<a:theme xmlns:a="http://schemas.openxmlformats.org/drawingml/2006/main" name="Präsentation_16_9_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1EB41E02-C09E-4257-95AB-35D33BB74CAB}" vid="{BF4DDD7D-5FC5-4B97-BDFB-8699D6B051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Präsentation_BKSD_16_9</Template>
  <TotalTime>0</TotalTime>
  <Words>3115</Words>
  <Application>Microsoft Office PowerPoint</Application>
  <PresentationFormat>Bildschirmpräsentation (16:9)</PresentationFormat>
  <Paragraphs>455</Paragraphs>
  <Slides>36</Slides>
  <Notes>25</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36</vt:i4>
      </vt:variant>
    </vt:vector>
  </HeadingPairs>
  <TitlesOfParts>
    <vt:vector size="44" baseType="lpstr">
      <vt:lpstr>Apple Chancery</vt:lpstr>
      <vt:lpstr>Arial</vt:lpstr>
      <vt:lpstr>Calibri</vt:lpstr>
      <vt:lpstr>Symbol</vt:lpstr>
      <vt:lpstr>Times New Roman</vt:lpstr>
      <vt:lpstr>Wingdings</vt:lpstr>
      <vt:lpstr>Präsentation_16_9_Titel</vt:lpstr>
      <vt:lpstr>Präsentation_16_9_Inhalt</vt:lpstr>
      <vt:lpstr>KIT-Forum 3.12.2024: Laufbahnzentrum BL</vt:lpstr>
      <vt:lpstr>Von der Sek bis zur Pensionierung: die Laufbahn stets im Fokus!</vt:lpstr>
      <vt:lpstr>Bildungspolitik I: Obligatorische Schule – Sek II-Stufe</vt:lpstr>
      <vt:lpstr>PowerPoint-Präsentation</vt:lpstr>
      <vt:lpstr>Beteiligte an der Berufs- und Schulwahl  </vt:lpstr>
      <vt:lpstr>Einflussfaktoren auf die Berufs- oder Schulwahl auf Sek I</vt:lpstr>
      <vt:lpstr>Berufs- und Schulwahl ist ein Familienprojekt</vt:lpstr>
      <vt:lpstr>PowerPoint-Präsentation</vt:lpstr>
      <vt:lpstr>Informationen für Eltern/Jugendliche mit und ohne CH-Bildungserfahrung</vt:lpstr>
      <vt:lpstr>Literatur</vt:lpstr>
      <vt:lpstr>Welche Ausbildungen gibt es?</vt:lpstr>
      <vt:lpstr>Schweizer Bildungssystem</vt:lpstr>
      <vt:lpstr>Hier können Sie sich informieren</vt:lpstr>
      <vt:lpstr>Weiterführende Schule oder berufliche Grundbildung? </vt:lpstr>
      <vt:lpstr>Berufs- und Schulwahl als Prozess</vt:lpstr>
      <vt:lpstr>Bedeutung von Schnupperlehren</vt:lpstr>
      <vt:lpstr>Zu jung für die Berufswahl?</vt:lpstr>
      <vt:lpstr>Beratungsverteilung nach Alter (2023)</vt:lpstr>
      <vt:lpstr>Berufs- und Laufbahnentscheidungen</vt:lpstr>
      <vt:lpstr>Welche Kund*innen in der Laufbahnberatung?</vt:lpstr>
      <vt:lpstr>Anlässe/Veranstaltungen/ Workshops für Jugendliche/junge Erwachsene</vt:lpstr>
      <vt:lpstr>Angebote der BLSB für Schulen – Sekundarstufe I</vt:lpstr>
      <vt:lpstr>Angebote der BSLB für Schulen –  Primar- und Sekundarstufe II</vt:lpstr>
      <vt:lpstr>     Weitere Angebote</vt:lpstr>
      <vt:lpstr>Keine Angst vor Eignungstests - Workshop</vt:lpstr>
      <vt:lpstr>Anlässe/Veranstaltungen/ Workshops für Erwachsene –  weitere geplant</vt:lpstr>
      <vt:lpstr>PowerPoint-Präsentation</vt:lpstr>
      <vt:lpstr>Schnittstellen mit Schulen, Fachstellen, Institutionen</vt:lpstr>
      <vt:lpstr>Berufsberatung &gt; Übertritt in Sekundarstufe II</vt:lpstr>
      <vt:lpstr> Beratungskonzept &gt; mögliche Themen</vt:lpstr>
      <vt:lpstr>Einsatz von Diagnostik</vt:lpstr>
      <vt:lpstr>Fallbeispiele  – BWB-Berufsberatung</vt:lpstr>
      <vt:lpstr>Mentoring für Jugendliche Martin Madörin, Programmleitung</vt:lpstr>
      <vt:lpstr>Angebote LBZ Baselland</vt:lpstr>
      <vt:lpstr>Viele Wege führen zum Ziel</vt:lpstr>
      <vt:lpstr>PowerPoint-Präsentation</vt:lpstr>
    </vt:vector>
  </TitlesOfParts>
  <Company>ZI Kanton Basel-Landschaft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Gysel, Rebekka BKSD</dc:creator>
  <cp:lastModifiedBy>Urso, Mirjam VGD</cp:lastModifiedBy>
  <cp:revision>49</cp:revision>
  <dcterms:created xsi:type="dcterms:W3CDTF">2023-10-09T08:36:14Z</dcterms:created>
  <dcterms:modified xsi:type="dcterms:W3CDTF">2025-04-22T10:02:53Z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