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64" r:id="rId4"/>
  </p:sldMasterIdLst>
  <p:notesMasterIdLst>
    <p:notesMasterId r:id="rId56"/>
  </p:notesMasterIdLst>
  <p:handoutMasterIdLst>
    <p:handoutMasterId r:id="rId57"/>
  </p:handoutMasterIdLst>
  <p:sldIdLst>
    <p:sldId id="318" r:id="rId5"/>
    <p:sldId id="296" r:id="rId6"/>
    <p:sldId id="288" r:id="rId7"/>
    <p:sldId id="256" r:id="rId8"/>
    <p:sldId id="259" r:id="rId9"/>
    <p:sldId id="265" r:id="rId10"/>
    <p:sldId id="263" r:id="rId11"/>
    <p:sldId id="262" r:id="rId12"/>
    <p:sldId id="270" r:id="rId13"/>
    <p:sldId id="264" r:id="rId14"/>
    <p:sldId id="266" r:id="rId15"/>
    <p:sldId id="267" r:id="rId16"/>
    <p:sldId id="268" r:id="rId17"/>
    <p:sldId id="271" r:id="rId18"/>
    <p:sldId id="273" r:id="rId19"/>
    <p:sldId id="346" r:id="rId20"/>
    <p:sldId id="275" r:id="rId21"/>
    <p:sldId id="286" r:id="rId22"/>
    <p:sldId id="272" r:id="rId23"/>
    <p:sldId id="285" r:id="rId24"/>
    <p:sldId id="276" r:id="rId25"/>
    <p:sldId id="279" r:id="rId26"/>
    <p:sldId id="278" r:id="rId27"/>
    <p:sldId id="280" r:id="rId28"/>
    <p:sldId id="283" r:id="rId29"/>
    <p:sldId id="284" r:id="rId30"/>
    <p:sldId id="317" r:id="rId31"/>
    <p:sldId id="347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9" r:id="rId50"/>
    <p:sldId id="340" r:id="rId51"/>
    <p:sldId id="341" r:id="rId52"/>
    <p:sldId id="342" r:id="rId53"/>
    <p:sldId id="343" r:id="rId54"/>
    <p:sldId id="34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94605" autoAdjust="0"/>
  </p:normalViewPr>
  <p:slideViewPr>
    <p:cSldViewPr snapToGrid="0" snapToObjects="1">
      <p:cViewPr>
        <p:scale>
          <a:sx n="94" d="100"/>
          <a:sy n="94" d="100"/>
        </p:scale>
        <p:origin x="-2112" y="-462"/>
      </p:cViewPr>
      <p:guideLst>
        <p:guide orient="horz" pos="114"/>
        <p:guide orient="horz" pos="1236"/>
        <p:guide orient="horz" pos="1079"/>
        <p:guide orient="horz" pos="4206"/>
        <p:guide orient="horz" pos="773"/>
        <p:guide pos="112"/>
        <p:guide pos="2824"/>
        <p:guide pos="2936"/>
        <p:guide pos="3389"/>
        <p:guide pos="3502"/>
        <p:guide pos="3953"/>
        <p:guide pos="4067"/>
        <p:guide pos="4517"/>
        <p:guide pos="4630"/>
        <p:guide pos="5082"/>
        <p:guide pos="5196"/>
        <p:guide pos="5646"/>
        <p:guide pos="2373"/>
        <p:guide pos="1693"/>
        <p:guide pos="2258"/>
        <p:guide pos="1809"/>
        <p:guide pos="1243"/>
        <p:guide pos="1128"/>
        <p:guide pos="564"/>
        <p:guide pos="6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7306B-1849-1642-83CD-33830B42A476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A3322-4079-BF4A-9D9D-8E40754E09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34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7467-056E-E244-B20D-F2C91E7BC69D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3551E-C1F7-3449-9D64-1DB59B6C672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22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Rot = wird </a:t>
            </a:r>
            <a:r>
              <a:rPr lang="de-CH" dirty="0" err="1" smtClean="0"/>
              <a:t>evt</a:t>
            </a:r>
            <a:r>
              <a:rPr lang="de-CH" dirty="0" smtClean="0"/>
              <a:t>. noch gestrichen</a:t>
            </a:r>
            <a:r>
              <a:rPr lang="de-CH" baseline="0" dirty="0" smtClean="0"/>
              <a:t> oder umformuliert!!!!! </a:t>
            </a:r>
          </a:p>
          <a:p>
            <a:r>
              <a:rPr lang="de-CH" baseline="0" dirty="0" smtClean="0"/>
              <a:t>Nicht alles im Wortlaut vorlesen, nur sinngemäss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551E-C1F7-3449-9D64-1DB59B6C67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4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Überarbeitete Vorlagen</a:t>
            </a:r>
            <a:r>
              <a:rPr lang="de-CH" baseline="0" dirty="0" smtClean="0"/>
              <a:t> kurz zeigen / durchscrollen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551E-C1F7-3449-9D64-1DB59B6C67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18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551E-C1F7-3449-9D64-1DB59B6C67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6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3551E-C1F7-3449-9D64-1DB59B6C672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6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962150"/>
            <a:ext cx="9144000" cy="490258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pic>
        <p:nvPicPr>
          <p:cNvPr id="2" name="typoras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12"/>
            <a:ext cx="9144000" cy="4895088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799" y="997527"/>
            <a:ext cx="8785225" cy="7153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baseline="0"/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000">
                <a:solidFill>
                  <a:srgbClr val="FF0000"/>
                </a:solidFill>
              </a:defRPr>
            </a:lvl1pPr>
          </a:lstStyle>
          <a:p>
            <a:r>
              <a:rPr lang="de-CH" dirty="0" smtClean="0"/>
              <a:t>Amt für Kind, Jugend und Behindertenangebote</a:t>
            </a:r>
          </a:p>
          <a:p>
            <a:r>
              <a:rPr lang="de-CH" dirty="0" smtClean="0"/>
              <a:t>Fachbereich Familien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1" y="972001"/>
            <a:ext cx="8785224" cy="7409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177799" y="1962150"/>
            <a:ext cx="8785226" cy="47148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6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962150"/>
            <a:ext cx="9144000" cy="490258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pic>
        <p:nvPicPr>
          <p:cNvPr id="2" name="typoras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061"/>
            <a:ext cx="9144000" cy="4895088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1141522"/>
            <a:ext cx="8640000" cy="3406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77800" y="1503978"/>
            <a:ext cx="8640000" cy="206408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600" baseline="0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de-CH" sz="1600" dirty="0" smtClean="0">
                <a:latin typeface="+mj-lt"/>
              </a:rPr>
              <a:t>Untertitel (16pt normal)</a:t>
            </a:r>
            <a:endParaRPr lang="de-CH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555959"/>
                </a:solidFill>
              </a:defRPr>
            </a:lvl1pPr>
          </a:lstStyle>
          <a:p>
            <a:pPr lvl="0"/>
            <a:r>
              <a:rPr lang="de-DE" dirty="0" smtClean="0"/>
              <a:t>Autor Vorname Nachname, Datum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67479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2 Zeilen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962150"/>
            <a:ext cx="9144000" cy="4902587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pic>
        <p:nvPicPr>
          <p:cNvPr id="2" name="typoras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026"/>
            <a:ext cx="9144000" cy="4895088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0" y="934816"/>
            <a:ext cx="8640000" cy="34065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baseline="0"/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83178" y="1297510"/>
            <a:ext cx="8640000" cy="416551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de-CH" sz="1600" dirty="0" smtClean="0">
                <a:latin typeface="+mj-lt"/>
              </a:rPr>
              <a:t>Untertitel (16pt normal)</a:t>
            </a:r>
          </a:p>
          <a:p>
            <a:pPr lvl="0"/>
            <a:r>
              <a:rPr lang="de-CH" sz="1600" dirty="0" smtClean="0">
                <a:latin typeface="+mj-lt"/>
              </a:rPr>
              <a:t>Zweite Zeile</a:t>
            </a:r>
            <a:endParaRPr lang="de-CH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77800" y="180975"/>
            <a:ext cx="4305300" cy="17516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rgbClr val="555959"/>
                </a:solidFill>
              </a:defRPr>
            </a:lvl1pPr>
          </a:lstStyle>
          <a:p>
            <a:pPr lvl="0"/>
            <a:r>
              <a:rPr lang="de-DE" dirty="0" smtClean="0"/>
              <a:t>Autor Vorname Nachname, Datum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211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4660900" y="1962151"/>
            <a:ext cx="4302125" cy="47148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>
              <a:lnSpc>
                <a:spcPct val="90000"/>
              </a:lnSpc>
              <a:buFont typeface="+mj-lt"/>
              <a:buAutoNum type="arabicPeriod"/>
              <a:defRPr sz="2500"/>
            </a:lvl1pPr>
          </a:lstStyle>
          <a:p>
            <a:pPr lvl="0"/>
            <a:r>
              <a:rPr lang="de-DE" dirty="0" smtClean="0"/>
              <a:t>Inhalt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0" y="1962150"/>
            <a:ext cx="4305300" cy="47148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1" y="960846"/>
            <a:ext cx="8785224" cy="7520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4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3767138" y="1962150"/>
            <a:ext cx="5195885" cy="4714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lnSpc>
                <a:spcPct val="90000"/>
              </a:lnSpc>
              <a:spcAft>
                <a:spcPts val="800"/>
              </a:spcAft>
              <a:buNone/>
              <a:defRPr sz="25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Text </a:t>
            </a:r>
            <a:r>
              <a:rPr lang="en-US" dirty="0" err="1" smtClean="0"/>
              <a:t>eingeben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1" y="1962150"/>
            <a:ext cx="3406774" cy="47171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799" y="972000"/>
            <a:ext cx="8785225" cy="7409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2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7801" y="1962151"/>
            <a:ext cx="8785224" cy="47148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801" y="972000"/>
            <a:ext cx="8785224" cy="7409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2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177799" y="1962150"/>
            <a:ext cx="8785226" cy="471487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</a:lstStyle>
          <a:p>
            <a:r>
              <a:rPr lang="de-DE" smtClean="0"/>
              <a:t>Diagramm durch Klicken auf Symbol hinzufügen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7799" y="972000"/>
            <a:ext cx="8785225" cy="7409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7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Haupttitel (25pt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799" y="1229298"/>
            <a:ext cx="8785225" cy="4836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Haupttitel/Untertitel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99" y="1962150"/>
            <a:ext cx="8785225" cy="4714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77800" y="186403"/>
            <a:ext cx="5324784" cy="104073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CH" sz="1400" smtClean="0">
                <a:solidFill>
                  <a:srgbClr val="FF0000"/>
                </a:solidFill>
              </a:defRPr>
            </a:lvl1pPr>
          </a:lstStyle>
          <a:p>
            <a:r>
              <a:rPr lang="de-CH" dirty="0" smtClean="0"/>
              <a:t>Amt für Kind, Jugend und Behindertenangebote</a:t>
            </a:r>
          </a:p>
          <a:p>
            <a:r>
              <a:rPr lang="de-CH" dirty="0" smtClean="0"/>
              <a:t>Fachbereich Familien</a:t>
            </a:r>
          </a:p>
          <a:p>
            <a:endParaRPr lang="de-CH" dirty="0"/>
          </a:p>
        </p:txBody>
      </p:sp>
      <p:pic>
        <p:nvPicPr>
          <p:cNvPr id="1026" name="Picture 2" descr="\\faintapsid1\udata$\U1724231\Desktop\Logo Neutral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3" y="255589"/>
            <a:ext cx="5766669" cy="6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5" r:id="rId1"/>
    <p:sldLayoutId id="2147493467" r:id="rId2"/>
    <p:sldLayoutId id="2147493473" r:id="rId3"/>
    <p:sldLayoutId id="2147493474" r:id="rId4"/>
    <p:sldLayoutId id="2147493466" r:id="rId5"/>
    <p:sldLayoutId id="2147493469" r:id="rId6"/>
    <p:sldLayoutId id="2147493470" r:id="rId7"/>
    <p:sldLayoutId id="214749347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2500"/>
        </a:lnSpc>
        <a:spcBef>
          <a:spcPct val="0"/>
        </a:spcBef>
        <a:buNone/>
        <a:defRPr sz="25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457200" rtl="0" eaLnBrk="1" latinLnBrk="0" hangingPunct="1">
        <a:lnSpc>
          <a:spcPct val="90000"/>
        </a:lnSpc>
        <a:spcBef>
          <a:spcPts val="0"/>
        </a:spcBef>
        <a:spcAft>
          <a:spcPts val="1250"/>
        </a:spcAft>
        <a:buFont typeface="Symbol" panose="05050102010706020507" pitchFamily="18" charset="2"/>
        <a:buChar char="-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selland.ch/politik-und-behorden/direktionen/sicherheitsdirektion/fachbereich-familien/gemeindegesprach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selland.ch/politik-und-behorden/direktionen/bildungs-kultur-und-sportdirektion/soziales/kind-und-jugend/kinderbetreuung/bedarfserhebu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elland.ch/politik-und-behorden/direktionen/bildungs-kultur-und-sportdirektion/soziales/kind-und-jugend/kinderbetreuung/bedarfserhebu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aselland.ch/politik-und-behorden/direktionen/sicherheitsdirektion/fachbereich-familien/fragebogenvorlage-feb-bedarfserhebung-der-gemeinde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anais.arnoux@bl.ch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h/url?sa=i&amp;rct=j&amp;q=&amp;esrc=s&amp;frm=1&amp;source=images&amp;cd=&amp;cad=rja&amp;uact=8&amp;ved=0CAcQjRxqFQoTCN6s_4ue4sgCFUayFAodt4wL-w&amp;url=http://jamesknopf.blogspot.com/2011/06/zweitausendelf-oder-justitia-has-left.html&amp;psig=AFQjCNH6N2uO_1rx65iq7HY1zhbdsmeUoA&amp;ust=1446020958287597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h/url?sa=i&amp;rct=j&amp;q=&amp;esrc=s&amp;frm=1&amp;source=images&amp;cd=&amp;cad=rja&amp;uact=8&amp;ved=0CAcQjRxqFQoTCN6s_4ue4sgCFUayFAodt4wL-w&amp;url=http://jamesknopf.blogspot.com/2011/06/zweitausendelf-oder-justitia-has-left.html&amp;psig=AFQjCNH6N2uO_1rx65iq7HY1zhbdsmeUoA&amp;ust=1446020958287597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h/url?sa=i&amp;rct=j&amp;q=&amp;esrc=s&amp;frm=1&amp;source=images&amp;cd=&amp;cad=rja&amp;uact=8&amp;ved=0CAcQjRxqFQoTCN6s_4ue4sgCFUayFAodt4wL-w&amp;url=http://jamesknopf.blogspot.com/2011/06/zweitausendelf-oder-justitia-has-left.html&amp;psig=AFQjCNH6N2uO_1rx65iq7HY1zhbdsmeUoA&amp;ust=1446020958287597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h/url?sa=i&amp;rct=j&amp;q=&amp;esrc=s&amp;frm=1&amp;source=images&amp;cd=&amp;cad=rja&amp;uact=8&amp;ved=0CAcQjRxqFQoTCJL5m4af4sgCFYZcFAodso0Krw&amp;url=https://www.amazon-verdi.de/4320&amp;bvm=bv.105841590,d.d24&amp;psig=AFQjCNHb59Fb3I50PGksDyMazt2RIkR8YQ&amp;ust=1446021208400462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thomas.nigl@bl.ch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7799" y="741680"/>
            <a:ext cx="8785225" cy="10931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2000" dirty="0"/>
              <a:t>FEB-Gemeindegespräch 2016:</a:t>
            </a:r>
            <a:r>
              <a:rPr lang="de-CH" sz="1800" dirty="0"/>
              <a:t/>
            </a:r>
            <a:br>
              <a:rPr lang="de-CH" sz="1800" dirty="0"/>
            </a:br>
            <a:r>
              <a:rPr lang="de-CH" sz="1800" dirty="0"/>
              <a:t>Familienergänzende Kinderbetreuung – Bedarfserhebung und FEB-Reglemente</a:t>
            </a:r>
            <a:r>
              <a:rPr lang="de-CH" sz="1800" b="0" dirty="0">
                <a:solidFill>
                  <a:schemeClr val="tx1"/>
                </a:solidFill>
              </a:rPr>
              <a:t/>
            </a:r>
            <a:br>
              <a:rPr lang="de-CH" sz="1800" b="0" dirty="0">
                <a:solidFill>
                  <a:schemeClr val="tx1"/>
                </a:solidFill>
              </a:rPr>
            </a:br>
            <a:r>
              <a:rPr lang="de-CH" sz="1400" b="0" dirty="0">
                <a:solidFill>
                  <a:schemeClr val="tx1"/>
                </a:solidFill>
              </a:rPr>
              <a:t>Liestal, 26.10.2016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0333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702642"/>
            <a:ext cx="8785224" cy="740912"/>
          </a:xfrm>
        </p:spPr>
        <p:txBody>
          <a:bodyPr/>
          <a:lstStyle/>
          <a:p>
            <a:r>
              <a:rPr lang="de-CH" dirty="0" smtClean="0"/>
              <a:t>Rückblick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0" y="1724156"/>
            <a:ext cx="8785226" cy="525910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CH" sz="2000" b="1" dirty="0" smtClean="0"/>
              <a:t>FEB-Gemeindegespräch vom Februar 2014 zum Thema Bedarfserhebungen:</a:t>
            </a:r>
          </a:p>
          <a:p>
            <a:pPr marL="0" lvl="0" indent="0">
              <a:buNone/>
            </a:pPr>
            <a:r>
              <a:rPr lang="de-CH" sz="2000" dirty="0" smtClean="0"/>
              <a:t>U.a. Präsentationen zu: </a:t>
            </a:r>
          </a:p>
          <a:p>
            <a:pPr lvl="0">
              <a:buFontTx/>
              <a:buChar char="-"/>
            </a:pPr>
            <a:r>
              <a:rPr lang="de-CH" sz="2000" dirty="0" smtClean="0"/>
              <a:t>Grundlagen und Stolperfallen bei Bedarfserhebungen</a:t>
            </a:r>
          </a:p>
          <a:p>
            <a:pPr lvl="0">
              <a:buFontTx/>
              <a:buChar char="-"/>
            </a:pPr>
            <a:r>
              <a:rPr lang="de-CH" sz="2000" dirty="0" smtClean="0"/>
              <a:t>Angebot oder Nachfrage – was stimmt</a:t>
            </a:r>
          </a:p>
          <a:p>
            <a:pPr lvl="0">
              <a:buFontTx/>
              <a:buChar char="-"/>
            </a:pPr>
            <a:r>
              <a:rPr lang="de-CH" sz="2000" dirty="0" smtClean="0"/>
              <a:t>Erfahrungen Gemeinden Oberwil und Muttenz</a:t>
            </a:r>
          </a:p>
          <a:p>
            <a:pPr marL="0" lvl="0" indent="0">
              <a:buNone/>
            </a:pPr>
            <a:endParaRPr lang="de-CH" sz="2000" dirty="0"/>
          </a:p>
          <a:p>
            <a:pPr marL="0" lvl="0" indent="0">
              <a:lnSpc>
                <a:spcPct val="100000"/>
              </a:lnSpc>
              <a:buNone/>
            </a:pPr>
            <a:r>
              <a:rPr lang="de-CH" sz="2000" dirty="0" smtClean="0"/>
              <a:t>→ Präsentationen abrufbar unter </a:t>
            </a:r>
            <a:r>
              <a:rPr lang="de-CH" sz="2000" dirty="0">
                <a:hlinkClick r:id="rId2"/>
              </a:rPr>
              <a:t>https://</a:t>
            </a:r>
            <a:r>
              <a:rPr lang="de-CH" sz="2000" dirty="0" smtClean="0">
                <a:hlinkClick r:id="rId2"/>
              </a:rPr>
              <a:t>www.baselland.ch/politik-und-behorden/direktionen/sicherheitsdirektion/fachbereich-familien/gemeindegesprache</a:t>
            </a:r>
            <a:endParaRPr lang="de-CH" sz="2000" dirty="0" smtClean="0"/>
          </a:p>
          <a:p>
            <a:pPr marL="0" lvl="0" indent="0">
              <a:buNone/>
            </a:pPr>
            <a:r>
              <a:rPr lang="de-CH" sz="2000" dirty="0" smtClean="0"/>
              <a:t>(Homepage Fachbereich Familien, SID)</a:t>
            </a:r>
          </a:p>
          <a:p>
            <a:pPr lvl="0">
              <a:buFontTx/>
              <a:buChar char="-"/>
            </a:pPr>
            <a:endParaRPr lang="de-CH" sz="1400" dirty="0" smtClean="0"/>
          </a:p>
          <a:p>
            <a:pPr marL="0" lvl="0" indent="0">
              <a:buNone/>
            </a:pPr>
            <a:endParaRPr lang="de-CH" sz="14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71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702642"/>
            <a:ext cx="8785224" cy="740912"/>
          </a:xfrm>
        </p:spPr>
        <p:txBody>
          <a:bodyPr/>
          <a:lstStyle/>
          <a:p>
            <a:r>
              <a:rPr lang="de-CH" dirty="0" smtClean="0"/>
              <a:t>Rückblick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0" y="1724156"/>
            <a:ext cx="8785226" cy="5259105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  <a:buFontTx/>
              <a:buChar char="-"/>
            </a:pPr>
            <a:r>
              <a:rPr lang="de-CH" sz="2300" dirty="0" smtClean="0"/>
              <a:t>Bildung einer Arbeitsgruppe mit Vertretungen von Fachbereich Familien, SID und Amt für Kind, Jugend und Behindertenangebote, BKSD, sowie von Gemeinden zur Erarbeitung von Vorlagen für Bedarfserhebungen; mehrere Sitzungen im 2014 </a:t>
            </a:r>
          </a:p>
          <a:p>
            <a:pPr marL="0" lvl="0" indent="0">
              <a:buNone/>
            </a:pPr>
            <a:r>
              <a:rPr lang="de-CH" sz="2300" dirty="0" smtClean="0"/>
              <a:t>→ </a:t>
            </a:r>
            <a:r>
              <a:rPr lang="de-CH" sz="2300" b="1" dirty="0" smtClean="0"/>
              <a:t>Ziel: brauchbare Arbeitsinstrumente zur </a:t>
            </a:r>
            <a:r>
              <a:rPr lang="de-CH" sz="2300" b="1" u="sng" dirty="0" smtClean="0"/>
              <a:t>freiwilligen Nutzung</a:t>
            </a:r>
            <a:r>
              <a:rPr lang="de-CH" sz="2300" b="1" dirty="0" smtClean="0"/>
              <a:t> zur Verfügung stellen</a:t>
            </a:r>
          </a:p>
          <a:p>
            <a:pPr marL="0" lvl="0" indent="0">
              <a:buNone/>
            </a:pPr>
            <a:endParaRPr lang="de-CH" sz="2300" dirty="0" smtClean="0"/>
          </a:p>
          <a:p>
            <a:pPr lvl="0">
              <a:buFontTx/>
              <a:buChar char="-"/>
            </a:pPr>
            <a:r>
              <a:rPr lang="de-CH" sz="2300" dirty="0" smtClean="0"/>
              <a:t>«Piloterhebungen» in den Gemeinden Ettingen und </a:t>
            </a:r>
            <a:r>
              <a:rPr lang="de-CH" sz="2300" dirty="0" err="1" smtClean="0"/>
              <a:t>Röschenz</a:t>
            </a:r>
            <a:r>
              <a:rPr lang="de-CH" sz="2300" dirty="0" smtClean="0"/>
              <a:t> 2015</a:t>
            </a:r>
          </a:p>
          <a:p>
            <a:pPr marL="0" lvl="0" indent="0">
              <a:buNone/>
            </a:pPr>
            <a:endParaRPr lang="de-CH" sz="2300" dirty="0" smtClean="0"/>
          </a:p>
          <a:p>
            <a:pPr lvl="0">
              <a:buFontTx/>
              <a:buChar char="-"/>
            </a:pPr>
            <a:r>
              <a:rPr lang="de-CH" sz="2300" dirty="0" smtClean="0"/>
              <a:t>Aufschaltung der fertiggestellten </a:t>
            </a:r>
            <a:r>
              <a:rPr lang="de-CH" sz="2300" b="1" dirty="0" smtClean="0"/>
              <a:t>«</a:t>
            </a:r>
            <a:r>
              <a:rPr lang="de-CH" sz="2300" b="1" dirty="0" smtClean="0">
                <a:hlinkClick r:id="rId2"/>
              </a:rPr>
              <a:t>Offline»-Vorlagen</a:t>
            </a:r>
            <a:r>
              <a:rPr lang="de-CH" sz="2300" b="1" dirty="0" smtClean="0"/>
              <a:t> </a:t>
            </a:r>
            <a:r>
              <a:rPr lang="de-CH" sz="2300" dirty="0" smtClean="0"/>
              <a:t>(Vorlagen zum Versand) im Sommer 2015: </a:t>
            </a:r>
          </a:p>
          <a:p>
            <a:pPr lvl="0">
              <a:buFontTx/>
              <a:buChar char="-"/>
            </a:pPr>
            <a:endParaRPr lang="de-CH" sz="2300" dirty="0" smtClean="0"/>
          </a:p>
          <a:p>
            <a:pPr marL="0" lvl="0" indent="0">
              <a:lnSpc>
                <a:spcPct val="120000"/>
              </a:lnSpc>
              <a:buNone/>
            </a:pPr>
            <a:r>
              <a:rPr lang="de-CH" sz="2300" dirty="0" smtClean="0"/>
              <a:t>→ </a:t>
            </a:r>
            <a:r>
              <a:rPr lang="de-CH" sz="2300" b="1" i="1" dirty="0" smtClean="0"/>
              <a:t>«Minimal-Version»</a:t>
            </a:r>
            <a:r>
              <a:rPr lang="de-CH" sz="2300" i="1" dirty="0" smtClean="0"/>
              <a:t>: </a:t>
            </a:r>
            <a:r>
              <a:rPr lang="de-CH" sz="2300" dirty="0" smtClean="0"/>
              <a:t>für Erhebungen ohne hohen Präzisierungsgrad / mit Ziel «Überblick verschaffen»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de-CH" sz="2300" dirty="0" smtClean="0"/>
              <a:t>→ </a:t>
            </a:r>
            <a:r>
              <a:rPr lang="de-CH" sz="2300" b="1" i="1" dirty="0" smtClean="0"/>
              <a:t>«Normal-Version»</a:t>
            </a:r>
            <a:r>
              <a:rPr lang="de-CH" sz="2300" i="1" dirty="0" smtClean="0"/>
              <a:t>: </a:t>
            </a:r>
            <a:r>
              <a:rPr lang="de-CH" sz="2300" dirty="0" smtClean="0"/>
              <a:t>für Erhebungen mit höherem Präzisierungsgrad / Interesse an detaillierten Informationen; modulartig aufgebaut</a:t>
            </a:r>
          </a:p>
          <a:p>
            <a:pPr marL="0" lvl="0" indent="0">
              <a:lnSpc>
                <a:spcPct val="120000"/>
              </a:lnSpc>
              <a:buNone/>
            </a:pPr>
            <a:endParaRPr lang="de-CH" sz="2300" dirty="0" smtClean="0"/>
          </a:p>
          <a:p>
            <a:pPr marL="0" lvl="0" indent="0">
              <a:buNone/>
            </a:pPr>
            <a:r>
              <a:rPr lang="de-CH" sz="2300" dirty="0" smtClean="0"/>
              <a:t>+ jeweils «Auswertungsmatrix» sowie Anleitung zur Nutzung der Vorlagen</a:t>
            </a:r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131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702642"/>
            <a:ext cx="8785224" cy="740912"/>
          </a:xfrm>
        </p:spPr>
        <p:txBody>
          <a:bodyPr/>
          <a:lstStyle/>
          <a:p>
            <a:r>
              <a:rPr lang="de-CH" dirty="0" smtClean="0"/>
              <a:t>Überarbeitung «Offline»-Vorlagen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0" y="1724156"/>
            <a:ext cx="8785226" cy="525910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CH" sz="2000" dirty="0" smtClean="0"/>
              <a:t>Überarbeitung durch Vertretungen Fachbereich Familien, SID und Amt für Kind, Jugend und Behindertenangebote (BKSD) seit Anfang 2016</a:t>
            </a:r>
          </a:p>
          <a:p>
            <a:pPr>
              <a:buFontTx/>
              <a:buChar char="-"/>
            </a:pPr>
            <a:r>
              <a:rPr lang="de-CH" sz="2000" dirty="0" smtClean="0"/>
              <a:t>Parallel / Anstoss für Überarbeitung: Prüfung der Möglichkeiten für </a:t>
            </a:r>
            <a:r>
              <a:rPr lang="de-CH" sz="2000" b="1" dirty="0" smtClean="0"/>
              <a:t>Online-</a:t>
            </a:r>
            <a:r>
              <a:rPr lang="de-CH" sz="2000" dirty="0" smtClean="0"/>
              <a:t>Vorlagen inkl. automatisierter Auswertung (Inhalte/Fragen = gemäss «Offline»-Vorlagen); Erarbeitung derselben </a:t>
            </a:r>
          </a:p>
          <a:p>
            <a:pPr marL="0" indent="0">
              <a:buNone/>
            </a:pPr>
            <a:endParaRPr lang="de-CH" sz="2000" dirty="0" smtClean="0"/>
          </a:p>
          <a:p>
            <a:pPr>
              <a:buFontTx/>
              <a:buChar char="-"/>
            </a:pPr>
            <a:r>
              <a:rPr lang="de-CH" sz="2000" b="1" dirty="0" smtClean="0"/>
              <a:t>Aufschaltung überarbeitete «Offline»-Vorlagen</a:t>
            </a:r>
            <a:r>
              <a:rPr lang="de-CH" sz="2000" dirty="0" smtClean="0"/>
              <a:t> bis spät. Ende November 2016 auf Homepages </a:t>
            </a:r>
            <a:r>
              <a:rPr lang="de-CH" sz="2000" dirty="0" smtClean="0">
                <a:hlinkClick r:id="rId3"/>
              </a:rPr>
              <a:t>AKJB, BKSD</a:t>
            </a:r>
            <a:r>
              <a:rPr lang="de-CH" sz="2000" dirty="0" smtClean="0"/>
              <a:t> und </a:t>
            </a:r>
            <a:r>
              <a:rPr lang="de-CH" sz="2000" dirty="0" smtClean="0">
                <a:hlinkClick r:id="rId4"/>
              </a:rPr>
              <a:t>Fachbereich Familien, SID</a:t>
            </a:r>
            <a:endParaRPr lang="de-CH" sz="2000" dirty="0"/>
          </a:p>
          <a:p>
            <a:pPr marL="0" indent="0">
              <a:buNone/>
            </a:pPr>
            <a:r>
              <a:rPr lang="de-CH" dirty="0" smtClean="0"/>
              <a:t> → </a:t>
            </a:r>
            <a:r>
              <a:rPr lang="de-CH" sz="1800" i="1" dirty="0" smtClean="0"/>
              <a:t>Bei Fragen: AKJB steht gerne zur Verfügung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7750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702642"/>
            <a:ext cx="8785224" cy="740912"/>
          </a:xfrm>
        </p:spPr>
        <p:txBody>
          <a:bodyPr/>
          <a:lstStyle/>
          <a:p>
            <a:r>
              <a:rPr lang="de-CH" dirty="0" smtClean="0"/>
              <a:t>Von «Offline-» zu Online-Vorlagen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0" y="1724156"/>
            <a:ext cx="8785226" cy="5259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b="1" dirty="0" smtClean="0"/>
              <a:t>Ausgangsfrage: </a:t>
            </a:r>
            <a:r>
              <a:rPr lang="de-CH" sz="2000" dirty="0" smtClean="0"/>
              <a:t>Wie kann der Aufwand für eine Bedarfserhebung für die Gemeinden noch weiter verringert werden?</a:t>
            </a:r>
          </a:p>
          <a:p>
            <a:pPr marL="0" indent="0">
              <a:buNone/>
            </a:pPr>
            <a:r>
              <a:rPr lang="de-CH" sz="2000" b="1" dirty="0" smtClean="0"/>
              <a:t>Idee</a:t>
            </a:r>
            <a:r>
              <a:rPr lang="de-CH" sz="2000" dirty="0" smtClean="0"/>
              <a:t>: Programmierung von Online-Vorlagen</a:t>
            </a:r>
          </a:p>
          <a:p>
            <a:pPr marL="0" indent="0">
              <a:buNone/>
            </a:pPr>
            <a:endParaRPr lang="de-CH" sz="2000" b="1" dirty="0"/>
          </a:p>
          <a:p>
            <a:pPr marL="0" indent="0">
              <a:buNone/>
            </a:pPr>
            <a:endParaRPr lang="de-CH" sz="2000" b="1" dirty="0"/>
          </a:p>
          <a:p>
            <a:pPr marL="0" indent="0">
              <a:buNone/>
            </a:pPr>
            <a:endParaRPr lang="de-CH" sz="2000" b="1" dirty="0" smtClean="0"/>
          </a:p>
          <a:p>
            <a:pPr marL="0" indent="0">
              <a:buNone/>
            </a:pPr>
            <a:endParaRPr lang="de-CH" sz="2000" b="1" dirty="0"/>
          </a:p>
          <a:p>
            <a:pPr marL="0" indent="0">
              <a:buNone/>
            </a:pPr>
            <a:endParaRPr lang="de-CH" sz="2000" b="1" dirty="0"/>
          </a:p>
        </p:txBody>
      </p:sp>
      <p:pic>
        <p:nvPicPr>
          <p:cNvPr id="1026" name="Picture 2" descr="C:\Users\Babylon5\dwhelper\Startseite Survalyz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3004317"/>
            <a:ext cx="5890259" cy="32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Vorteile der Online-Vorlagen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Eingabe der Antworten von Hand entfällt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Erstellung der Erhebung (quasi) auf „Knopfdruck“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Auswertung der Erhebung auf „Knopfdruck“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Kein „Papierkrieg“ mehr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+ </a:t>
            </a:r>
            <a:r>
              <a:rPr lang="de-DE" dirty="0" err="1" smtClean="0"/>
              <a:t>gemäss</a:t>
            </a:r>
            <a:r>
              <a:rPr lang="de-DE" dirty="0" smtClean="0"/>
              <a:t> aktuellem Stand (Änderung gegenüber VO FEB-Gesetz / Version Anhörung): </a:t>
            </a:r>
          </a:p>
          <a:p>
            <a:pPr marL="0" indent="0">
              <a:buNone/>
            </a:pPr>
            <a:r>
              <a:rPr lang="de-DE" dirty="0" smtClean="0"/>
              <a:t>Nutzung der Online-Vorlagen für Gemeinden </a:t>
            </a:r>
            <a:r>
              <a:rPr lang="de-DE" b="1" dirty="0" smtClean="0"/>
              <a:t>kostenlos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485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Konzept der Online-Vorlagen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Entsprechend der „Offline“-Vorlagen wird es eine „</a:t>
            </a:r>
            <a:r>
              <a:rPr lang="de-DE" b="1" dirty="0" smtClean="0"/>
              <a:t>Minimal</a:t>
            </a:r>
            <a:r>
              <a:rPr lang="de-DE" dirty="0" smtClean="0"/>
              <a:t>“- und eine „</a:t>
            </a:r>
            <a:r>
              <a:rPr lang="de-DE" b="1" dirty="0" smtClean="0"/>
              <a:t>Normal</a:t>
            </a:r>
            <a:r>
              <a:rPr lang="de-DE" dirty="0" smtClean="0"/>
              <a:t>“-Version geben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Die „</a:t>
            </a:r>
            <a:r>
              <a:rPr lang="de-DE" b="1" dirty="0" smtClean="0"/>
              <a:t>Minimal</a:t>
            </a:r>
            <a:r>
              <a:rPr lang="de-DE" dirty="0" smtClean="0"/>
              <a:t>“-Version ist 1:1 nutzbar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Für die „</a:t>
            </a:r>
            <a:r>
              <a:rPr lang="de-DE" b="1" dirty="0" smtClean="0"/>
              <a:t>Normal</a:t>
            </a:r>
            <a:r>
              <a:rPr lang="de-DE" dirty="0" smtClean="0"/>
              <a:t>“-Version gibt es einerseits </a:t>
            </a:r>
            <a:r>
              <a:rPr lang="de-DE" u="sng" dirty="0" smtClean="0"/>
              <a:t>Pflichtfragen</a:t>
            </a:r>
            <a:r>
              <a:rPr lang="de-DE" dirty="0" smtClean="0"/>
              <a:t> (rot markiert), darüber hinaus bei einzelnen Fragen </a:t>
            </a:r>
            <a:r>
              <a:rPr lang="de-DE" u="sng" dirty="0" smtClean="0"/>
              <a:t>Varianten</a:t>
            </a:r>
            <a:r>
              <a:rPr lang="de-DE" dirty="0" smtClean="0"/>
              <a:t> (Alternativen) sowie </a:t>
            </a:r>
            <a:r>
              <a:rPr lang="de-DE" u="sng" dirty="0" smtClean="0"/>
              <a:t>optionale</a:t>
            </a:r>
            <a:r>
              <a:rPr lang="de-DE" dirty="0" smtClean="0"/>
              <a:t> (zusätzliche) Fragen. Die Erhebung kann so an das Erkenntnisinteresse der Gemeinden angepasst 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1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Picture 2" descr="\\faintapsid1\udata$\U1724231\Desktop\Fragebogen 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932654"/>
            <a:ext cx="8267363" cy="574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Normal-Version: Pflicht</a:t>
            </a:r>
            <a:r>
              <a:rPr lang="de-DE" dirty="0"/>
              <a:t>f</a:t>
            </a:r>
            <a:r>
              <a:rPr lang="de-DE" dirty="0" smtClean="0"/>
              <a:t>ragen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098" name="Picture 2" descr="C:\Users\Babylon5\dwhelper\Fragebogenseite Normal 1 r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2692400"/>
            <a:ext cx="8503920" cy="13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125412" y="2377440"/>
            <a:ext cx="910908" cy="191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Normal-Version: alternative und optionale Fragen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122" name="Picture 2" descr="C:\Users\Babylon5\dwhelper\Fragebogenseite Normal 2 grü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" y="2166620"/>
            <a:ext cx="7724776" cy="44291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395446" y="1962150"/>
            <a:ext cx="540068" cy="629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395446" y="3943350"/>
            <a:ext cx="540068" cy="629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4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Survalyzer.com (Test-Umfrage)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051" name="Picture 3" descr="C:\Users\Babylon5\dwhelper\Fragebogenseit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712913"/>
            <a:ext cx="7613957" cy="50662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799" y="1087120"/>
            <a:ext cx="8785226" cy="55899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b="1" dirty="0" smtClean="0"/>
              <a:t>Katrin </a:t>
            </a:r>
            <a:r>
              <a:rPr lang="de-CH" b="1" dirty="0"/>
              <a:t>Bartels</a:t>
            </a:r>
            <a:r>
              <a:rPr lang="de-CH" dirty="0"/>
              <a:t>, Leiterin </a:t>
            </a:r>
            <a:r>
              <a:rPr lang="de-CH" dirty="0" smtClean="0"/>
              <a:t>Abteilung </a:t>
            </a:r>
            <a:r>
              <a:rPr lang="de-CH" dirty="0"/>
              <a:t>Familien, Integration und Dienste, SID</a:t>
            </a:r>
          </a:p>
          <a:p>
            <a:pPr>
              <a:lnSpc>
                <a:spcPct val="100000"/>
              </a:lnSpc>
            </a:pPr>
            <a:r>
              <a:rPr lang="de-CH" b="1" dirty="0" smtClean="0"/>
              <a:t>Franziska </a:t>
            </a:r>
            <a:r>
              <a:rPr lang="de-CH" b="1" dirty="0"/>
              <a:t>Gengenbach</a:t>
            </a:r>
            <a:r>
              <a:rPr lang="de-CH" dirty="0"/>
              <a:t>, Co-Dienststellenleiterin </a:t>
            </a:r>
            <a:r>
              <a:rPr lang="de-CH" dirty="0" smtClean="0"/>
              <a:t>Amt </a:t>
            </a:r>
            <a:r>
              <a:rPr lang="de-CH" dirty="0"/>
              <a:t>für Kind, Jugend und Behindertenangebote und Abteilungsleiterin Kind und Jugend, BKSD</a:t>
            </a:r>
          </a:p>
          <a:p>
            <a:pPr>
              <a:lnSpc>
                <a:spcPct val="100000"/>
              </a:lnSpc>
            </a:pPr>
            <a:r>
              <a:rPr lang="de-CH" b="1" dirty="0" smtClean="0"/>
              <a:t>Anaïs </a:t>
            </a:r>
            <a:r>
              <a:rPr lang="de-CH" b="1" dirty="0"/>
              <a:t>Arnoux</a:t>
            </a:r>
            <a:r>
              <a:rPr lang="de-CH" dirty="0"/>
              <a:t>, Mitarbeiterin </a:t>
            </a:r>
            <a:r>
              <a:rPr lang="de-CH" dirty="0" smtClean="0"/>
              <a:t>Amt </a:t>
            </a:r>
            <a:r>
              <a:rPr lang="de-CH" dirty="0"/>
              <a:t>für Kind, Jugend und </a:t>
            </a:r>
            <a:r>
              <a:rPr lang="de-CH" dirty="0" smtClean="0"/>
              <a:t>Behindertenangebote, </a:t>
            </a:r>
            <a:r>
              <a:rPr lang="de-CH" dirty="0"/>
              <a:t>BKSD</a:t>
            </a:r>
          </a:p>
          <a:p>
            <a:pPr>
              <a:lnSpc>
                <a:spcPct val="100000"/>
              </a:lnSpc>
            </a:pPr>
            <a:r>
              <a:rPr lang="de-CH" b="1" dirty="0" smtClean="0"/>
              <a:t>Thomas </a:t>
            </a:r>
            <a:r>
              <a:rPr lang="de-CH" b="1" dirty="0"/>
              <a:t>Nigl</a:t>
            </a:r>
            <a:r>
              <a:rPr lang="de-CH" dirty="0"/>
              <a:t>, Leiter </a:t>
            </a:r>
            <a:r>
              <a:rPr lang="de-CH" dirty="0" smtClean="0"/>
              <a:t>Fachbereich </a:t>
            </a:r>
            <a:r>
              <a:rPr lang="de-CH" dirty="0"/>
              <a:t>Familien, </a:t>
            </a:r>
            <a:r>
              <a:rPr lang="de-CH" dirty="0" smtClean="0"/>
              <a:t>SID</a:t>
            </a:r>
          </a:p>
          <a:p>
            <a:pPr>
              <a:lnSpc>
                <a:spcPct val="100000"/>
              </a:lnSpc>
            </a:pPr>
            <a:r>
              <a:rPr lang="de-CH" b="1" dirty="0" smtClean="0"/>
              <a:t>Johanna Huber</a:t>
            </a:r>
            <a:r>
              <a:rPr lang="de-CH" dirty="0" smtClean="0"/>
              <a:t>, Praktikantin Fachbereich Familien, SID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11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Survalyzer.com (Test-Umfrage)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074" name="Picture 2" descr="C:\Users\Babylon5\dwhelper\Fragebogenseit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855469"/>
            <a:ext cx="7883026" cy="4404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1800" b="1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5" name="Picture 2" descr="\\faintapsid1\udata$\U1724231\Desktop\Ablauf FEB-Bedarfserheb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15" y="1143764"/>
            <a:ext cx="5669370" cy="512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4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Nutzung der Online-Vorlagen: Kontakt 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r>
              <a:rPr lang="de-DE" sz="2000" b="1" dirty="0" smtClean="0"/>
              <a:t>Bildungs-, Kultur- und Sportdirektion</a:t>
            </a:r>
          </a:p>
          <a:p>
            <a:pPr marL="0" indent="0">
              <a:buNone/>
            </a:pPr>
            <a:r>
              <a:rPr lang="de-DE" sz="2000" b="1" dirty="0" smtClean="0"/>
              <a:t>Amt für Kind, Jugend und Behindertenangebote</a:t>
            </a:r>
          </a:p>
          <a:p>
            <a:pPr marL="0" indent="0">
              <a:buNone/>
            </a:pPr>
            <a:endParaRPr lang="de-DE" sz="2000" b="1" dirty="0" smtClean="0"/>
          </a:p>
          <a:p>
            <a:pPr marL="0" indent="0">
              <a:buNone/>
            </a:pPr>
            <a:r>
              <a:rPr lang="de-DE" sz="2000" b="1" dirty="0" smtClean="0"/>
              <a:t>Ansprechperson: </a:t>
            </a:r>
          </a:p>
          <a:p>
            <a:pPr marL="0" indent="0">
              <a:buNone/>
            </a:pPr>
            <a:r>
              <a:rPr lang="de-DE" sz="2000" dirty="0" smtClean="0"/>
              <a:t>Frau Ana</a:t>
            </a:r>
            <a:r>
              <a:rPr lang="de-CH" sz="2000" dirty="0" err="1" smtClean="0"/>
              <a:t>ïs</a:t>
            </a:r>
            <a:r>
              <a:rPr lang="de-CH" sz="2000" dirty="0" smtClean="0"/>
              <a:t> </a:t>
            </a:r>
            <a:r>
              <a:rPr lang="de-CH" sz="2000" dirty="0" err="1" smtClean="0"/>
              <a:t>Arnoux</a:t>
            </a:r>
            <a:endParaRPr lang="de-CH" sz="2000" dirty="0" smtClean="0"/>
          </a:p>
          <a:p>
            <a:pPr marL="0" indent="0">
              <a:buNone/>
            </a:pPr>
            <a:r>
              <a:rPr lang="de-CH" sz="2000" dirty="0" smtClean="0"/>
              <a:t>Tel. 061 552 17 82</a:t>
            </a:r>
          </a:p>
          <a:p>
            <a:pPr marL="0" indent="0">
              <a:buNone/>
            </a:pPr>
            <a:r>
              <a:rPr lang="de-CH" sz="2000" dirty="0" smtClean="0"/>
              <a:t>E-Mail</a:t>
            </a:r>
            <a:r>
              <a:rPr lang="de-CH" sz="2000" dirty="0"/>
              <a:t> </a:t>
            </a:r>
            <a:r>
              <a:rPr lang="de-CH" sz="2000" dirty="0" smtClean="0">
                <a:hlinkClick r:id="rId2"/>
              </a:rPr>
              <a:t>anais.arnoux@bl.ch</a:t>
            </a:r>
            <a:r>
              <a:rPr lang="de-CH" sz="2000" dirty="0" smtClean="0"/>
              <a:t> 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84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Nutzung der Online-Vorlagen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sz="2000" dirty="0" smtClean="0"/>
              <a:t>Versand </a:t>
            </a:r>
            <a:r>
              <a:rPr lang="de-DE" sz="2000" dirty="0"/>
              <a:t>des Links </a:t>
            </a:r>
            <a:r>
              <a:rPr lang="de-DE" sz="2000" dirty="0" smtClean="0"/>
              <a:t>zur </a:t>
            </a:r>
            <a:r>
              <a:rPr lang="de-DE" sz="2000" dirty="0"/>
              <a:t>fertigen </a:t>
            </a:r>
            <a:r>
              <a:rPr lang="de-DE" sz="2000" dirty="0" smtClean="0"/>
              <a:t>Erhebung </a:t>
            </a:r>
            <a:r>
              <a:rPr lang="de-DE" sz="2000" dirty="0"/>
              <a:t>an die Gemeinden </a:t>
            </a:r>
            <a:r>
              <a:rPr lang="de-DE" sz="2000" u="sng" dirty="0" smtClean="0"/>
              <a:t>in der Regel</a:t>
            </a:r>
            <a:r>
              <a:rPr lang="de-DE" sz="2000" dirty="0" smtClean="0"/>
              <a:t> innerhalb </a:t>
            </a:r>
            <a:r>
              <a:rPr lang="de-DE" sz="2000" dirty="0"/>
              <a:t>von 14 </a:t>
            </a:r>
            <a:r>
              <a:rPr lang="de-DE" sz="2000" dirty="0" smtClean="0"/>
              <a:t>Tagen</a:t>
            </a:r>
          </a:p>
          <a:p>
            <a:pPr marL="0" indent="0">
              <a:buNone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endParaRPr lang="de-DE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endParaRPr lang="de-DE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smtClean="0"/>
              <a:t>Der Link kann frei genutzt werden (z.B. Platzierung auf der Homepage der Gemeinde, von Schulen, Betreuungseinrichtungen etc.)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 smtClean="0"/>
              <a:t>Die Erhebung kann von jeder Person ausgefüllt werden, die darauf zugreift.</a:t>
            </a:r>
            <a:endParaRPr lang="de-DE" sz="20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147" name="Picture 3" descr="C:\Users\Babylon5\dwhelper\Fragebogen Li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2856230"/>
            <a:ext cx="8262619" cy="167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4510246" y="3872230"/>
            <a:ext cx="4257834" cy="629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0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1" y="558329"/>
            <a:ext cx="8785224" cy="740912"/>
          </a:xfrm>
        </p:spPr>
        <p:txBody>
          <a:bodyPr/>
          <a:lstStyle/>
          <a:p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799" y="1460183"/>
            <a:ext cx="8785226" cy="4714875"/>
          </a:xfrm>
        </p:spPr>
        <p:txBody>
          <a:bodyPr/>
          <a:lstStyle/>
          <a:p>
            <a:r>
              <a:rPr lang="de-DE" sz="1800" dirty="0" smtClean="0"/>
              <a:t>Die Ergebnisse der Bedarfserhebung werden nach Ablauf der Erhebungsfrist als </a:t>
            </a:r>
            <a:r>
              <a:rPr lang="de-DE" sz="1800" dirty="0" err="1" smtClean="0"/>
              <a:t>pdf</a:t>
            </a:r>
            <a:r>
              <a:rPr lang="de-DE" sz="1800" dirty="0" smtClean="0"/>
              <a:t>-Datei (bzw. Rohdaten als Excel-File) an die Gemeinden geschickt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170" name="Picture 2" descr="C:\Users\Babylon5\dwhelper\Auswertu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63" y="2189871"/>
            <a:ext cx="5684877" cy="458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 smtClean="0"/>
              <a:t>Zeitpunkt der Verfügbarkeit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i="1" dirty="0" smtClean="0"/>
          </a:p>
          <a:p>
            <a:pPr marL="0" indent="0" algn="ctr">
              <a:buNone/>
            </a:pPr>
            <a:r>
              <a:rPr lang="de-DE" i="1" dirty="0" smtClean="0"/>
              <a:t>Überarbeitete „Offline“-Vorlagen, Auswertungsmatrix und Anleitung</a:t>
            </a:r>
          </a:p>
          <a:p>
            <a:pPr marL="0" indent="0" algn="ctr">
              <a:buNone/>
            </a:pPr>
            <a:r>
              <a:rPr lang="de-DE" dirty="0"/>
              <a:t>s</a:t>
            </a:r>
            <a:r>
              <a:rPr lang="de-DE" dirty="0" smtClean="0"/>
              <a:t>pät. 30. November 2016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i="1" dirty="0" smtClean="0"/>
              <a:t>Online-Vorlagen, „Antragsformular“ und Anleitung </a:t>
            </a:r>
          </a:p>
          <a:p>
            <a:pPr marL="0" indent="0" algn="ctr">
              <a:buNone/>
            </a:pPr>
            <a:r>
              <a:rPr lang="de-DE" dirty="0" smtClean="0"/>
              <a:t>Januar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31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sz="2800" b="1" dirty="0"/>
          </a:p>
          <a:p>
            <a:pPr marL="0" indent="0" algn="ctr">
              <a:buNone/>
            </a:pPr>
            <a:r>
              <a:rPr lang="de-DE" sz="2800" b="1" dirty="0" smtClean="0"/>
              <a:t>Vielen Dank für Ihre Aufmerksamkeit!</a:t>
            </a:r>
          </a:p>
          <a:p>
            <a:pPr marL="0" indent="0" algn="ctr">
              <a:buNone/>
            </a:pPr>
            <a:endParaRPr lang="de-DE" sz="2800" b="1" dirty="0"/>
          </a:p>
          <a:p>
            <a:pPr marL="0" indent="0" algn="ctr">
              <a:buNone/>
            </a:pPr>
            <a:endParaRPr lang="de-DE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04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CH" sz="3600" dirty="0" smtClean="0"/>
          </a:p>
          <a:p>
            <a:pPr marL="0" indent="0" algn="ctr">
              <a:buNone/>
            </a:pPr>
            <a:endParaRPr lang="de-CH" sz="3600" dirty="0"/>
          </a:p>
          <a:p>
            <a:pPr marL="0" indent="0" algn="ctr">
              <a:buNone/>
            </a:pPr>
            <a:r>
              <a:rPr lang="de-CH" sz="3600" dirty="0" smtClean="0"/>
              <a:t>Fragen und Diskussion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2413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FEB Reglemente in den Gemeinden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Katrin Bartels, Gemeindegespräch 2016</a:t>
            </a:r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/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955413"/>
            <a:ext cx="9144000" cy="490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Umsetzung § 6 Abs. 3 FEB-Gesetz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Soweit Bedarf besteht, stellt die Gemeinde das Angebot sicher, indem Sie</a:t>
            </a:r>
          </a:p>
          <a:p>
            <a:pPr marL="0" indent="0">
              <a:buNone/>
            </a:pPr>
            <a:r>
              <a:rPr lang="de-CH" dirty="0"/>
              <a:t>a. die Erziehungsberechtigten so weit unterstützt, dass deren Kosten für die Nutzung der Angebote ihrer wirtschaftlichen Leistungsfähigkeit entsprechen (Subjektfinanzierung), oder</a:t>
            </a:r>
          </a:p>
          <a:p>
            <a:pPr marL="0" indent="0">
              <a:buNone/>
            </a:pPr>
            <a:r>
              <a:rPr lang="de-CH" dirty="0"/>
              <a:t>b. eigene Angebote oder Angebote Dritter so weit unterstützt, dass die Kosten für die Erziehungsberechtigten deren Leistungsfähigkeit entsprechen (Objektfinanzierung).</a:t>
            </a:r>
          </a:p>
          <a:p>
            <a:pPr marL="0" indent="0">
              <a:buNone/>
            </a:pPr>
            <a:r>
              <a:rPr lang="de-CH" dirty="0"/>
              <a:t>Die Gemeinden können die beiden Formen miteinander kombinieren.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289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1" y="464001"/>
            <a:ext cx="8785224" cy="740912"/>
          </a:xfrm>
        </p:spPr>
        <p:txBody>
          <a:bodyPr/>
          <a:lstStyle/>
          <a:p>
            <a:r>
              <a:rPr lang="de-CH" dirty="0" smtClean="0"/>
              <a:t>Programm</a:t>
            </a:r>
            <a:endParaRPr lang="de-CH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7801" y="1503680"/>
            <a:ext cx="8785224" cy="48888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CH" dirty="0" smtClean="0"/>
              <a:t>Begrüssung: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 16:30	</a:t>
            </a:r>
            <a:r>
              <a:rPr lang="de-CH" sz="1600" b="1" dirty="0" smtClean="0"/>
              <a:t>Begrüssung</a:t>
            </a:r>
            <a:r>
              <a:rPr lang="de-CH" sz="1600" dirty="0" smtClean="0"/>
              <a:t> </a:t>
            </a:r>
            <a:endParaRPr lang="de-CH" sz="1600" dirty="0" smtClean="0"/>
          </a:p>
          <a:p>
            <a:pPr marL="0" indent="0">
              <a:buNone/>
            </a:pPr>
            <a:r>
              <a:rPr lang="de-CH" sz="1600" i="1" dirty="0" smtClean="0"/>
              <a:t>			Johanna Huber, Fachbereich Familien</a:t>
            </a:r>
          </a:p>
          <a:p>
            <a:pPr marL="0" indent="0">
              <a:buNone/>
            </a:pPr>
            <a:r>
              <a:rPr lang="de-CH" dirty="0" smtClean="0"/>
              <a:t>Hauptteil:</a:t>
            </a:r>
          </a:p>
          <a:p>
            <a:pPr marL="0" indent="0">
              <a:buNone/>
            </a:pPr>
            <a:r>
              <a:rPr lang="de-CH" dirty="0" smtClean="0"/>
              <a:t>	</a:t>
            </a:r>
            <a:r>
              <a:rPr lang="de-CH" sz="1600" dirty="0"/>
              <a:t> </a:t>
            </a:r>
            <a:r>
              <a:rPr lang="de-CH" sz="1600" dirty="0" smtClean="0"/>
              <a:t>16: 35	</a:t>
            </a:r>
            <a:r>
              <a:rPr lang="de-CH" sz="1600" b="1" dirty="0" smtClean="0"/>
              <a:t>FEB-Bedarfserhebung: Hintergrund und Nutzung der «Online»- und «Offline» - 					Vorlagen für die Gemeinden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		</a:t>
            </a:r>
            <a:r>
              <a:rPr lang="de-CH" sz="1600" i="1" dirty="0" smtClean="0"/>
              <a:t>Anaïs Arnoux (AKJB, BKSD) und Thomas Nigl (Fachbereich Familien, SID)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  17: 05	Diskussion und Fragen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  17:20	</a:t>
            </a:r>
            <a:r>
              <a:rPr lang="de-CH" sz="1600" b="1" dirty="0" smtClean="0"/>
              <a:t>FEB-Reglemente in den Gemeinden</a:t>
            </a:r>
          </a:p>
          <a:p>
            <a:pPr marL="0" indent="0">
              <a:buNone/>
            </a:pPr>
            <a:r>
              <a:rPr lang="de-CH" sz="1600" b="1" dirty="0" smtClean="0"/>
              <a:t>			</a:t>
            </a:r>
            <a:r>
              <a:rPr lang="de-CH" sz="1600" i="1" dirty="0" smtClean="0"/>
              <a:t>Katrin Bartels (Abteilung Familien, Integration und Dienste SID)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  18:05	Diskussion und Fragen</a:t>
            </a:r>
          </a:p>
          <a:p>
            <a:pPr marL="0" indent="0">
              <a:buNone/>
            </a:pPr>
            <a:r>
              <a:rPr lang="de-CH" dirty="0" smtClean="0"/>
              <a:t>Abschluss: </a:t>
            </a:r>
          </a:p>
          <a:p>
            <a:pPr marL="0" indent="0">
              <a:buNone/>
            </a:pPr>
            <a:r>
              <a:rPr lang="de-CH" sz="1600" dirty="0" smtClean="0"/>
              <a:t>	    18:30	 </a:t>
            </a:r>
            <a:r>
              <a:rPr lang="de-CH" sz="1600" b="1" dirty="0" smtClean="0"/>
              <a:t>Ausblick und Verabschiedung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		 </a:t>
            </a:r>
            <a:r>
              <a:rPr lang="de-CH" sz="1600" i="1" dirty="0" smtClean="0"/>
              <a:t>Franziska Gengenbach (AKJB, BKSD) und Johanna Huber</a:t>
            </a:r>
          </a:p>
          <a:p>
            <a:pPr marL="0" indent="0">
              <a:buNone/>
            </a:pPr>
            <a:r>
              <a:rPr lang="de-CH" sz="1600" dirty="0"/>
              <a:t>	</a:t>
            </a:r>
            <a:r>
              <a:rPr lang="de-CH" sz="1600" dirty="0" smtClean="0"/>
              <a:t>     18:40	 </a:t>
            </a:r>
            <a:r>
              <a:rPr lang="de-CH" sz="1600" dirty="0" err="1" smtClean="0"/>
              <a:t>Apéro</a:t>
            </a:r>
            <a:endParaRPr lang="de-CH" sz="1600" dirty="0" smtClean="0"/>
          </a:p>
          <a:p>
            <a:pPr marL="0" indent="0">
              <a:buNone/>
            </a:pPr>
            <a:endParaRPr lang="de-CH" sz="1600" dirty="0" smtClean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13"/>
          </p:nvPr>
        </p:nvSpPr>
        <p:spPr>
          <a:xfrm>
            <a:off x="177800" y="186403"/>
            <a:ext cx="5324784" cy="1040735"/>
          </a:xfrm>
        </p:spPr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Festlegung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Zielsetzung</a:t>
            </a:r>
          </a:p>
          <a:p>
            <a:r>
              <a:rPr lang="de-CH" dirty="0"/>
              <a:t>Stolperfallen</a:t>
            </a:r>
          </a:p>
          <a:p>
            <a:r>
              <a:rPr lang="de-CH" dirty="0"/>
              <a:t>«Stellschrauben»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82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Zielsetzung sollte gut überlegt werden!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i.d.R.: Armutsbekämpfung als erstes und wichtigstes Ziel.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Grösster Beitrag bei niedrigem massgebendem Einkommen.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Vermeidung von Schwelleneffekten</a:t>
            </a:r>
          </a:p>
          <a:p>
            <a:r>
              <a:rPr lang="de-CH" dirty="0"/>
              <a:t>Chancengerechtigkeit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>
                <a:solidFill>
                  <a:srgbClr val="FF0000"/>
                </a:solidFill>
              </a:rPr>
              <a:t>Qualität.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>
                <a:solidFill>
                  <a:srgbClr val="FF0000"/>
                </a:solidFill>
              </a:rPr>
              <a:t>Keine Aufteilung in bestimmte Betreuungsangebote aufgrund des Preises (versteckte Schwelleneffekte)</a:t>
            </a:r>
            <a:r>
              <a:rPr lang="de-CH" dirty="0"/>
              <a:t>.</a:t>
            </a:r>
          </a:p>
          <a:p>
            <a:r>
              <a:rPr lang="de-CH" dirty="0"/>
              <a:t>Standortmarketing als Wohnort / Gewerbegebiet / Stärkung Mittelstand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Auch «mittleres» Lohnsegment spürbar subventionieren.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Kommunikation.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64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Grundsatzüberlegung Armutsvermeidung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FEB in Sozialhilfe vollständig eingeschlossen.</a:t>
            </a:r>
          </a:p>
          <a:p>
            <a:r>
              <a:rPr lang="de-CH" dirty="0"/>
              <a:t>Was passiert bei der Ablösung aus der Sozialhilfe?</a:t>
            </a:r>
          </a:p>
          <a:p>
            <a:r>
              <a:rPr lang="de-CH" dirty="0"/>
              <a:t>Was passiert von selbständigen Familien an der Schwelle zur Sozialhilfe?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687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Grundsatzüberlegung: Datenbeschaffung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Steuerdaten</a:t>
            </a:r>
          </a:p>
          <a:p>
            <a:r>
              <a:rPr lang="de-CH" dirty="0"/>
              <a:t>Bedarfserhebung</a:t>
            </a:r>
          </a:p>
          <a:p>
            <a:r>
              <a:rPr lang="de-CH" dirty="0"/>
              <a:t>Daten von Betreuungsinstitutionen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12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Stolperfalle: Versteckte Elternbeiträge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050" name="Picture 2" descr="\\faintapsid1\udata$\U211804\Documents\Gemeindegespräche\ppp\bild folie katr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60" y="1962150"/>
            <a:ext cx="6803708" cy="432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7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Stolperfalle: fehlender Babytarif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Qualitätseinbusse. </a:t>
            </a:r>
          </a:p>
          <a:p>
            <a:r>
              <a:rPr lang="de-CH" dirty="0"/>
              <a:t>Quersubventionierung innerhalb des Angebots (Verteuerung des Angebots für die übrigen Nutzenden).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62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Stellschraube: Altersgerechtes Angebot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Betreuungsintensität ist altersabhängig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Altersgerechte Nutzung der Angebote sicherstellen (i.d.R. Kindertagesstätte für Frühbereich; schulergänzende Betreuung ab Kindergarten).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Härtefälle (Geschwister) regeln.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Babytarif regeln (Qualität!).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1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Stellschraube: Von der Gemeinde anerkannte Angebote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Sofern vorhanden!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Hoher Anteil Freiwilligenarbeit (?)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Nutzung vorhandener Infrastruktur?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Ist Betreuungsqualität gegeben (Bezugsperson?)?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Senkung der Kosten möglich.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dirty="0"/>
              <a:t>Ergänzend zu professionellen Angeboten (Randzeiten, Ferien). Vermeidung von «Kaskadenbetreuung».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26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Stellschraube: Massgebendes Einkommen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Einbezug des Vermögens?</a:t>
            </a:r>
          </a:p>
          <a:p>
            <a:r>
              <a:rPr lang="de-CH" dirty="0"/>
              <a:t>Var. 1: Keine Subvention mit Vermögen oberhalb Grenzbetrag.</a:t>
            </a:r>
          </a:p>
          <a:p>
            <a:r>
              <a:rPr lang="de-CH" dirty="0"/>
              <a:t>Var. 2 und/oder prozentuale Anrechnung des Vermögens an das Einkommen.</a:t>
            </a:r>
          </a:p>
          <a:p>
            <a:endParaRPr lang="de-CH" dirty="0"/>
          </a:p>
          <a:p>
            <a:r>
              <a:rPr lang="de-CH" dirty="0"/>
              <a:t>Folge: je stärker das Vermögen einbezogen wird, desto grösser ist die Wahrscheinlichkeit, den Mittelstand von der Subvention auszuschliessen. Dennoch: taugliches Mittel, um die Kosten im Griff zu behalten!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3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Stellschraube: Einbezug der Familienkonstellationen in das massgebende Einkommen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Sozialziel Armutsbekämpfung = Familienkonstellation analog Sozialversicherungsrecht einbeziehen: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Geschwisterabzug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Abzug für 2-Erziehenden-Haushalte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CH" dirty="0"/>
              <a:t>Einbezug von Verdienst und Vermögen bei gefestigter Lebensgemeinschaft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de-CH" dirty="0"/>
          </a:p>
          <a:p>
            <a:pPr lvl="1"/>
            <a:r>
              <a:rPr lang="de-CH" dirty="0"/>
              <a:t>Var. 1: Pauschalen festlegen (Änderungen nur durch Reglements- / Verordnungsrevision, dafür einfachere Nachvollziehbarkeit für Publikum)</a:t>
            </a:r>
          </a:p>
          <a:p>
            <a:pPr lvl="1"/>
            <a:r>
              <a:rPr lang="de-CH" dirty="0"/>
              <a:t>Var. 2: Verweis auf Sozialgesetzgebung (dynamisch)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85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9792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FEB-Bedarfserhebung: Hintergrund und Nutzung der Vorlagen für die Gemeinden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tx1"/>
                </a:solidFill>
              </a:rPr>
              <a:t>Anaïs Arnoux / Thomas Nigl, Gemeindegespräch 2016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Stellschraube: minimales und maximales Einkommen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Maximale Subvention an der Schwelle zur Ablösung der Sozialhilfe.</a:t>
            </a:r>
          </a:p>
          <a:p>
            <a:r>
              <a:rPr lang="de-CH" dirty="0"/>
              <a:t>Unterste Grenze des Endes der Subvention: wenn «frei verfügbares Einkommen» für Betreuungskosten reicht.</a:t>
            </a:r>
          </a:p>
          <a:p>
            <a:r>
              <a:rPr lang="de-CH" dirty="0"/>
              <a:t>Dabei Sicherstellung, dass Kosten für Betreuung nicht in theoretischen sozialhilferechtlichen Bedarf eingreifen: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93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Darstellung minimales und maximales Einkommen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 descr="\\faintapsid1\udata$\U211804\Documents\Gemeindegespräche\ppp\bild katri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" y="1962150"/>
            <a:ext cx="7840028" cy="45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Zusammenfassung: Um der Zielsetzung der Armutsbekämpfung treu zu bleiben sollten folgende Parameter beachtet werden: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CH" dirty="0"/>
              <a:t>Umfang / Berechtigung</a:t>
            </a:r>
          </a:p>
          <a:p>
            <a:pPr lvl="1"/>
            <a:r>
              <a:rPr lang="de-CH" dirty="0"/>
              <a:t>Berechtigung: jede Eigeninitiative, welche zur Berufstätigkeit führt / die Fähigkeit, im Beruf zu bleiben fördert, sollte unterstützt werden.</a:t>
            </a:r>
          </a:p>
          <a:p>
            <a:pPr lvl="1"/>
            <a:r>
              <a:rPr lang="de-CH" dirty="0"/>
              <a:t>Zeit: individuell festlegen (Belege). Weder den Anbietenden noch den Eltern Vorschriften machen.</a:t>
            </a:r>
          </a:p>
          <a:p>
            <a:r>
              <a:rPr lang="de-CH" dirty="0"/>
              <a:t> Angebote: </a:t>
            </a:r>
          </a:p>
          <a:p>
            <a:pPr lvl="1"/>
            <a:r>
              <a:rPr lang="de-CH" dirty="0"/>
              <a:t>nicht in den Markt eingreifen (Betreuungszeiten). </a:t>
            </a:r>
          </a:p>
          <a:p>
            <a:pPr lvl="1"/>
            <a:r>
              <a:rPr lang="de-CH" dirty="0"/>
              <a:t>Kombination mit Nachbarschaftshilfe / Vereinen aktiv fördern (Randzeiten / Ferienbetreuung).</a:t>
            </a:r>
          </a:p>
          <a:p>
            <a:pPr lvl="1"/>
            <a:r>
              <a:rPr lang="de-CH" dirty="0"/>
              <a:t>Altersgerechte Angebotsnutzung.</a:t>
            </a:r>
          </a:p>
          <a:p>
            <a:r>
              <a:rPr lang="de-CH" dirty="0"/>
              <a:t>Massgebendes Einkommen: </a:t>
            </a:r>
          </a:p>
          <a:p>
            <a:pPr lvl="1"/>
            <a:r>
              <a:rPr lang="de-CH" dirty="0"/>
              <a:t>minimales und maximales massgebendes Einkommen in Abstimmung zu sozialhilferechtlichem Bedarf.</a:t>
            </a:r>
          </a:p>
          <a:p>
            <a:pPr lvl="1"/>
            <a:r>
              <a:rPr lang="de-CH" dirty="0"/>
              <a:t>Vermögenseinbezug.</a:t>
            </a:r>
          </a:p>
          <a:p>
            <a:r>
              <a:rPr lang="de-CH" dirty="0"/>
              <a:t>Qualität</a:t>
            </a:r>
          </a:p>
          <a:p>
            <a:pPr lvl="1"/>
            <a:r>
              <a:rPr lang="de-CH" dirty="0">
                <a:solidFill>
                  <a:srgbClr val="FF0000"/>
                </a:solidFill>
              </a:rPr>
              <a:t>Keine versteckten zusätzlichen Kosten durch «Bruttonormkosten», welche nicht dem Preis entsprechen.</a:t>
            </a:r>
          </a:p>
          <a:p>
            <a:pPr lvl="1"/>
            <a:r>
              <a:rPr lang="de-CH" dirty="0"/>
              <a:t>Babytarif vorsehen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1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Interesse an Vertiefung / Arbeitsgruppe / Fragen?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1894923"/>
            <a:ext cx="4566332" cy="45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FEB-Gesetz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Informationen bezüglich Inkraftsetzung</a:t>
            </a:r>
          </a:p>
          <a:p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Franziska Gengenbach, Gemeindegespräch 2016</a:t>
            </a:r>
          </a:p>
          <a:p>
            <a:endParaRPr lang="de-CH" dirty="0"/>
          </a:p>
        </p:txBody>
      </p:sp>
      <p:pic>
        <p:nvPicPr>
          <p:cNvPr id="8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9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45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FEB-Gesetz - Inkraftsetzung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CH" sz="2000" dirty="0"/>
              <a:t>Beschluss des RR steht noch aus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000" dirty="0"/>
              <a:t>Beschluss geplant zeitgleich mit Beschluss zur 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000" dirty="0"/>
              <a:t>Zieltermin: 1.1.2017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000" dirty="0"/>
              <a:t>Zuständig für Umsetzung: AKJB BKSD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000" dirty="0"/>
              <a:t>Familienpolitische Wirkung/langfristige Entwicklung: mit SID</a:t>
            </a:r>
          </a:p>
          <a:p>
            <a:endParaRPr lang="de-CH" dirty="0"/>
          </a:p>
        </p:txBody>
      </p:sp>
      <p:pic>
        <p:nvPicPr>
          <p:cNvPr id="5" name="Picture 6" descr="http://www.helmut-groetschel.de/img/justit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6" y="4171397"/>
            <a:ext cx="4944508" cy="206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3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Verordnung zum FEB-Gesetz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Anhörung bis 12. Oktober 2016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Danke für die Beteiligung!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VBLG: einverstanden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Einzelne Gemeinden/Beteiligte: Anerkennung TFO weniger häufig;  Aus- und Weiterbildung für TF/TFO ortsnah; Qualitätssicherung der Aus- und Weiterbildung; keine Publikation der Ergebnisse der Bedarfserhebung durch Kanton; Befreiung von der Erhebungspflicht, wenn Bedarf in Gemeinde gedeckt ist</a:t>
            </a:r>
          </a:p>
          <a:p>
            <a:endParaRPr lang="de-CH" dirty="0"/>
          </a:p>
        </p:txBody>
      </p:sp>
      <p:pic>
        <p:nvPicPr>
          <p:cNvPr id="5" name="Picture 6" descr="http://www.helmut-groetschel.de/img/justit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6" y="4318000"/>
            <a:ext cx="4589234" cy="20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4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Verordnung zum FEB-Gesetz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Anpassungen gegenüber der Anhörungsversion als Vorschlag ausgearbeitet: Anerkennung TFO alle 4 Jahre; Organisation der Weiterbildung: LV nicht über RR; z.Z. keine Gebühren für Bedarfserhebungen vorgesehen, Nachweis über Bedarfsdeckung und Mitfinanzierung (Objekt-/Subjektfinanzierung oder Mischform) möglich als Erfüllung der Erhebungspflicht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1800" dirty="0"/>
              <a:t>Unterbreitung zum Beschluss RR: vermutlich November 2016</a:t>
            </a:r>
          </a:p>
          <a:p>
            <a:endParaRPr lang="de-CH" dirty="0"/>
          </a:p>
        </p:txBody>
      </p:sp>
      <p:pic>
        <p:nvPicPr>
          <p:cNvPr id="5" name="Picture 6" descr="http://www.helmut-groetschel.de/img/justit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" y="3914141"/>
            <a:ext cx="5351234" cy="226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2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0000"/>
                </a:solidFill>
              </a:rPr>
              <a:t>Weitere Information zum FEB-Gesetz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Nach Beschluss RR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Info auf Website AKJB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dirty="0"/>
              <a:t>Geplant: Info für Gemeinden und weitere Zielgruppen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19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/>
              <a:t>Fragen? 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Picture 6" descr="https://www.amazon-verdi.de/images/diskuss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83" y="2631929"/>
            <a:ext cx="4366554" cy="299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7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683903"/>
            <a:ext cx="8785224" cy="740912"/>
          </a:xfrm>
        </p:spPr>
        <p:txBody>
          <a:bodyPr/>
          <a:lstStyle/>
          <a:p>
            <a:r>
              <a:rPr lang="de-CH" dirty="0" smtClean="0">
                <a:solidFill>
                  <a:prstClr val="black"/>
                </a:solidFill>
              </a:rPr>
              <a:t>Wofür Bedarfserhebungen?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5" y="1740335"/>
            <a:ext cx="8785226" cy="525910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de-CH" sz="4800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de-CH" sz="4800" baseline="300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7" name="Textplatzhalter 3"/>
          <p:cNvSpPr txBox="1">
            <a:spLocks/>
          </p:cNvSpPr>
          <p:nvPr/>
        </p:nvSpPr>
        <p:spPr>
          <a:xfrm>
            <a:off x="177800" y="1736682"/>
            <a:ext cx="8785226" cy="47148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50"/>
              </a:spcAft>
              <a:buFont typeface="Symbol" panose="05050102010706020507" pitchFamily="18" charset="2"/>
              <a:buChar char="-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Annahmen und individuelle Aussagen bestätigen/widerlegen</a:t>
            </a: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de-CH" sz="20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Auf der Grundlage von Zahlen entscheiden</a:t>
            </a: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de-CH" sz="20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Bedarfsgerechtes Angebot planen: räumlich, zeitlich, personell, finanziell</a:t>
            </a: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de-CH" sz="20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Bei einkommensabhängigen Tarifen: Schlüssel definieren, Budgetzahlen konkretisieren</a:t>
            </a:r>
          </a:p>
          <a:p>
            <a:pPr marL="0" indent="0" defTabSz="9144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de-CH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e-CH" sz="2000" baseline="30000" dirty="0" smtClean="0"/>
          </a:p>
          <a:p>
            <a:pPr marL="0" indent="0">
              <a:buFont typeface="Symbol" panose="05050102010706020507" pitchFamily="18" charset="2"/>
              <a:buNone/>
            </a:pPr>
            <a:r>
              <a:rPr lang="de-CH" sz="2000" b="1" dirty="0" smtClean="0"/>
              <a:t>Wichtigkeit der Begleitkommunikation beachten!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06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50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Schlussworte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/>
              <a:t>Ansichtsexemplare</a:t>
            </a:r>
          </a:p>
          <a:p>
            <a:r>
              <a:rPr lang="de-CH" dirty="0"/>
              <a:t>Ideen für zukünftige Gemeindegespräche an Thomas Nigl (</a:t>
            </a:r>
            <a:r>
              <a:rPr lang="de-CH" dirty="0">
                <a:hlinkClick r:id="rId2"/>
              </a:rPr>
              <a:t>thomas.nigl@bl.ch</a:t>
            </a:r>
            <a:r>
              <a:rPr lang="de-CH" dirty="0"/>
              <a:t>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4844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 b="9813"/>
          <a:stretch>
            <a:fillRect/>
          </a:stretch>
        </p:blipFill>
        <p:spPr/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77799" y="1119447"/>
            <a:ext cx="8785225" cy="715386"/>
          </a:xfrm>
        </p:spPr>
        <p:txBody>
          <a:bodyPr/>
          <a:lstStyle/>
          <a:p>
            <a:r>
              <a:rPr lang="de-CH" sz="2800" dirty="0"/>
              <a:t>Vielen Dank für Ihre Aufmerksamkeit!</a:t>
            </a:r>
            <a:br>
              <a:rPr lang="de-CH" sz="2800" dirty="0"/>
            </a:b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de-CH" sz="3600" dirty="0" smtClean="0"/>
          </a:p>
          <a:p>
            <a:pPr marL="0" indent="0" algn="ctr">
              <a:buNone/>
            </a:pPr>
            <a:endParaRPr lang="de-CH" sz="36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0" y="185738"/>
            <a:ext cx="406400" cy="365125"/>
          </a:xfrm>
        </p:spPr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pPr/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4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683903"/>
            <a:ext cx="8785224" cy="740912"/>
          </a:xfrm>
        </p:spPr>
        <p:txBody>
          <a:bodyPr/>
          <a:lstStyle/>
          <a:p>
            <a:r>
              <a:rPr lang="de-CH" dirty="0" smtClean="0"/>
              <a:t>Bedarfserhebung: gesetzliche Grundlagen BL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5" y="1740335"/>
            <a:ext cx="8785226" cy="52591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1900" b="1" dirty="0" smtClean="0"/>
              <a:t>1. FEB-Gesetz / ab 2017:</a:t>
            </a:r>
          </a:p>
          <a:p>
            <a:pPr marL="0" indent="0">
              <a:buNone/>
            </a:pPr>
            <a:r>
              <a:rPr lang="de-CH" sz="1900" i="1" dirty="0" smtClean="0"/>
              <a:t>§ 6 Pflichten der Gemeinden: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CH" sz="1900" baseline="30000" dirty="0" smtClean="0"/>
              <a:t>1</a:t>
            </a:r>
            <a:r>
              <a:rPr lang="de-CH" sz="1900" dirty="0" smtClean="0"/>
              <a:t> Die Gemeinden </a:t>
            </a:r>
            <a:r>
              <a:rPr lang="de-CH" sz="1900" b="1" dirty="0" smtClean="0"/>
              <a:t>erheben</a:t>
            </a:r>
            <a:r>
              <a:rPr lang="de-CH" sz="1900" dirty="0" smtClean="0"/>
              <a:t> den Bedarf an familienergänzender Kinderbetreuung in ihrer Gemeinde und </a:t>
            </a:r>
            <a:r>
              <a:rPr lang="de-CH" sz="1900" b="1" dirty="0" smtClean="0"/>
              <a:t>überprüfen</a:t>
            </a:r>
            <a:r>
              <a:rPr lang="de-CH" sz="1900" dirty="0" smtClean="0"/>
              <a:t> diese Erhebung </a:t>
            </a:r>
            <a:r>
              <a:rPr lang="de-CH" sz="1900" b="1" dirty="0" smtClean="0"/>
              <a:t>periodisch</a:t>
            </a:r>
            <a:r>
              <a:rPr lang="de-CH" sz="1900" dirty="0" smtClean="0"/>
              <a:t>. Die Gemeinden sind in der </a:t>
            </a:r>
            <a:r>
              <a:rPr lang="de-CH" sz="1900" b="1" dirty="0" smtClean="0"/>
              <a:t>Wahl der Erhebungsmethode frei</a:t>
            </a:r>
            <a:r>
              <a:rPr lang="de-CH" sz="1900" dirty="0" smtClean="0"/>
              <a:t>. </a:t>
            </a:r>
          </a:p>
          <a:p>
            <a:pPr marL="0" indent="0">
              <a:buNone/>
            </a:pPr>
            <a:r>
              <a:rPr lang="de-CH" sz="1900" baseline="30000" dirty="0" smtClean="0"/>
              <a:t>2</a:t>
            </a:r>
            <a:r>
              <a:rPr lang="de-CH" sz="1900" dirty="0" smtClean="0"/>
              <a:t> Sie </a:t>
            </a:r>
            <a:r>
              <a:rPr lang="de-CH" sz="1900" b="1" dirty="0" smtClean="0"/>
              <a:t>melden die Ergebnisse</a:t>
            </a:r>
            <a:r>
              <a:rPr lang="de-CH" sz="1900" dirty="0" smtClean="0"/>
              <a:t> ihrer Erhebungen dem Kanton.</a:t>
            </a:r>
          </a:p>
          <a:p>
            <a:pPr marL="0" indent="0">
              <a:buNone/>
            </a:pPr>
            <a:endParaRPr lang="de-CH" sz="1900" dirty="0"/>
          </a:p>
          <a:p>
            <a:pPr marL="0" indent="0">
              <a:buNone/>
            </a:pPr>
            <a:endParaRPr lang="de-CH" sz="1900" b="1" i="1" dirty="0"/>
          </a:p>
          <a:p>
            <a:pPr marL="0" lvl="0" indent="0">
              <a:buNone/>
            </a:pPr>
            <a:endParaRPr lang="de-CH" sz="4800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de-CH" sz="4800" baseline="300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44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551528"/>
            <a:ext cx="8785224" cy="740912"/>
          </a:xfrm>
        </p:spPr>
        <p:txBody>
          <a:bodyPr/>
          <a:lstStyle/>
          <a:p>
            <a:r>
              <a:rPr lang="de-CH" dirty="0" smtClean="0"/>
              <a:t>Bedarfserhebung: gesetzliche Grundlagen BL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5" y="1611855"/>
            <a:ext cx="8785226" cy="5259105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de-CH" sz="7200" b="1" dirty="0" smtClean="0">
                <a:solidFill>
                  <a:prstClr val="black"/>
                </a:solidFill>
              </a:rPr>
              <a:t>Verordnung zum FEB-Gesetz:</a:t>
            </a:r>
          </a:p>
          <a:p>
            <a:pPr>
              <a:lnSpc>
                <a:spcPct val="120000"/>
              </a:lnSpc>
              <a:spcAft>
                <a:spcPts val="2400"/>
              </a:spcAft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Die </a:t>
            </a:r>
            <a:r>
              <a:rPr lang="de-CH" sz="7200" dirty="0">
                <a:solidFill>
                  <a:prstClr val="black"/>
                </a:solidFill>
              </a:rPr>
              <a:t>Gemeinden überprüfen den Bedarf an familienergänzender Kinderbetreuung    periodisch</a:t>
            </a:r>
            <a:r>
              <a:rPr lang="de-CH" sz="7200" dirty="0" smtClean="0">
                <a:solidFill>
                  <a:prstClr val="black"/>
                </a:solidFill>
              </a:rPr>
              <a:t>.</a:t>
            </a:r>
            <a:endParaRPr lang="de-CH" sz="72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Das Amt stellt für die Bedarfserhebung </a:t>
            </a:r>
            <a:r>
              <a:rPr lang="de-CH" sz="7200" b="1" dirty="0" smtClean="0">
                <a:solidFill>
                  <a:prstClr val="black"/>
                </a:solidFill>
              </a:rPr>
              <a:t>Online-Vorlagen</a:t>
            </a:r>
            <a:r>
              <a:rPr lang="de-CH" sz="7200" dirty="0" smtClean="0">
                <a:solidFill>
                  <a:prstClr val="black"/>
                </a:solidFill>
              </a:rPr>
              <a:t> sowie </a:t>
            </a:r>
            <a:r>
              <a:rPr lang="de-CH" sz="7200" b="1" dirty="0" smtClean="0">
                <a:solidFill>
                  <a:prstClr val="black"/>
                </a:solidFill>
              </a:rPr>
              <a:t>Vorlagen zum Versand</a:t>
            </a:r>
            <a:r>
              <a:rPr lang="de-CH" sz="7200" dirty="0" smtClean="0">
                <a:solidFill>
                  <a:prstClr val="black"/>
                </a:solidFill>
              </a:rPr>
              <a:t> zur Verfügung. </a:t>
            </a:r>
          </a:p>
          <a:p>
            <a:pPr marL="0" lvl="0" indent="0">
              <a:lnSpc>
                <a:spcPct val="120000"/>
              </a:lnSpc>
              <a:buNone/>
            </a:pPr>
            <a:endParaRPr lang="de-CH" sz="7200" dirty="0" smtClean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Die </a:t>
            </a:r>
            <a:r>
              <a:rPr lang="de-CH" sz="7200" b="1" dirty="0" smtClean="0">
                <a:solidFill>
                  <a:prstClr val="black"/>
                </a:solidFill>
              </a:rPr>
              <a:t>Nutzung</a:t>
            </a:r>
            <a:r>
              <a:rPr lang="de-CH" sz="7200" dirty="0" smtClean="0">
                <a:solidFill>
                  <a:prstClr val="black"/>
                </a:solidFill>
              </a:rPr>
              <a:t> der kantonalen Vorlagen ist für die Gemeinden </a:t>
            </a:r>
            <a:r>
              <a:rPr lang="de-CH" sz="7200" b="1" dirty="0" smtClean="0">
                <a:solidFill>
                  <a:prstClr val="black"/>
                </a:solidFill>
              </a:rPr>
              <a:t>freiwillig</a:t>
            </a:r>
            <a:r>
              <a:rPr lang="de-CH" sz="7200" dirty="0" smtClean="0">
                <a:solidFill>
                  <a:prstClr val="black"/>
                </a:solidFill>
              </a:rPr>
              <a:t>. </a:t>
            </a:r>
          </a:p>
          <a:p>
            <a:pPr marL="0" lvl="0" indent="0">
              <a:buNone/>
            </a:pPr>
            <a:endParaRPr lang="de-CH" sz="7200" dirty="0" smtClean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Die Gemeinden melden die Ergebnisse der Bedarfserhebungen dem  Amt.</a:t>
            </a:r>
          </a:p>
          <a:p>
            <a:pPr marL="0" lvl="0" indent="0">
              <a:buNone/>
            </a:pPr>
            <a:r>
              <a:rPr lang="de-CH" sz="7200" dirty="0" smtClean="0">
                <a:solidFill>
                  <a:prstClr val="black"/>
                </a:solidFill>
              </a:rPr>
              <a:t> </a:t>
            </a:r>
          </a:p>
          <a:p>
            <a:pPr lvl="0"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Das Amt stellt eine </a:t>
            </a:r>
            <a:r>
              <a:rPr lang="de-CH" sz="7200" b="1" dirty="0" smtClean="0">
                <a:solidFill>
                  <a:prstClr val="black"/>
                </a:solidFill>
              </a:rPr>
              <a:t>Vorlage für die Meldung </a:t>
            </a:r>
            <a:r>
              <a:rPr lang="de-CH" sz="7200" dirty="0" smtClean="0">
                <a:solidFill>
                  <a:prstClr val="black"/>
                </a:solidFill>
              </a:rPr>
              <a:t>zur Verfügung. </a:t>
            </a:r>
          </a:p>
          <a:p>
            <a:pPr marL="0" lvl="0" indent="0">
              <a:buNone/>
            </a:pPr>
            <a:endParaRPr lang="de-CH" sz="7200" dirty="0">
              <a:solidFill>
                <a:prstClr val="black"/>
              </a:solidFill>
            </a:endParaRPr>
          </a:p>
          <a:p>
            <a:pPr lvl="0">
              <a:buFontTx/>
              <a:buChar char="-"/>
            </a:pPr>
            <a:r>
              <a:rPr lang="de-CH" sz="7200" dirty="0" smtClean="0">
                <a:solidFill>
                  <a:prstClr val="black"/>
                </a:solidFill>
              </a:rPr>
              <a:t>Das Amt sorgt für eine zeitnahe </a:t>
            </a:r>
            <a:r>
              <a:rPr lang="de-CH" sz="7200" b="1" dirty="0" smtClean="0">
                <a:solidFill>
                  <a:prstClr val="black"/>
                </a:solidFill>
              </a:rPr>
              <a:t>Publikation der Ergebnisse</a:t>
            </a:r>
            <a:r>
              <a:rPr lang="de-CH" sz="7200" dirty="0" smtClean="0">
                <a:solidFill>
                  <a:prstClr val="black"/>
                </a:solidFill>
              </a:rPr>
              <a:t> im Internet. </a:t>
            </a:r>
          </a:p>
          <a:p>
            <a:pPr marL="0" lvl="0" indent="0">
              <a:buNone/>
            </a:pPr>
            <a:endParaRPr lang="de-CH" sz="4800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de-CH" sz="1200" baseline="30000" dirty="0" smtClean="0"/>
              <a:t>-G</a:t>
            </a:r>
            <a:endParaRPr lang="de-CH" sz="4800" baseline="300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866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7805" y="702642"/>
            <a:ext cx="8785224" cy="740912"/>
          </a:xfrm>
        </p:spPr>
        <p:txBody>
          <a:bodyPr/>
          <a:lstStyle/>
          <a:p>
            <a:r>
              <a:rPr lang="de-CH" dirty="0" smtClean="0"/>
              <a:t>Bedarfserhebung: gesetzliche Grundlagen BL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5" y="1598895"/>
            <a:ext cx="8785226" cy="52591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e-CH" sz="6200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de-CH" sz="7600" b="1" dirty="0"/>
              <a:t>2. Bildungsgesetz / bestehend: </a:t>
            </a:r>
          </a:p>
          <a:p>
            <a:pPr marL="0" lvl="0" indent="0">
              <a:buNone/>
            </a:pPr>
            <a:r>
              <a:rPr lang="de-CH" sz="7600" i="1" dirty="0"/>
              <a:t>§ 15 Abs. 1 Bst. g:</a:t>
            </a:r>
          </a:p>
          <a:p>
            <a:pPr marL="0" lvl="0" indent="0">
              <a:buNone/>
            </a:pPr>
            <a:r>
              <a:rPr lang="de-CH" sz="7600" dirty="0"/>
              <a:t>Die Einwohnergemeinden (…) haben (…) folgende Aufgaben: 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de-CH" sz="7600" dirty="0"/>
              <a:t>g. sie bieten bei Bedarf eine Verpflegungsmöglichkeit über die Mittagszeit an. Sie haben diesbezüglich alle 3 Jahre eine Bedarfsabklärung durchzuführen. </a:t>
            </a:r>
          </a:p>
          <a:p>
            <a:pPr marL="0" lvl="0" indent="0">
              <a:buNone/>
            </a:pPr>
            <a:endParaRPr lang="de-CH" sz="7600" b="1" dirty="0"/>
          </a:p>
          <a:p>
            <a:pPr marL="0" lvl="0" indent="0">
              <a:buNone/>
            </a:pPr>
            <a:endParaRPr lang="de-CH" sz="7600" dirty="0"/>
          </a:p>
          <a:p>
            <a:pPr marL="0" lvl="0" indent="0">
              <a:buNone/>
            </a:pPr>
            <a:r>
              <a:rPr lang="de-CH" sz="7600" b="1" dirty="0"/>
              <a:t>→ Fazit hinsichtlich Regelmässigkeit </a:t>
            </a:r>
            <a:r>
              <a:rPr lang="de-CH" sz="7600" b="1" dirty="0" smtClean="0"/>
              <a:t>Durchführung: </a:t>
            </a:r>
            <a:endParaRPr lang="de-CH" sz="7600" b="1" dirty="0"/>
          </a:p>
          <a:p>
            <a:pPr marL="0" lvl="0" indent="0">
              <a:buNone/>
            </a:pPr>
            <a:r>
              <a:rPr lang="de-CH" sz="7600" dirty="0"/>
              <a:t>FEB-Gesetz: </a:t>
            </a:r>
            <a:r>
              <a:rPr lang="de-CH" sz="7600" dirty="0" smtClean="0"/>
              <a:t>keine Vorgabe, «periodische Überprüfung» der Erhebung</a:t>
            </a:r>
            <a:endParaRPr lang="de-CH" sz="7600" dirty="0"/>
          </a:p>
          <a:p>
            <a:pPr marL="0" lvl="0" indent="0">
              <a:lnSpc>
                <a:spcPct val="120000"/>
              </a:lnSpc>
              <a:buNone/>
            </a:pPr>
            <a:r>
              <a:rPr lang="de-CH" sz="7600" dirty="0"/>
              <a:t>Bildungsgesetz / nur hinsichtlich Verpflegungsmöglichkeit über Mittag: </a:t>
            </a:r>
            <a:r>
              <a:rPr lang="de-CH" sz="7600" dirty="0" smtClean="0"/>
              <a:t>alle </a:t>
            </a:r>
            <a:r>
              <a:rPr lang="de-CH" sz="7600" dirty="0"/>
              <a:t>3 </a:t>
            </a:r>
            <a:r>
              <a:rPr lang="de-CH" sz="7600" dirty="0" smtClean="0"/>
              <a:t>Jahre</a:t>
            </a:r>
            <a:endParaRPr lang="de-CH" sz="7600" dirty="0"/>
          </a:p>
          <a:p>
            <a:pPr marL="0" lvl="0" indent="0">
              <a:buNone/>
            </a:pPr>
            <a:r>
              <a:rPr lang="de-CH" sz="7600" dirty="0"/>
              <a:t>→ wo sinnvoll und möglich: </a:t>
            </a:r>
            <a:r>
              <a:rPr lang="de-CH" sz="7600" b="1" dirty="0"/>
              <a:t>Schnittstellen nutzen!</a:t>
            </a:r>
          </a:p>
          <a:p>
            <a:pPr marL="0" lvl="0" indent="0">
              <a:buNone/>
            </a:pPr>
            <a:endParaRPr lang="de-CH" sz="14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42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3343499-4781-8F47-9616-5D65C730EB58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177800" y="1191271"/>
            <a:ext cx="8785226" cy="52591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de-CH" sz="6200" baseline="30000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de-CH" sz="2400" b="1" dirty="0" smtClean="0">
                <a:solidFill>
                  <a:prstClr val="black"/>
                </a:solidFill>
              </a:rPr>
              <a:t>Fokus </a:t>
            </a:r>
            <a:r>
              <a:rPr lang="de-CH" sz="2400" b="1" dirty="0">
                <a:solidFill>
                  <a:prstClr val="black"/>
                </a:solidFill>
              </a:rPr>
              <a:t>der heutigen </a:t>
            </a:r>
            <a:r>
              <a:rPr lang="de-CH" sz="2400" b="1" dirty="0" smtClean="0">
                <a:solidFill>
                  <a:prstClr val="black"/>
                </a:solidFill>
              </a:rPr>
              <a:t>Präsentation: Vorlagen/Arbeitsinstrumente Bedarfserhebungen</a:t>
            </a:r>
          </a:p>
          <a:p>
            <a:pPr marL="0" lvl="0" indent="0">
              <a:lnSpc>
                <a:spcPct val="100000"/>
              </a:lnSpc>
              <a:buNone/>
            </a:pPr>
            <a:endParaRPr lang="de-CH" sz="18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de-CH" sz="1800" b="1" i="1" dirty="0" smtClean="0">
                <a:solidFill>
                  <a:prstClr val="black"/>
                </a:solidFill>
              </a:rPr>
              <a:t>→ Meldung </a:t>
            </a:r>
            <a:r>
              <a:rPr lang="de-CH" sz="1800" b="1" i="1" dirty="0">
                <a:solidFill>
                  <a:prstClr val="black"/>
                </a:solidFill>
              </a:rPr>
              <a:t>und Publikation der </a:t>
            </a:r>
            <a:r>
              <a:rPr lang="de-CH" sz="1800" b="1" i="1" dirty="0" smtClean="0">
                <a:solidFill>
                  <a:prstClr val="black"/>
                </a:solidFill>
              </a:rPr>
              <a:t>Ergebnisse (gemäss FEB-Gesetz): </a:t>
            </a:r>
            <a:r>
              <a:rPr lang="de-CH" sz="1800" b="1" i="1" dirty="0">
                <a:solidFill>
                  <a:prstClr val="black"/>
                </a:solidFill>
              </a:rPr>
              <a:t>separate Information </a:t>
            </a:r>
            <a:r>
              <a:rPr lang="de-CH" sz="1800" b="1" i="1" dirty="0" smtClean="0">
                <a:solidFill>
                  <a:prstClr val="black"/>
                </a:solidFill>
              </a:rPr>
              <a:t>des AKJB an </a:t>
            </a:r>
            <a:r>
              <a:rPr lang="de-CH" sz="1800" b="1" i="1" dirty="0">
                <a:solidFill>
                  <a:prstClr val="black"/>
                </a:solidFill>
              </a:rPr>
              <a:t>Gemeinden </a:t>
            </a:r>
            <a:r>
              <a:rPr lang="de-CH" sz="1800" b="1" i="1" dirty="0" smtClean="0">
                <a:solidFill>
                  <a:prstClr val="black"/>
                </a:solidFill>
              </a:rPr>
              <a:t>folgt </a:t>
            </a:r>
          </a:p>
          <a:p>
            <a:pPr marL="0" lvl="0" indent="0">
              <a:lnSpc>
                <a:spcPct val="110000"/>
              </a:lnSpc>
              <a:buNone/>
            </a:pPr>
            <a:endParaRPr lang="de-CH" sz="18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de-CH" sz="1800" b="1" i="1" dirty="0" smtClean="0">
                <a:solidFill>
                  <a:prstClr val="black"/>
                </a:solidFill>
              </a:rPr>
              <a:t>→ «Und nach der Erhebung?»: Thema FEB-Reglemente → Präsentation Katrin Bartels, im Anschluss</a:t>
            </a:r>
          </a:p>
          <a:p>
            <a:pPr marL="0" lvl="0" indent="0">
              <a:buNone/>
            </a:pPr>
            <a:endParaRPr lang="de-CH" sz="1800" b="1" i="1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de-CH" sz="1800" b="1" baseline="30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de-CH" sz="1400" dirty="0"/>
          </a:p>
          <a:p>
            <a:pPr marL="0" indent="0">
              <a:buNone/>
            </a:pPr>
            <a:endParaRPr lang="de-CH" baseline="30000" dirty="0"/>
          </a:p>
          <a:p>
            <a:pPr marL="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315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61012_FEB-Bedarfserhebun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20161012_FEB-Bedarfserhebung</Template>
  <TotalTime>0</TotalTime>
  <Words>1814</Words>
  <Application>Microsoft Office PowerPoint</Application>
  <PresentationFormat>Bildschirmpräsentation (4:3)</PresentationFormat>
  <Paragraphs>345</Paragraphs>
  <Slides>51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2" baseType="lpstr">
      <vt:lpstr>20161012_FEB-Bedarfserhebung</vt:lpstr>
      <vt:lpstr>FEB-Gemeindegespräch 2016: Familienergänzende Kinderbetreuung – Bedarfserhebung und FEB-Reglemente Liestal, 26.10.2016</vt:lpstr>
      <vt:lpstr>PowerPoint-Präsentation</vt:lpstr>
      <vt:lpstr>Programm</vt:lpstr>
      <vt:lpstr>FEB-Bedarfserhebung: Hintergrund und Nutzung der Vorlagen für die Gemeinden</vt:lpstr>
      <vt:lpstr>Wofür Bedarfserhebungen?</vt:lpstr>
      <vt:lpstr>Bedarfserhebung: gesetzliche Grundlagen BL</vt:lpstr>
      <vt:lpstr>Bedarfserhebung: gesetzliche Grundlagen BL</vt:lpstr>
      <vt:lpstr>Bedarfserhebung: gesetzliche Grundlagen BL</vt:lpstr>
      <vt:lpstr>PowerPoint-Präsentation</vt:lpstr>
      <vt:lpstr>Rückblick</vt:lpstr>
      <vt:lpstr>Rückblick</vt:lpstr>
      <vt:lpstr>Überarbeitung «Offline»-Vorlagen</vt:lpstr>
      <vt:lpstr>Von «Offline-» zu Online-Vorlagen</vt:lpstr>
      <vt:lpstr>Vorteile der Online-Vorlagen</vt:lpstr>
      <vt:lpstr>Konzept der Online-Vorlagen</vt:lpstr>
      <vt:lpstr>PowerPoint-Präsentation</vt:lpstr>
      <vt:lpstr>Normal-Version: Pflichtfragen</vt:lpstr>
      <vt:lpstr>Normal-Version: alternative und optionale Fragen</vt:lpstr>
      <vt:lpstr>Survalyzer.com (Test-Umfrage) </vt:lpstr>
      <vt:lpstr>Survalyzer.com (Test-Umfrage) </vt:lpstr>
      <vt:lpstr>PowerPoint-Präsentation</vt:lpstr>
      <vt:lpstr>Nutzung der Online-Vorlagen: Kontakt </vt:lpstr>
      <vt:lpstr>Nutzung der Online-Vorlagen</vt:lpstr>
      <vt:lpstr>Ergebnisse</vt:lpstr>
      <vt:lpstr>Zeitpunkt der Verfügbarkeit</vt:lpstr>
      <vt:lpstr>PowerPoint-Präsentation</vt:lpstr>
      <vt:lpstr>PowerPoint-Präsentation</vt:lpstr>
      <vt:lpstr>FEB Reglemente in den Gemeinden</vt:lpstr>
      <vt:lpstr>Umsetzung § 6 Abs. 3 FEB-Gesetz</vt:lpstr>
      <vt:lpstr>Festlegung</vt:lpstr>
      <vt:lpstr>Zielsetzung sollte gut überlegt werden!</vt:lpstr>
      <vt:lpstr>Grundsatzüberlegung Armutsvermeidung</vt:lpstr>
      <vt:lpstr>Grundsatzüberlegung: Datenbeschaffung </vt:lpstr>
      <vt:lpstr>Stolperfalle: Versteckte Elternbeiträge</vt:lpstr>
      <vt:lpstr>Stolperfalle: fehlender Babytarif</vt:lpstr>
      <vt:lpstr>Stellschraube: Altersgerechtes Angebot</vt:lpstr>
      <vt:lpstr>Stellschraube: Von der Gemeinde anerkannte Angebote</vt:lpstr>
      <vt:lpstr>Stellschraube: Massgebendes Einkommen</vt:lpstr>
      <vt:lpstr>Stellschraube: Einbezug der Familienkonstellationen in das massgebende Einkommen</vt:lpstr>
      <vt:lpstr>Stellschraube: minimales und maximales Einkommen</vt:lpstr>
      <vt:lpstr>Darstellung minimales und maximales Einkommen</vt:lpstr>
      <vt:lpstr>Zusammenfassung: Um der Zielsetzung der Armutsbekämpfung treu zu bleiben sollten folgende Parameter beachtet werden:</vt:lpstr>
      <vt:lpstr>Interesse an Vertiefung / Arbeitsgruppe / Fragen?</vt:lpstr>
      <vt:lpstr>FEB-Gesetz</vt:lpstr>
      <vt:lpstr>FEB-Gesetz - Inkraftsetzung</vt:lpstr>
      <vt:lpstr>Verordnung zum FEB-Gesetz</vt:lpstr>
      <vt:lpstr>Verordnung zum FEB-Gesetz</vt:lpstr>
      <vt:lpstr>Weitere Information zum FEB-Gesetz</vt:lpstr>
      <vt:lpstr>Fragen? </vt:lpstr>
      <vt:lpstr>Schlussworte</vt:lpstr>
      <vt:lpstr>Vielen Dank für Ihre Aufmerksamkeit! </vt:lpstr>
    </vt:vector>
  </TitlesOfParts>
  <Company>Kantonale Verwaltungen BL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FEB-Bedarfserhebung: Hintergrund und</dc:title>
  <dc:creator>Arnoux, Anais BKSD</dc:creator>
  <cp:lastModifiedBy>Huber, Johanna SID</cp:lastModifiedBy>
  <cp:revision>80</cp:revision>
  <dcterms:created xsi:type="dcterms:W3CDTF">2016-10-12T08:37:13Z</dcterms:created>
  <dcterms:modified xsi:type="dcterms:W3CDTF">2016-10-26T11:40:04Z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