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64" r:id="rId4"/>
  </p:sldMasterIdLst>
  <p:notesMasterIdLst>
    <p:notesMasterId r:id="rId55"/>
  </p:notesMasterIdLst>
  <p:handoutMasterIdLst>
    <p:handoutMasterId r:id="rId56"/>
  </p:handoutMasterIdLst>
  <p:sldIdLst>
    <p:sldId id="256" r:id="rId5"/>
    <p:sldId id="261" r:id="rId6"/>
    <p:sldId id="262" r:id="rId7"/>
    <p:sldId id="336" r:id="rId8"/>
    <p:sldId id="299" r:id="rId9"/>
    <p:sldId id="263" r:id="rId10"/>
    <p:sldId id="329" r:id="rId11"/>
    <p:sldId id="328" r:id="rId12"/>
    <p:sldId id="337" r:id="rId13"/>
    <p:sldId id="301" r:id="rId14"/>
    <p:sldId id="274" r:id="rId15"/>
    <p:sldId id="330" r:id="rId16"/>
    <p:sldId id="334" r:id="rId17"/>
    <p:sldId id="291" r:id="rId18"/>
    <p:sldId id="271" r:id="rId19"/>
    <p:sldId id="277" r:id="rId20"/>
    <p:sldId id="282" r:id="rId21"/>
    <p:sldId id="281" r:id="rId22"/>
    <p:sldId id="343" r:id="rId23"/>
    <p:sldId id="283" r:id="rId24"/>
    <p:sldId id="344" r:id="rId25"/>
    <p:sldId id="316" r:id="rId26"/>
    <p:sldId id="345" r:id="rId27"/>
    <p:sldId id="285" r:id="rId28"/>
    <p:sldId id="348" r:id="rId29"/>
    <p:sldId id="346" r:id="rId30"/>
    <p:sldId id="312" r:id="rId31"/>
    <p:sldId id="269" r:id="rId32"/>
    <p:sldId id="335" r:id="rId33"/>
    <p:sldId id="326" r:id="rId34"/>
    <p:sldId id="350" r:id="rId35"/>
    <p:sldId id="323" r:id="rId36"/>
    <p:sldId id="324" r:id="rId37"/>
    <p:sldId id="325" r:id="rId38"/>
    <p:sldId id="320" r:id="rId39"/>
    <p:sldId id="317" r:id="rId40"/>
    <p:sldId id="267" r:id="rId41"/>
    <p:sldId id="279" r:id="rId42"/>
    <p:sldId id="321" r:id="rId43"/>
    <p:sldId id="349" r:id="rId44"/>
    <p:sldId id="289" r:id="rId45"/>
    <p:sldId id="268" r:id="rId46"/>
    <p:sldId id="304" r:id="rId47"/>
    <p:sldId id="270" r:id="rId48"/>
    <p:sldId id="305" r:id="rId49"/>
    <p:sldId id="306" r:id="rId50"/>
    <p:sldId id="315" r:id="rId51"/>
    <p:sldId id="331" r:id="rId52"/>
    <p:sldId id="332" r:id="rId53"/>
    <p:sldId id="333" r:id="rId5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1079">
          <p15:clr>
            <a:srgbClr val="A4A3A4"/>
          </p15:clr>
        </p15:guide>
        <p15:guide id="4" orient="horz" pos="4206">
          <p15:clr>
            <a:srgbClr val="A4A3A4"/>
          </p15:clr>
        </p15:guide>
        <p15:guide id="5" orient="horz" pos="773">
          <p15:clr>
            <a:srgbClr val="A4A3A4"/>
          </p15:clr>
        </p15:guide>
        <p15:guide id="6" pos="112">
          <p15:clr>
            <a:srgbClr val="A4A3A4"/>
          </p15:clr>
        </p15:guide>
        <p15:guide id="7" pos="2824">
          <p15:clr>
            <a:srgbClr val="A4A3A4"/>
          </p15:clr>
        </p15:guide>
        <p15:guide id="8" pos="2936">
          <p15:clr>
            <a:srgbClr val="A4A3A4"/>
          </p15:clr>
        </p15:guide>
        <p15:guide id="9" pos="3389">
          <p15:clr>
            <a:srgbClr val="A4A3A4"/>
          </p15:clr>
        </p15:guide>
        <p15:guide id="10" pos="3502">
          <p15:clr>
            <a:srgbClr val="A4A3A4"/>
          </p15:clr>
        </p15:guide>
        <p15:guide id="11" pos="3953">
          <p15:clr>
            <a:srgbClr val="A4A3A4"/>
          </p15:clr>
        </p15:guide>
        <p15:guide id="12" pos="4067">
          <p15:clr>
            <a:srgbClr val="A4A3A4"/>
          </p15:clr>
        </p15:guide>
        <p15:guide id="13" pos="4517">
          <p15:clr>
            <a:srgbClr val="A4A3A4"/>
          </p15:clr>
        </p15:guide>
        <p15:guide id="14" pos="4630">
          <p15:clr>
            <a:srgbClr val="A4A3A4"/>
          </p15:clr>
        </p15:guide>
        <p15:guide id="15" pos="5082">
          <p15:clr>
            <a:srgbClr val="A4A3A4"/>
          </p15:clr>
        </p15:guide>
        <p15:guide id="16" pos="5196">
          <p15:clr>
            <a:srgbClr val="A4A3A4"/>
          </p15:clr>
        </p15:guide>
        <p15:guide id="17" pos="5646">
          <p15:clr>
            <a:srgbClr val="A4A3A4"/>
          </p15:clr>
        </p15:guide>
        <p15:guide id="18" pos="2373">
          <p15:clr>
            <a:srgbClr val="A4A3A4"/>
          </p15:clr>
        </p15:guide>
        <p15:guide id="19" pos="1693">
          <p15:clr>
            <a:srgbClr val="A4A3A4"/>
          </p15:clr>
        </p15:guide>
        <p15:guide id="20" pos="2258">
          <p15:clr>
            <a:srgbClr val="A4A3A4"/>
          </p15:clr>
        </p15:guide>
        <p15:guide id="21" pos="1809">
          <p15:clr>
            <a:srgbClr val="A4A3A4"/>
          </p15:clr>
        </p15:guide>
        <p15:guide id="22" pos="1243">
          <p15:clr>
            <a:srgbClr val="A4A3A4"/>
          </p15:clr>
        </p15:guide>
        <p15:guide id="23" pos="1128">
          <p15:clr>
            <a:srgbClr val="A4A3A4"/>
          </p15:clr>
        </p15:guide>
        <p15:guide id="24" pos="564">
          <p15:clr>
            <a:srgbClr val="A4A3A4"/>
          </p15:clr>
        </p15:guide>
        <p15:guide id="25" pos="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5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 snapToObjects="1">
      <p:cViewPr varScale="1">
        <p:scale>
          <a:sx n="115" d="100"/>
          <a:sy n="115" d="100"/>
        </p:scale>
        <p:origin x="1476" y="108"/>
      </p:cViewPr>
      <p:guideLst>
        <p:guide orient="horz" pos="114"/>
        <p:guide orient="horz" pos="1236"/>
        <p:guide orient="horz" pos="1079"/>
        <p:guide orient="horz" pos="4206"/>
        <p:guide orient="horz" pos="773"/>
        <p:guide pos="112"/>
        <p:guide pos="2824"/>
        <p:guide pos="2936"/>
        <p:guide pos="3389"/>
        <p:guide pos="3502"/>
        <p:guide pos="3953"/>
        <p:guide pos="4067"/>
        <p:guide pos="4517"/>
        <p:guide pos="4630"/>
        <p:guide pos="5082"/>
        <p:guide pos="5196"/>
        <p:guide pos="5646"/>
        <p:guide pos="2373"/>
        <p:guide pos="1693"/>
        <p:guide pos="2258"/>
        <p:guide pos="1809"/>
        <p:guide pos="1243"/>
        <p:guide pos="1128"/>
        <p:guide pos="564"/>
        <p:guide pos="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5E3AD-3F5E-46BF-8F94-44AFAC064D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44C92A-CAF7-40BE-8A50-E8A6D28B6DC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2300" b="1" dirty="0" smtClean="0">
              <a:solidFill>
                <a:schemeClr val="tx1"/>
              </a:solidFill>
            </a:rPr>
            <a:t>Gestiegene Sozialhilfequote und -kosten</a:t>
          </a:r>
          <a:endParaRPr lang="de-DE" sz="2300" b="1" dirty="0">
            <a:solidFill>
              <a:schemeClr val="tx1"/>
            </a:solidFill>
          </a:endParaRPr>
        </a:p>
      </dgm:t>
    </dgm:pt>
    <dgm:pt modelId="{2C20AA89-D4BC-4510-B413-01C93235C5F6}" type="parTrans" cxnId="{CCAB07DA-A53F-4B93-A0A0-D24CF0ADEE11}">
      <dgm:prSet/>
      <dgm:spPr/>
      <dgm:t>
        <a:bodyPr/>
        <a:lstStyle/>
        <a:p>
          <a:endParaRPr lang="de-DE"/>
        </a:p>
      </dgm:t>
    </dgm:pt>
    <dgm:pt modelId="{ECC35D58-3DF4-49C5-A078-933F7E10C1B9}" type="sibTrans" cxnId="{CCAB07DA-A53F-4B93-A0A0-D24CF0ADEE11}">
      <dgm:prSet/>
      <dgm:spPr/>
      <dgm:t>
        <a:bodyPr/>
        <a:lstStyle/>
        <a:p>
          <a:endParaRPr lang="de-DE"/>
        </a:p>
      </dgm:t>
    </dgm:pt>
    <dgm:pt modelId="{7DF1CF4E-2F73-4EE1-9BBF-2B25716D5ADB}">
      <dgm:prSet phldrT="[Text]" custT="1"/>
      <dgm:spPr/>
      <dgm:t>
        <a:bodyPr/>
        <a:lstStyle/>
        <a:p>
          <a:r>
            <a:rPr lang="de-DE" sz="1900" dirty="0" smtClean="0"/>
            <a:t>Die Sozialhilfequote ist in 10 Jahren von </a:t>
          </a:r>
          <a:r>
            <a:rPr lang="de-DE" sz="1900" dirty="0" smtClean="0"/>
            <a:t>2,2 </a:t>
          </a:r>
          <a:r>
            <a:rPr lang="de-DE" sz="1900" dirty="0" smtClean="0"/>
            <a:t>auf </a:t>
          </a:r>
          <a:r>
            <a:rPr lang="de-DE" sz="1900" dirty="0" smtClean="0"/>
            <a:t>3,0 </a:t>
          </a:r>
          <a:r>
            <a:rPr lang="de-DE" sz="1900" dirty="0" smtClean="0"/>
            <a:t>Prozent gestiegen.</a:t>
          </a:r>
          <a:endParaRPr lang="de-DE" sz="1900" dirty="0"/>
        </a:p>
      </dgm:t>
    </dgm:pt>
    <dgm:pt modelId="{0A44472D-18C1-4974-BD42-71313C5220DC}" type="parTrans" cxnId="{321732EB-A0F1-415A-ACD6-16D5DF444DBD}">
      <dgm:prSet/>
      <dgm:spPr/>
      <dgm:t>
        <a:bodyPr/>
        <a:lstStyle/>
        <a:p>
          <a:endParaRPr lang="de-DE"/>
        </a:p>
      </dgm:t>
    </dgm:pt>
    <dgm:pt modelId="{8D83B61C-9282-445D-8279-7583969B9E58}" type="sibTrans" cxnId="{321732EB-A0F1-415A-ACD6-16D5DF444DBD}">
      <dgm:prSet/>
      <dgm:spPr/>
      <dgm:t>
        <a:bodyPr/>
        <a:lstStyle/>
        <a:p>
          <a:endParaRPr lang="de-DE"/>
        </a:p>
      </dgm:t>
    </dgm:pt>
    <dgm:pt modelId="{1F9D5B64-91F0-4B86-B203-B731868A346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2300" b="1" dirty="0" smtClean="0">
              <a:solidFill>
                <a:schemeClr val="tx1"/>
              </a:solidFill>
            </a:rPr>
            <a:t>Zunehmende Bezugsdauer</a:t>
          </a:r>
          <a:endParaRPr lang="de-DE" sz="2300" b="1" dirty="0">
            <a:solidFill>
              <a:schemeClr val="tx1"/>
            </a:solidFill>
          </a:endParaRPr>
        </a:p>
      </dgm:t>
    </dgm:pt>
    <dgm:pt modelId="{7A0B0CD2-0AA1-4B49-B284-D45B28390CBD}" type="parTrans" cxnId="{98E91EB0-8929-4635-B66F-CC6803A0F3F8}">
      <dgm:prSet/>
      <dgm:spPr/>
      <dgm:t>
        <a:bodyPr/>
        <a:lstStyle/>
        <a:p>
          <a:endParaRPr lang="de-DE"/>
        </a:p>
      </dgm:t>
    </dgm:pt>
    <dgm:pt modelId="{6B926783-AB67-4EF6-931C-CBF59D4D23C3}" type="sibTrans" cxnId="{98E91EB0-8929-4635-B66F-CC6803A0F3F8}">
      <dgm:prSet/>
      <dgm:spPr/>
      <dgm:t>
        <a:bodyPr/>
        <a:lstStyle/>
        <a:p>
          <a:endParaRPr lang="de-DE"/>
        </a:p>
      </dgm:t>
    </dgm:pt>
    <dgm:pt modelId="{79FC16FB-EBD7-4DD9-800E-F0DD06B59150}">
      <dgm:prSet phldrT="[Text]" custT="1"/>
      <dgm:spPr/>
      <dgm:t>
        <a:bodyPr/>
        <a:lstStyle/>
        <a:p>
          <a:r>
            <a:rPr lang="de-DE" sz="1900" dirty="0" smtClean="0"/>
            <a:t>Jeder vierte Fall dauert mehr als 4 Jahre</a:t>
          </a:r>
          <a:r>
            <a:rPr lang="de-DE" sz="1800" dirty="0" smtClean="0"/>
            <a:t>.</a:t>
          </a:r>
          <a:endParaRPr lang="de-DE" sz="1800" dirty="0"/>
        </a:p>
      </dgm:t>
    </dgm:pt>
    <dgm:pt modelId="{E956E418-C275-4976-8AC1-C99DE63BDE09}" type="parTrans" cxnId="{3E37D077-7949-46A0-A402-9FE09CD37E9C}">
      <dgm:prSet/>
      <dgm:spPr/>
      <dgm:t>
        <a:bodyPr/>
        <a:lstStyle/>
        <a:p>
          <a:endParaRPr lang="de-DE"/>
        </a:p>
      </dgm:t>
    </dgm:pt>
    <dgm:pt modelId="{990FFEFE-B8E0-4749-8D88-AC73C5F5DB2B}" type="sibTrans" cxnId="{3E37D077-7949-46A0-A402-9FE09CD37E9C}">
      <dgm:prSet/>
      <dgm:spPr/>
      <dgm:t>
        <a:bodyPr/>
        <a:lstStyle/>
        <a:p>
          <a:endParaRPr lang="de-DE"/>
        </a:p>
      </dgm:t>
    </dgm:pt>
    <dgm:pt modelId="{A18A59B1-D190-4F10-9FAB-57A0101E5FA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2300" b="1" dirty="0" smtClean="0">
              <a:solidFill>
                <a:schemeClr val="tx1"/>
              </a:solidFill>
            </a:rPr>
            <a:t>Besonders betroffene Personengruppen</a:t>
          </a:r>
          <a:endParaRPr lang="de-DE" sz="2300" b="1" dirty="0">
            <a:solidFill>
              <a:schemeClr val="tx1"/>
            </a:solidFill>
          </a:endParaRPr>
        </a:p>
      </dgm:t>
    </dgm:pt>
    <dgm:pt modelId="{CA9CBD2C-E49B-46DA-93ED-27FE9BDD67F0}" type="parTrans" cxnId="{F48667A3-E5FF-4A80-AF5D-D1AFE9C029EA}">
      <dgm:prSet/>
      <dgm:spPr/>
      <dgm:t>
        <a:bodyPr/>
        <a:lstStyle/>
        <a:p>
          <a:endParaRPr lang="de-DE"/>
        </a:p>
      </dgm:t>
    </dgm:pt>
    <dgm:pt modelId="{C9F0C51E-18DF-4841-A414-6BA80ACAADC2}" type="sibTrans" cxnId="{F48667A3-E5FF-4A80-AF5D-D1AFE9C029EA}">
      <dgm:prSet/>
      <dgm:spPr/>
      <dgm:t>
        <a:bodyPr/>
        <a:lstStyle/>
        <a:p>
          <a:endParaRPr lang="de-DE"/>
        </a:p>
      </dgm:t>
    </dgm:pt>
    <dgm:pt modelId="{F45B8EB0-BE6F-4A14-BEF3-F93AF98D6C4A}">
      <dgm:prSet phldrT="[Text]" custT="1"/>
      <dgm:spPr/>
      <dgm:t>
        <a:bodyPr/>
        <a:lstStyle/>
        <a:p>
          <a:r>
            <a:rPr lang="de-DE" sz="1900" dirty="0" smtClean="0"/>
            <a:t>Kinder und Jugendliche, junge Erwachsene, 55+</a:t>
          </a:r>
          <a:endParaRPr lang="de-DE" sz="1900" dirty="0"/>
        </a:p>
      </dgm:t>
    </dgm:pt>
    <dgm:pt modelId="{90CB23A9-6A0C-4036-A257-8205FD02A57E}" type="parTrans" cxnId="{75A6666D-843E-4C4B-AF58-77148BD0FBAB}">
      <dgm:prSet/>
      <dgm:spPr/>
      <dgm:t>
        <a:bodyPr/>
        <a:lstStyle/>
        <a:p>
          <a:endParaRPr lang="de-DE"/>
        </a:p>
      </dgm:t>
    </dgm:pt>
    <dgm:pt modelId="{04BD6721-0518-4AA5-BC3B-AA9651FF479F}" type="sibTrans" cxnId="{75A6666D-843E-4C4B-AF58-77148BD0FBAB}">
      <dgm:prSet/>
      <dgm:spPr/>
      <dgm:t>
        <a:bodyPr/>
        <a:lstStyle/>
        <a:p>
          <a:endParaRPr lang="de-DE"/>
        </a:p>
      </dgm:t>
    </dgm:pt>
    <dgm:pt modelId="{A62648DF-252A-4055-B280-773F63F734D5}">
      <dgm:prSet phldrT="[Text]" custT="1"/>
      <dgm:spPr/>
      <dgm:t>
        <a:bodyPr/>
        <a:lstStyle/>
        <a:p>
          <a:r>
            <a:rPr lang="de-DE" sz="1900" dirty="0" smtClean="0"/>
            <a:t>Ausländische Personen</a:t>
          </a:r>
          <a:endParaRPr lang="de-DE" sz="1900" dirty="0"/>
        </a:p>
      </dgm:t>
    </dgm:pt>
    <dgm:pt modelId="{19239E2D-E45A-4A3B-B4B2-E24C1BE1E037}" type="parTrans" cxnId="{40B1DC03-8A29-4BEA-9BC0-0E8AF2DD3791}">
      <dgm:prSet/>
      <dgm:spPr/>
      <dgm:t>
        <a:bodyPr/>
        <a:lstStyle/>
        <a:p>
          <a:endParaRPr lang="de-DE"/>
        </a:p>
      </dgm:t>
    </dgm:pt>
    <dgm:pt modelId="{F380C528-843B-4C67-8D96-533775D61919}" type="sibTrans" cxnId="{40B1DC03-8A29-4BEA-9BC0-0E8AF2DD3791}">
      <dgm:prSet/>
      <dgm:spPr/>
      <dgm:t>
        <a:bodyPr/>
        <a:lstStyle/>
        <a:p>
          <a:endParaRPr lang="de-DE"/>
        </a:p>
      </dgm:t>
    </dgm:pt>
    <dgm:pt modelId="{4364E507-9C1F-4A96-AEA3-1A78BC89FBA2}">
      <dgm:prSet phldrT="[Text]" custT="1"/>
      <dgm:spPr/>
      <dgm:t>
        <a:bodyPr/>
        <a:lstStyle/>
        <a:p>
          <a:r>
            <a:rPr lang="de-DE" sz="1900" dirty="0" smtClean="0"/>
            <a:t>Personen ohne Berufsbildung und Geringqualifizierte</a:t>
          </a:r>
          <a:endParaRPr lang="de-DE" sz="1900" dirty="0"/>
        </a:p>
      </dgm:t>
    </dgm:pt>
    <dgm:pt modelId="{E860BC53-3CCF-49D6-890F-63DEBFD93420}" type="parTrans" cxnId="{C5FEAD95-BC7A-4F87-8FA3-7102029CC5C6}">
      <dgm:prSet/>
      <dgm:spPr/>
      <dgm:t>
        <a:bodyPr/>
        <a:lstStyle/>
        <a:p>
          <a:endParaRPr lang="de-DE"/>
        </a:p>
      </dgm:t>
    </dgm:pt>
    <dgm:pt modelId="{BE75CBE3-3CF0-44CE-AA4F-3F79327FFA8B}" type="sibTrans" cxnId="{C5FEAD95-BC7A-4F87-8FA3-7102029CC5C6}">
      <dgm:prSet/>
      <dgm:spPr/>
      <dgm:t>
        <a:bodyPr/>
        <a:lstStyle/>
        <a:p>
          <a:endParaRPr lang="de-DE"/>
        </a:p>
      </dgm:t>
    </dgm:pt>
    <dgm:pt modelId="{D0A8AF74-259F-43CF-91FD-0BE74CC8C9DA}">
      <dgm:prSet phldrT="[Text]" custT="1"/>
      <dgm:spPr/>
      <dgm:t>
        <a:bodyPr/>
        <a:lstStyle/>
        <a:p>
          <a:r>
            <a:rPr lang="de-DE" sz="1900" dirty="0" smtClean="0"/>
            <a:t>Alleinerziehende</a:t>
          </a:r>
          <a:endParaRPr lang="de-DE" sz="1900" dirty="0"/>
        </a:p>
      </dgm:t>
    </dgm:pt>
    <dgm:pt modelId="{CBA12BB6-8320-4E8B-BC43-1D783C17AB42}" type="parTrans" cxnId="{43C3E92B-F481-4751-84A0-73DDA6319323}">
      <dgm:prSet/>
      <dgm:spPr/>
      <dgm:t>
        <a:bodyPr/>
        <a:lstStyle/>
        <a:p>
          <a:endParaRPr lang="de-DE"/>
        </a:p>
      </dgm:t>
    </dgm:pt>
    <dgm:pt modelId="{608492E0-95F7-45CD-A20C-4D23525096D5}" type="sibTrans" cxnId="{43C3E92B-F481-4751-84A0-73DDA6319323}">
      <dgm:prSet/>
      <dgm:spPr/>
      <dgm:t>
        <a:bodyPr/>
        <a:lstStyle/>
        <a:p>
          <a:endParaRPr lang="de-DE"/>
        </a:p>
      </dgm:t>
    </dgm:pt>
    <dgm:pt modelId="{69775EB7-484E-4DE2-B143-A64E6FD68BB9}">
      <dgm:prSet phldrT="[Text]" custT="1"/>
      <dgm:spPr/>
      <dgm:t>
        <a:bodyPr/>
        <a:lstStyle/>
        <a:p>
          <a:r>
            <a:rPr lang="de-DE" sz="1900" dirty="0" smtClean="0"/>
            <a:t>Personen mit gesundheitlichen Beeinträchtigungen</a:t>
          </a:r>
          <a:endParaRPr lang="de-DE" sz="1900" dirty="0"/>
        </a:p>
      </dgm:t>
    </dgm:pt>
    <dgm:pt modelId="{E9AC6962-395A-4095-8F91-2208C8D85CA2}" type="parTrans" cxnId="{38045F9A-D23E-4999-9E99-73CB9E10137D}">
      <dgm:prSet/>
      <dgm:spPr/>
      <dgm:t>
        <a:bodyPr/>
        <a:lstStyle/>
        <a:p>
          <a:endParaRPr lang="de-DE"/>
        </a:p>
      </dgm:t>
    </dgm:pt>
    <dgm:pt modelId="{5167BAF0-5BFA-4411-A1C8-DF2709BAA077}" type="sibTrans" cxnId="{38045F9A-D23E-4999-9E99-73CB9E10137D}">
      <dgm:prSet/>
      <dgm:spPr/>
      <dgm:t>
        <a:bodyPr/>
        <a:lstStyle/>
        <a:p>
          <a:endParaRPr lang="de-DE"/>
        </a:p>
      </dgm:t>
    </dgm:pt>
    <dgm:pt modelId="{5E410C6D-2D66-4F33-8762-E126315B3FB8}" type="pres">
      <dgm:prSet presAssocID="{C525E3AD-3F5E-46BF-8F94-44AFAC064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7D123BF-2761-43A6-8F62-4DEE6ED2B95E}" type="pres">
      <dgm:prSet presAssocID="{E844C92A-CAF7-40BE-8A50-E8A6D28B6DCF}" presName="parentText" presStyleLbl="node1" presStyleIdx="0" presStyleCnt="3" custScaleY="7783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672B80-E6C2-46A6-83DE-253B9A0DCC07}" type="pres">
      <dgm:prSet presAssocID="{E844C92A-CAF7-40BE-8A50-E8A6D28B6DC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003568-BD9C-4F36-994D-60138CF69B9F}" type="pres">
      <dgm:prSet presAssocID="{1F9D5B64-91F0-4B86-B203-B731868A3469}" presName="parentText" presStyleLbl="node1" presStyleIdx="1" presStyleCnt="3" custScaleY="7783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FC8AEC-98D9-4E20-B8A0-21CDDEA014DF}" type="pres">
      <dgm:prSet presAssocID="{1F9D5B64-91F0-4B86-B203-B731868A346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E4DC0F-DEAB-4257-96EC-50CEFDEA608B}" type="pres">
      <dgm:prSet presAssocID="{A18A59B1-D190-4F10-9FAB-57A0101E5FA8}" presName="parentText" presStyleLbl="node1" presStyleIdx="2" presStyleCnt="3" custScaleY="7783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C2A8EC-E9F6-4BD1-9597-8E6FC394DF2F}" type="pres">
      <dgm:prSet presAssocID="{A18A59B1-D190-4F10-9FAB-57A0101E5FA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1971B61-E98E-44D2-B5E2-1921F35EF6EB}" type="presOf" srcId="{69775EB7-484E-4DE2-B143-A64E6FD68BB9}" destId="{CCC2A8EC-E9F6-4BD1-9597-8E6FC394DF2F}" srcOrd="0" destOrd="4" presId="urn:microsoft.com/office/officeart/2005/8/layout/vList2"/>
    <dgm:cxn modelId="{F48667A3-E5FF-4A80-AF5D-D1AFE9C029EA}" srcId="{C525E3AD-3F5E-46BF-8F94-44AFAC064D9D}" destId="{A18A59B1-D190-4F10-9FAB-57A0101E5FA8}" srcOrd="2" destOrd="0" parTransId="{CA9CBD2C-E49B-46DA-93ED-27FE9BDD67F0}" sibTransId="{C9F0C51E-18DF-4841-A414-6BA80ACAADC2}"/>
    <dgm:cxn modelId="{64C90EF3-4AC4-45D4-8984-495CEB643DDD}" type="presOf" srcId="{A62648DF-252A-4055-B280-773F63F734D5}" destId="{CCC2A8EC-E9F6-4BD1-9597-8E6FC394DF2F}" srcOrd="0" destOrd="1" presId="urn:microsoft.com/office/officeart/2005/8/layout/vList2"/>
    <dgm:cxn modelId="{98E91EB0-8929-4635-B66F-CC6803A0F3F8}" srcId="{C525E3AD-3F5E-46BF-8F94-44AFAC064D9D}" destId="{1F9D5B64-91F0-4B86-B203-B731868A3469}" srcOrd="1" destOrd="0" parTransId="{7A0B0CD2-0AA1-4B49-B284-D45B28390CBD}" sibTransId="{6B926783-AB67-4EF6-931C-CBF59D4D23C3}"/>
    <dgm:cxn modelId="{38045F9A-D23E-4999-9E99-73CB9E10137D}" srcId="{A18A59B1-D190-4F10-9FAB-57A0101E5FA8}" destId="{69775EB7-484E-4DE2-B143-A64E6FD68BB9}" srcOrd="4" destOrd="0" parTransId="{E9AC6962-395A-4095-8F91-2208C8D85CA2}" sibTransId="{5167BAF0-5BFA-4411-A1C8-DF2709BAA077}"/>
    <dgm:cxn modelId="{9462C4C8-4F47-4CA1-B3F0-61EA0315E1CC}" type="presOf" srcId="{7DF1CF4E-2F73-4EE1-9BBF-2B25716D5ADB}" destId="{1C672B80-E6C2-46A6-83DE-253B9A0DCC07}" srcOrd="0" destOrd="0" presId="urn:microsoft.com/office/officeart/2005/8/layout/vList2"/>
    <dgm:cxn modelId="{EA8C7459-9ED3-47E0-BFA1-9F3A82801B3F}" type="presOf" srcId="{F45B8EB0-BE6F-4A14-BEF3-F93AF98D6C4A}" destId="{CCC2A8EC-E9F6-4BD1-9597-8E6FC394DF2F}" srcOrd="0" destOrd="0" presId="urn:microsoft.com/office/officeart/2005/8/layout/vList2"/>
    <dgm:cxn modelId="{65282380-A8F3-49E4-A1FA-5FFC9A14FE38}" type="presOf" srcId="{E844C92A-CAF7-40BE-8A50-E8A6D28B6DCF}" destId="{17D123BF-2761-43A6-8F62-4DEE6ED2B95E}" srcOrd="0" destOrd="0" presId="urn:microsoft.com/office/officeart/2005/8/layout/vList2"/>
    <dgm:cxn modelId="{C5FEAD95-BC7A-4F87-8FA3-7102029CC5C6}" srcId="{A18A59B1-D190-4F10-9FAB-57A0101E5FA8}" destId="{4364E507-9C1F-4A96-AEA3-1A78BC89FBA2}" srcOrd="2" destOrd="0" parTransId="{E860BC53-3CCF-49D6-890F-63DEBFD93420}" sibTransId="{BE75CBE3-3CF0-44CE-AA4F-3F79327FFA8B}"/>
    <dgm:cxn modelId="{40B1DC03-8A29-4BEA-9BC0-0E8AF2DD3791}" srcId="{A18A59B1-D190-4F10-9FAB-57A0101E5FA8}" destId="{A62648DF-252A-4055-B280-773F63F734D5}" srcOrd="1" destOrd="0" parTransId="{19239E2D-E45A-4A3B-B4B2-E24C1BE1E037}" sibTransId="{F380C528-843B-4C67-8D96-533775D61919}"/>
    <dgm:cxn modelId="{75A6666D-843E-4C4B-AF58-77148BD0FBAB}" srcId="{A18A59B1-D190-4F10-9FAB-57A0101E5FA8}" destId="{F45B8EB0-BE6F-4A14-BEF3-F93AF98D6C4A}" srcOrd="0" destOrd="0" parTransId="{90CB23A9-6A0C-4036-A257-8205FD02A57E}" sibTransId="{04BD6721-0518-4AA5-BC3B-AA9651FF479F}"/>
    <dgm:cxn modelId="{673DBEFC-106D-4553-B045-7AE3D1341F4B}" type="presOf" srcId="{1F9D5B64-91F0-4B86-B203-B731868A3469}" destId="{58003568-BD9C-4F36-994D-60138CF69B9F}" srcOrd="0" destOrd="0" presId="urn:microsoft.com/office/officeart/2005/8/layout/vList2"/>
    <dgm:cxn modelId="{97315D11-2BD9-4AC1-9505-584BEF7085E1}" type="presOf" srcId="{A18A59B1-D190-4F10-9FAB-57A0101E5FA8}" destId="{BFE4DC0F-DEAB-4257-96EC-50CEFDEA608B}" srcOrd="0" destOrd="0" presId="urn:microsoft.com/office/officeart/2005/8/layout/vList2"/>
    <dgm:cxn modelId="{2F873D44-7F98-4DA9-800C-1CB6962E9805}" type="presOf" srcId="{C525E3AD-3F5E-46BF-8F94-44AFAC064D9D}" destId="{5E410C6D-2D66-4F33-8762-E126315B3FB8}" srcOrd="0" destOrd="0" presId="urn:microsoft.com/office/officeart/2005/8/layout/vList2"/>
    <dgm:cxn modelId="{3E37D077-7949-46A0-A402-9FE09CD37E9C}" srcId="{1F9D5B64-91F0-4B86-B203-B731868A3469}" destId="{79FC16FB-EBD7-4DD9-800E-F0DD06B59150}" srcOrd="0" destOrd="0" parTransId="{E956E418-C275-4976-8AC1-C99DE63BDE09}" sibTransId="{990FFEFE-B8E0-4749-8D88-AC73C5F5DB2B}"/>
    <dgm:cxn modelId="{CCAB07DA-A53F-4B93-A0A0-D24CF0ADEE11}" srcId="{C525E3AD-3F5E-46BF-8F94-44AFAC064D9D}" destId="{E844C92A-CAF7-40BE-8A50-E8A6D28B6DCF}" srcOrd="0" destOrd="0" parTransId="{2C20AA89-D4BC-4510-B413-01C93235C5F6}" sibTransId="{ECC35D58-3DF4-49C5-A078-933F7E10C1B9}"/>
    <dgm:cxn modelId="{96014FE1-8FB1-48AC-B05E-DC7CE9200CA2}" type="presOf" srcId="{D0A8AF74-259F-43CF-91FD-0BE74CC8C9DA}" destId="{CCC2A8EC-E9F6-4BD1-9597-8E6FC394DF2F}" srcOrd="0" destOrd="3" presId="urn:microsoft.com/office/officeart/2005/8/layout/vList2"/>
    <dgm:cxn modelId="{E85354DC-66C3-4A59-AF38-DCBFF0EECA59}" type="presOf" srcId="{4364E507-9C1F-4A96-AEA3-1A78BC89FBA2}" destId="{CCC2A8EC-E9F6-4BD1-9597-8E6FC394DF2F}" srcOrd="0" destOrd="2" presId="urn:microsoft.com/office/officeart/2005/8/layout/vList2"/>
    <dgm:cxn modelId="{BD8658F1-844B-4AD9-A070-9BF1C89EC6D0}" type="presOf" srcId="{79FC16FB-EBD7-4DD9-800E-F0DD06B59150}" destId="{68FC8AEC-98D9-4E20-B8A0-21CDDEA014DF}" srcOrd="0" destOrd="0" presId="urn:microsoft.com/office/officeart/2005/8/layout/vList2"/>
    <dgm:cxn modelId="{43C3E92B-F481-4751-84A0-73DDA6319323}" srcId="{A18A59B1-D190-4F10-9FAB-57A0101E5FA8}" destId="{D0A8AF74-259F-43CF-91FD-0BE74CC8C9DA}" srcOrd="3" destOrd="0" parTransId="{CBA12BB6-8320-4E8B-BC43-1D783C17AB42}" sibTransId="{608492E0-95F7-45CD-A20C-4D23525096D5}"/>
    <dgm:cxn modelId="{321732EB-A0F1-415A-ACD6-16D5DF444DBD}" srcId="{E844C92A-CAF7-40BE-8A50-E8A6D28B6DCF}" destId="{7DF1CF4E-2F73-4EE1-9BBF-2B25716D5ADB}" srcOrd="0" destOrd="0" parTransId="{0A44472D-18C1-4974-BD42-71313C5220DC}" sibTransId="{8D83B61C-9282-445D-8279-7583969B9E58}"/>
    <dgm:cxn modelId="{F66F1F27-2136-43BA-8383-0EBE97275313}" type="presParOf" srcId="{5E410C6D-2D66-4F33-8762-E126315B3FB8}" destId="{17D123BF-2761-43A6-8F62-4DEE6ED2B95E}" srcOrd="0" destOrd="0" presId="urn:microsoft.com/office/officeart/2005/8/layout/vList2"/>
    <dgm:cxn modelId="{9AE48F07-0652-4811-BF02-0E43A91027AC}" type="presParOf" srcId="{5E410C6D-2D66-4F33-8762-E126315B3FB8}" destId="{1C672B80-E6C2-46A6-83DE-253B9A0DCC07}" srcOrd="1" destOrd="0" presId="urn:microsoft.com/office/officeart/2005/8/layout/vList2"/>
    <dgm:cxn modelId="{6740467B-919A-41A8-8633-CE1727D0DCB6}" type="presParOf" srcId="{5E410C6D-2D66-4F33-8762-E126315B3FB8}" destId="{58003568-BD9C-4F36-994D-60138CF69B9F}" srcOrd="2" destOrd="0" presId="urn:microsoft.com/office/officeart/2005/8/layout/vList2"/>
    <dgm:cxn modelId="{2A9634A6-314A-43DE-BA21-FC704021E2BF}" type="presParOf" srcId="{5E410C6D-2D66-4F33-8762-E126315B3FB8}" destId="{68FC8AEC-98D9-4E20-B8A0-21CDDEA014DF}" srcOrd="3" destOrd="0" presId="urn:microsoft.com/office/officeart/2005/8/layout/vList2"/>
    <dgm:cxn modelId="{40F82486-ECCF-4EC9-B610-B76008C4D5E6}" type="presParOf" srcId="{5E410C6D-2D66-4F33-8762-E126315B3FB8}" destId="{BFE4DC0F-DEAB-4257-96EC-50CEFDEA608B}" srcOrd="4" destOrd="0" presId="urn:microsoft.com/office/officeart/2005/8/layout/vList2"/>
    <dgm:cxn modelId="{4AA779C1-807A-46EC-90D6-28421A7436EF}" type="presParOf" srcId="{5E410C6D-2D66-4F33-8762-E126315B3FB8}" destId="{CCC2A8EC-E9F6-4BD1-9597-8E6FC394DF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DDF36F-6515-4C5E-A17B-F0444C99C2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233761-6D44-4B12-923E-07D850037BF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Neuorganisation Vollzug:</a:t>
          </a:r>
        </a:p>
        <a:p>
          <a:r>
            <a:rPr lang="de-DE" sz="2400" b="1" dirty="0" smtClean="0"/>
            <a:t>Fehlende Wahlfreiheit</a:t>
          </a:r>
        </a:p>
      </dgm:t>
    </dgm:pt>
    <dgm:pt modelId="{FB90AD3A-D5E4-41FC-861C-DC5E028C1554}" type="parTrans" cxnId="{B45C30A3-BC87-41F3-A580-A767810D96C8}">
      <dgm:prSet/>
      <dgm:spPr/>
      <dgm:t>
        <a:bodyPr/>
        <a:lstStyle/>
        <a:p>
          <a:endParaRPr lang="de-DE"/>
        </a:p>
      </dgm:t>
    </dgm:pt>
    <dgm:pt modelId="{21159992-4D9D-4D9C-913C-9D05688BB752}" type="sibTrans" cxnId="{B45C30A3-BC87-41F3-A580-A767810D96C8}">
      <dgm:prSet/>
      <dgm:spPr/>
      <dgm:t>
        <a:bodyPr/>
        <a:lstStyle/>
        <a:p>
          <a:endParaRPr lang="de-DE"/>
        </a:p>
      </dgm:t>
    </dgm:pt>
    <dgm:pt modelId="{250820DC-62F8-493D-AC46-17102618B653}">
      <dgm:prSet custT="1"/>
      <dgm:spPr/>
      <dgm:t>
        <a:bodyPr/>
        <a:lstStyle/>
        <a:p>
          <a:r>
            <a:rPr lang="de-DE" sz="2000" dirty="0" smtClean="0"/>
            <a:t>Die Entscheide in den Gemeinden werden von der Sozialhilfebehörde gefällt. Fachpersonen des Sozialdienstes haben von Gesetzes wegen wenig Entscheidungskompetenz. Dies belastet die Behörden und ist teilweise ineffizient. </a:t>
          </a:r>
          <a:endParaRPr lang="de-DE" sz="2000" dirty="0"/>
        </a:p>
      </dgm:t>
    </dgm:pt>
    <dgm:pt modelId="{FA07270C-942E-44F3-BE83-CC7E1EC016C7}" type="parTrans" cxnId="{56BFC095-5A90-4A10-B5C4-FD7F9EDB5E2D}">
      <dgm:prSet/>
      <dgm:spPr/>
      <dgm:t>
        <a:bodyPr/>
        <a:lstStyle/>
        <a:p>
          <a:endParaRPr lang="de-DE"/>
        </a:p>
      </dgm:t>
    </dgm:pt>
    <dgm:pt modelId="{9267D154-D4E0-44C9-B77D-657B1BB62FD8}" type="sibTrans" cxnId="{56BFC095-5A90-4A10-B5C4-FD7F9EDB5E2D}">
      <dgm:prSet/>
      <dgm:spPr/>
      <dgm:t>
        <a:bodyPr/>
        <a:lstStyle/>
        <a:p>
          <a:endParaRPr lang="de-DE"/>
        </a:p>
      </dgm:t>
    </dgm:pt>
    <dgm:pt modelId="{1A768B1C-F191-4B4D-A145-5941126C5872}" type="pres">
      <dgm:prSet presAssocID="{CBDDF36F-6515-4C5E-A17B-F0444C99C2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CA1F72F-9B12-4C7C-85BA-298D446292C3}" type="pres">
      <dgm:prSet presAssocID="{7C233761-6D44-4B12-923E-07D850037BFA}" presName="parentLin" presStyleCnt="0"/>
      <dgm:spPr/>
    </dgm:pt>
    <dgm:pt modelId="{D709CEC4-9A5D-4F59-A986-3A746246635D}" type="pres">
      <dgm:prSet presAssocID="{7C233761-6D44-4B12-923E-07D850037BF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48E70307-F21B-4CBA-9E4E-976A93334D0D}" type="pres">
      <dgm:prSet presAssocID="{7C233761-6D44-4B12-923E-07D850037BFA}" presName="parentText" presStyleLbl="node1" presStyleIdx="0" presStyleCnt="1" custScaleX="137085" custScaleY="87698" custLinFactNeighborX="-4458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8FD0ED-8EF5-4C00-A3D6-9C46FBD7EEBC}" type="pres">
      <dgm:prSet presAssocID="{7C233761-6D44-4B12-923E-07D850037BFA}" presName="negativeSpace" presStyleCnt="0"/>
      <dgm:spPr/>
    </dgm:pt>
    <dgm:pt modelId="{189233CE-6B02-41AB-BED3-3F8BDF6081D8}" type="pres">
      <dgm:prSet presAssocID="{7C233761-6D44-4B12-923E-07D850037B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2C70DD-2675-4C27-8E6F-1956978FDE39}" type="presOf" srcId="{250820DC-62F8-493D-AC46-17102618B653}" destId="{189233CE-6B02-41AB-BED3-3F8BDF6081D8}" srcOrd="0" destOrd="0" presId="urn:microsoft.com/office/officeart/2005/8/layout/list1"/>
    <dgm:cxn modelId="{7E4147FF-78A8-4461-B323-1F0BBFF3ED40}" type="presOf" srcId="{7C233761-6D44-4B12-923E-07D850037BFA}" destId="{48E70307-F21B-4CBA-9E4E-976A93334D0D}" srcOrd="1" destOrd="0" presId="urn:microsoft.com/office/officeart/2005/8/layout/list1"/>
    <dgm:cxn modelId="{9D9C0465-A887-43E3-BEED-CB90E93EC67E}" type="presOf" srcId="{7C233761-6D44-4B12-923E-07D850037BFA}" destId="{D709CEC4-9A5D-4F59-A986-3A746246635D}" srcOrd="0" destOrd="0" presId="urn:microsoft.com/office/officeart/2005/8/layout/list1"/>
    <dgm:cxn modelId="{1569027B-08ED-40A6-977B-A0B380A02247}" type="presOf" srcId="{CBDDF36F-6515-4C5E-A17B-F0444C99C2FF}" destId="{1A768B1C-F191-4B4D-A145-5941126C5872}" srcOrd="0" destOrd="0" presId="urn:microsoft.com/office/officeart/2005/8/layout/list1"/>
    <dgm:cxn modelId="{B45C30A3-BC87-41F3-A580-A767810D96C8}" srcId="{CBDDF36F-6515-4C5E-A17B-F0444C99C2FF}" destId="{7C233761-6D44-4B12-923E-07D850037BFA}" srcOrd="0" destOrd="0" parTransId="{FB90AD3A-D5E4-41FC-861C-DC5E028C1554}" sibTransId="{21159992-4D9D-4D9C-913C-9D05688BB752}"/>
    <dgm:cxn modelId="{56BFC095-5A90-4A10-B5C4-FD7F9EDB5E2D}" srcId="{7C233761-6D44-4B12-923E-07D850037BFA}" destId="{250820DC-62F8-493D-AC46-17102618B653}" srcOrd="0" destOrd="0" parTransId="{FA07270C-942E-44F3-BE83-CC7E1EC016C7}" sibTransId="{9267D154-D4E0-44C9-B77D-657B1BB62FD8}"/>
    <dgm:cxn modelId="{D5549B9C-9F9C-4F1E-BD72-1E437BDE59D6}" type="presParOf" srcId="{1A768B1C-F191-4B4D-A145-5941126C5872}" destId="{ACA1F72F-9B12-4C7C-85BA-298D446292C3}" srcOrd="0" destOrd="0" presId="urn:microsoft.com/office/officeart/2005/8/layout/list1"/>
    <dgm:cxn modelId="{69F77E27-AC0E-4033-8F58-8D252366EF74}" type="presParOf" srcId="{ACA1F72F-9B12-4C7C-85BA-298D446292C3}" destId="{D709CEC4-9A5D-4F59-A986-3A746246635D}" srcOrd="0" destOrd="0" presId="urn:microsoft.com/office/officeart/2005/8/layout/list1"/>
    <dgm:cxn modelId="{7EE2B269-318E-4F6F-8FEA-5336EA14DA61}" type="presParOf" srcId="{ACA1F72F-9B12-4C7C-85BA-298D446292C3}" destId="{48E70307-F21B-4CBA-9E4E-976A93334D0D}" srcOrd="1" destOrd="0" presId="urn:microsoft.com/office/officeart/2005/8/layout/list1"/>
    <dgm:cxn modelId="{A4C15F99-10E2-4FDE-8BFF-76BEA52C9979}" type="presParOf" srcId="{1A768B1C-F191-4B4D-A145-5941126C5872}" destId="{C58FD0ED-8EF5-4C00-A3D6-9C46FBD7EEBC}" srcOrd="1" destOrd="0" presId="urn:microsoft.com/office/officeart/2005/8/layout/list1"/>
    <dgm:cxn modelId="{2BE20B7D-08A1-410C-A1BD-B6A914052625}" type="presParOf" srcId="{1A768B1C-F191-4B4D-A145-5941126C5872}" destId="{189233CE-6B02-41AB-BED3-3F8BDF6081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1AB3AF-65EB-474F-9934-29191E42CD1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4EC20CA-8393-4527-B8B8-753630BCC95A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Materielle Unter-stützung</a:t>
          </a:r>
          <a:endParaRPr lang="de-DE" sz="1600" b="1" dirty="0">
            <a:solidFill>
              <a:schemeClr val="bg1"/>
            </a:solidFill>
          </a:endParaRPr>
        </a:p>
      </dgm:t>
    </dgm:pt>
    <dgm:pt modelId="{264532E2-2B04-4F3D-B544-15F0792C3FA8}" type="parTrans" cxnId="{3070225A-66DE-4CC5-9CBD-65A7D505F388}">
      <dgm:prSet/>
      <dgm:spPr/>
      <dgm:t>
        <a:bodyPr/>
        <a:lstStyle/>
        <a:p>
          <a:endParaRPr lang="de-DE"/>
        </a:p>
      </dgm:t>
    </dgm:pt>
    <dgm:pt modelId="{A7CEF67B-D86F-4F96-A26B-7CB74A81284A}" type="sibTrans" cxnId="{3070225A-66DE-4CC5-9CBD-65A7D505F388}">
      <dgm:prSet/>
      <dgm:spPr/>
      <dgm:t>
        <a:bodyPr/>
        <a:lstStyle/>
        <a:p>
          <a:endParaRPr lang="de-DE"/>
        </a:p>
      </dgm:t>
    </dgm:pt>
    <dgm:pt modelId="{D2CD669D-C495-4D7F-A16D-287609C6AC69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err="1" smtClean="0">
              <a:solidFill>
                <a:schemeClr val="bg1"/>
              </a:solidFill>
            </a:rPr>
            <a:t>Persön-liche</a:t>
          </a:r>
          <a:r>
            <a:rPr lang="de-DE" sz="1600" b="1" dirty="0" smtClean="0">
              <a:solidFill>
                <a:schemeClr val="bg1"/>
              </a:solidFill>
            </a:rPr>
            <a:t> Sozialhilfe und Beratung</a:t>
          </a:r>
          <a:endParaRPr lang="de-DE" sz="1600" b="1" dirty="0">
            <a:solidFill>
              <a:schemeClr val="bg1"/>
            </a:solidFill>
          </a:endParaRPr>
        </a:p>
      </dgm:t>
    </dgm:pt>
    <dgm:pt modelId="{15BB0E9D-BE23-4C3C-A93A-7D4605DAB5EE}" type="parTrans" cxnId="{5F5C67EC-8FCC-4778-8E7F-FC1F2877771B}">
      <dgm:prSet/>
      <dgm:spPr/>
      <dgm:t>
        <a:bodyPr/>
        <a:lstStyle/>
        <a:p>
          <a:endParaRPr lang="de-DE"/>
        </a:p>
      </dgm:t>
    </dgm:pt>
    <dgm:pt modelId="{73585142-2FE5-4F5B-8B3F-0F076F68BFC1}" type="sibTrans" cxnId="{5F5C67EC-8FCC-4778-8E7F-FC1F2877771B}">
      <dgm:prSet/>
      <dgm:spPr/>
      <dgm:t>
        <a:bodyPr/>
        <a:lstStyle/>
        <a:p>
          <a:endParaRPr lang="de-DE"/>
        </a:p>
      </dgm:t>
    </dgm:pt>
    <dgm:pt modelId="{4481DCFA-5BEB-4438-8C95-4C62AF69E57C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Erwerbs-integration und soziale Integration</a:t>
          </a:r>
          <a:endParaRPr lang="de-DE" sz="1600" b="1" dirty="0">
            <a:solidFill>
              <a:schemeClr val="bg1"/>
            </a:solidFill>
          </a:endParaRPr>
        </a:p>
      </dgm:t>
    </dgm:pt>
    <dgm:pt modelId="{6609C6C8-B7EF-4C07-B878-E7D83B22BAC0}" type="parTrans" cxnId="{19EAE798-CD24-45AA-A4B1-0651FD77224A}">
      <dgm:prSet/>
      <dgm:spPr/>
      <dgm:t>
        <a:bodyPr/>
        <a:lstStyle/>
        <a:p>
          <a:endParaRPr lang="de-DE"/>
        </a:p>
      </dgm:t>
    </dgm:pt>
    <dgm:pt modelId="{F61EB143-1952-41D2-BD0A-55CE484A52E9}" type="sibTrans" cxnId="{19EAE798-CD24-45AA-A4B1-0651FD77224A}">
      <dgm:prSet/>
      <dgm:spPr/>
      <dgm:t>
        <a:bodyPr/>
        <a:lstStyle/>
        <a:p>
          <a:endParaRPr lang="de-DE"/>
        </a:p>
      </dgm:t>
    </dgm:pt>
    <dgm:pt modelId="{7290C362-1878-4976-9A6B-31D7BCEE56E1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Aus- </a:t>
          </a:r>
          <a:br>
            <a:rPr lang="de-DE" sz="1600" b="1" dirty="0" smtClean="0">
              <a:solidFill>
                <a:schemeClr val="bg1"/>
              </a:solidFill>
            </a:rPr>
          </a:br>
          <a:r>
            <a:rPr lang="de-DE" sz="1600" b="1" dirty="0" smtClean="0">
              <a:solidFill>
                <a:schemeClr val="bg1"/>
              </a:solidFill>
            </a:rPr>
            <a:t>und Weiter-bildung</a:t>
          </a:r>
          <a:endParaRPr lang="de-DE" sz="1600" b="1" dirty="0">
            <a:solidFill>
              <a:schemeClr val="bg1"/>
            </a:solidFill>
          </a:endParaRPr>
        </a:p>
      </dgm:t>
    </dgm:pt>
    <dgm:pt modelId="{D62630D9-23EE-4FAD-A5E0-206F10416E0F}" type="parTrans" cxnId="{5AF3617D-F154-436B-88C8-0E3DDF7C4AC7}">
      <dgm:prSet/>
      <dgm:spPr/>
      <dgm:t>
        <a:bodyPr/>
        <a:lstStyle/>
        <a:p>
          <a:endParaRPr lang="de-DE"/>
        </a:p>
      </dgm:t>
    </dgm:pt>
    <dgm:pt modelId="{12E0A3BF-0ED5-494D-B7E0-9006CF81ADB4}" type="sibTrans" cxnId="{5AF3617D-F154-436B-88C8-0E3DDF7C4AC7}">
      <dgm:prSet/>
      <dgm:spPr/>
      <dgm:t>
        <a:bodyPr/>
        <a:lstStyle/>
        <a:p>
          <a:endParaRPr lang="de-DE"/>
        </a:p>
      </dgm:t>
    </dgm:pt>
    <dgm:pt modelId="{00318B55-02A8-4CCF-B560-491A1F2F62F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err="1" smtClean="0">
              <a:solidFill>
                <a:schemeClr val="bg1"/>
              </a:solidFill>
            </a:rPr>
            <a:t>Zusam-menarbeit</a:t>
          </a:r>
          <a:r>
            <a:rPr lang="de-DE" sz="1600" b="1" dirty="0" smtClean="0">
              <a:solidFill>
                <a:schemeClr val="bg1"/>
              </a:solidFill>
            </a:rPr>
            <a:t> zwischen Kanton und Gemein-den</a:t>
          </a:r>
          <a:endParaRPr lang="de-DE" sz="1600" b="1" dirty="0">
            <a:solidFill>
              <a:schemeClr val="bg1"/>
            </a:solidFill>
          </a:endParaRPr>
        </a:p>
      </dgm:t>
    </dgm:pt>
    <dgm:pt modelId="{BD999EA2-FC5D-40C7-8379-1607D4BFBA82}" type="parTrans" cxnId="{2FBE59A6-EA61-496A-9E76-C086A1402033}">
      <dgm:prSet/>
      <dgm:spPr/>
      <dgm:t>
        <a:bodyPr/>
        <a:lstStyle/>
        <a:p>
          <a:endParaRPr lang="de-DE"/>
        </a:p>
      </dgm:t>
    </dgm:pt>
    <dgm:pt modelId="{56AA1129-C4CC-4D33-83E0-11ECE2A27593}" type="sibTrans" cxnId="{2FBE59A6-EA61-496A-9E76-C086A1402033}">
      <dgm:prSet/>
      <dgm:spPr/>
      <dgm:t>
        <a:bodyPr/>
        <a:lstStyle/>
        <a:p>
          <a:endParaRPr lang="de-DE"/>
        </a:p>
      </dgm:t>
    </dgm:pt>
    <dgm:pt modelId="{36CB3916-9A01-4531-9957-94F8A0DCF7F5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Inter-</a:t>
          </a:r>
          <a:br>
            <a:rPr lang="de-DE" sz="1600" b="1" dirty="0" smtClean="0">
              <a:solidFill>
                <a:schemeClr val="bg1"/>
              </a:solidFill>
            </a:rPr>
          </a:br>
          <a:r>
            <a:rPr lang="de-DE" sz="1600" b="1" dirty="0" err="1" smtClean="0">
              <a:solidFill>
                <a:schemeClr val="bg1"/>
              </a:solidFill>
            </a:rPr>
            <a:t>institutio-nelle</a:t>
          </a:r>
          <a:r>
            <a:rPr lang="de-DE" sz="1600" b="1" dirty="0" smtClean="0">
              <a:solidFill>
                <a:schemeClr val="bg1"/>
              </a:solidFill>
            </a:rPr>
            <a:t> </a:t>
          </a:r>
          <a:r>
            <a:rPr lang="de-DE" sz="1600" b="1" dirty="0" err="1" smtClean="0">
              <a:solidFill>
                <a:schemeClr val="bg1"/>
              </a:solidFill>
            </a:rPr>
            <a:t>Zusam-menarbeit</a:t>
          </a:r>
          <a:endParaRPr lang="de-DE" sz="1600" b="1" dirty="0">
            <a:solidFill>
              <a:schemeClr val="bg1"/>
            </a:solidFill>
          </a:endParaRPr>
        </a:p>
      </dgm:t>
    </dgm:pt>
    <dgm:pt modelId="{B7946182-27B6-4CE4-964B-49DCAD2E4020}" type="parTrans" cxnId="{08BE170F-5BF2-4747-B5E9-3CA1E36C4D72}">
      <dgm:prSet/>
      <dgm:spPr/>
      <dgm:t>
        <a:bodyPr/>
        <a:lstStyle/>
        <a:p>
          <a:endParaRPr lang="de-DE"/>
        </a:p>
      </dgm:t>
    </dgm:pt>
    <dgm:pt modelId="{B00B9943-EBCD-4D82-ADD2-715DC9B25458}" type="sibTrans" cxnId="{08BE170F-5BF2-4747-B5E9-3CA1E36C4D72}">
      <dgm:prSet/>
      <dgm:spPr/>
      <dgm:t>
        <a:bodyPr/>
        <a:lstStyle/>
        <a:p>
          <a:endParaRPr lang="de-DE"/>
        </a:p>
      </dgm:t>
    </dgm:pt>
    <dgm:pt modelId="{E0612062-445A-44D4-BB07-08B9312F718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7 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BBE03A83-AD46-448D-BF6E-EF3E7F7664BC}" type="parTrans" cxnId="{496F7094-19DC-4B8C-B457-A6C8C85FCAA4}">
      <dgm:prSet/>
      <dgm:spPr/>
      <dgm:t>
        <a:bodyPr/>
        <a:lstStyle/>
        <a:p>
          <a:endParaRPr lang="de-DE"/>
        </a:p>
      </dgm:t>
    </dgm:pt>
    <dgm:pt modelId="{78F4D4B4-BFDF-4C7C-A21E-11C2445EA584}" type="sibTrans" cxnId="{496F7094-19DC-4B8C-B457-A6C8C85FCAA4}">
      <dgm:prSet/>
      <dgm:spPr/>
      <dgm:t>
        <a:bodyPr/>
        <a:lstStyle/>
        <a:p>
          <a:endParaRPr lang="de-DE"/>
        </a:p>
      </dgm:t>
    </dgm:pt>
    <dgm:pt modelId="{DE5B662D-24F6-465A-BFF7-CDCF7DA101C9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7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D6E2A765-A555-4127-80D9-B4AF9767F335}" type="parTrans" cxnId="{443F3721-5672-4022-A651-FCC355DBF91E}">
      <dgm:prSet/>
      <dgm:spPr/>
      <dgm:t>
        <a:bodyPr/>
        <a:lstStyle/>
        <a:p>
          <a:endParaRPr lang="de-DE"/>
        </a:p>
      </dgm:t>
    </dgm:pt>
    <dgm:pt modelId="{63CBBA36-CC5F-4A7A-86C8-B4971433E21B}" type="sibTrans" cxnId="{443F3721-5672-4022-A651-FCC355DBF91E}">
      <dgm:prSet/>
      <dgm:spPr/>
      <dgm:t>
        <a:bodyPr/>
        <a:lstStyle/>
        <a:p>
          <a:endParaRPr lang="de-DE"/>
        </a:p>
      </dgm:t>
    </dgm:pt>
    <dgm:pt modelId="{545CA70C-1540-49E7-A01E-5B6CD96583CF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6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76B5D4F7-61A2-40C4-AF59-C828A419FD9B}" type="parTrans" cxnId="{F1CAAA9E-99E8-413C-B58F-6F508E4F268E}">
      <dgm:prSet/>
      <dgm:spPr/>
      <dgm:t>
        <a:bodyPr/>
        <a:lstStyle/>
        <a:p>
          <a:endParaRPr lang="de-DE"/>
        </a:p>
      </dgm:t>
    </dgm:pt>
    <dgm:pt modelId="{003E6B78-628F-4026-BCD3-98785C9069B3}" type="sibTrans" cxnId="{F1CAAA9E-99E8-413C-B58F-6F508E4F268E}">
      <dgm:prSet/>
      <dgm:spPr/>
      <dgm:t>
        <a:bodyPr/>
        <a:lstStyle/>
        <a:p>
          <a:endParaRPr lang="de-DE"/>
        </a:p>
      </dgm:t>
    </dgm:pt>
    <dgm:pt modelId="{D48572A6-3337-4EBF-A198-8CF9117E786D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6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DAE0E7EE-72DF-41EA-8D93-9B6241AE7F4C}" type="parTrans" cxnId="{72D3B793-CD24-4B41-B730-5331F89178D2}">
      <dgm:prSet/>
      <dgm:spPr/>
      <dgm:t>
        <a:bodyPr/>
        <a:lstStyle/>
        <a:p>
          <a:endParaRPr lang="de-DE"/>
        </a:p>
      </dgm:t>
    </dgm:pt>
    <dgm:pt modelId="{466D403D-DEE4-4201-9637-EE8B1A9F230A}" type="sibTrans" cxnId="{72D3B793-CD24-4B41-B730-5331F89178D2}">
      <dgm:prSet/>
      <dgm:spPr/>
      <dgm:t>
        <a:bodyPr/>
        <a:lstStyle/>
        <a:p>
          <a:endParaRPr lang="de-DE"/>
        </a:p>
      </dgm:t>
    </dgm:pt>
    <dgm:pt modelId="{18B074A3-82BE-4FC7-87C4-AFA1285D8654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5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smtClean="0">
              <a:solidFill>
                <a:schemeClr val="tx1"/>
              </a:solidFill>
            </a:rPr>
            <a:t> </a:t>
          </a: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FE505A4B-B0FB-4AA2-BEFE-BCF42BF0B455}" type="parTrans" cxnId="{1BCC73EB-9897-4C30-973C-E6B6668B12D3}">
      <dgm:prSet/>
      <dgm:spPr/>
      <dgm:t>
        <a:bodyPr/>
        <a:lstStyle/>
        <a:p>
          <a:endParaRPr lang="de-DE"/>
        </a:p>
      </dgm:t>
    </dgm:pt>
    <dgm:pt modelId="{4FBE5C4E-D736-4822-AAE0-518934C966BB}" type="sibTrans" cxnId="{1BCC73EB-9897-4C30-973C-E6B6668B12D3}">
      <dgm:prSet/>
      <dgm:spPr/>
      <dgm:t>
        <a:bodyPr/>
        <a:lstStyle/>
        <a:p>
          <a:endParaRPr lang="de-DE"/>
        </a:p>
      </dgm:t>
    </dgm:pt>
    <dgm:pt modelId="{FB110AE1-0DC1-4B05-89C9-812CF8EE5979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5</a:t>
          </a:r>
          <a:br>
            <a:rPr lang="de-DE" sz="1800" dirty="0" smtClean="0">
              <a:solidFill>
                <a:schemeClr val="tx1"/>
              </a:solidFill>
            </a:rPr>
          </a:br>
          <a:r>
            <a:rPr lang="de-DE" sz="1800" dirty="0" err="1" smtClean="0">
              <a:solidFill>
                <a:schemeClr val="tx1"/>
              </a:solidFill>
            </a:rPr>
            <a:t>Mass</a:t>
          </a:r>
          <a:r>
            <a:rPr lang="de-DE" sz="1800" dirty="0" smtClean="0">
              <a:solidFill>
                <a:schemeClr val="tx1"/>
              </a:solidFill>
            </a:rPr>
            <a:t>-nahmen</a:t>
          </a:r>
          <a:endParaRPr lang="de-DE" sz="1800" dirty="0">
            <a:solidFill>
              <a:schemeClr val="tx1"/>
            </a:solidFill>
          </a:endParaRPr>
        </a:p>
      </dgm:t>
    </dgm:pt>
    <dgm:pt modelId="{CA8C17CE-4CFA-4F96-A3D0-E1B9D2FA05F1}" type="parTrans" cxnId="{6CDBE5D7-0F8F-4BE2-9FDD-EFEB85FEE31E}">
      <dgm:prSet/>
      <dgm:spPr/>
      <dgm:t>
        <a:bodyPr/>
        <a:lstStyle/>
        <a:p>
          <a:endParaRPr lang="de-DE"/>
        </a:p>
      </dgm:t>
    </dgm:pt>
    <dgm:pt modelId="{0658100A-4069-428A-988B-A0B9E6F6B03C}" type="sibTrans" cxnId="{6CDBE5D7-0F8F-4BE2-9FDD-EFEB85FEE31E}">
      <dgm:prSet/>
      <dgm:spPr/>
      <dgm:t>
        <a:bodyPr/>
        <a:lstStyle/>
        <a:p>
          <a:endParaRPr lang="de-DE"/>
        </a:p>
      </dgm:t>
    </dgm:pt>
    <dgm:pt modelId="{C5E44763-70B4-4A62-8D0D-D6F2563E76E4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6</a:t>
          </a:r>
          <a:endParaRPr lang="de-DE" b="1" dirty="0">
            <a:solidFill>
              <a:schemeClr val="tx1"/>
            </a:solidFill>
          </a:endParaRPr>
        </a:p>
      </dgm:t>
    </dgm:pt>
    <dgm:pt modelId="{6632DD03-8D7E-47FD-88B1-67C3915334E4}" type="parTrans" cxnId="{DB5D5A1C-5340-40E1-865C-EFE277367A6E}">
      <dgm:prSet/>
      <dgm:spPr/>
      <dgm:t>
        <a:bodyPr/>
        <a:lstStyle/>
        <a:p>
          <a:endParaRPr lang="de-DE"/>
        </a:p>
      </dgm:t>
    </dgm:pt>
    <dgm:pt modelId="{6A319FFE-FCE3-4188-A61D-752C0755235C}" type="sibTrans" cxnId="{DB5D5A1C-5340-40E1-865C-EFE277367A6E}">
      <dgm:prSet/>
      <dgm:spPr/>
      <dgm:t>
        <a:bodyPr/>
        <a:lstStyle/>
        <a:p>
          <a:endParaRPr lang="de-DE"/>
        </a:p>
      </dgm:t>
    </dgm:pt>
    <dgm:pt modelId="{AD649D55-C8CF-4F60-ACE4-042A388248A8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5</a:t>
          </a:r>
          <a:endParaRPr lang="de-DE" b="1" dirty="0">
            <a:solidFill>
              <a:schemeClr val="tx1"/>
            </a:solidFill>
          </a:endParaRPr>
        </a:p>
      </dgm:t>
    </dgm:pt>
    <dgm:pt modelId="{FC102B8D-F64F-46AF-AF0C-65295B36E659}" type="parTrans" cxnId="{DF8DDEAF-7393-4080-A9A0-803672158E40}">
      <dgm:prSet/>
      <dgm:spPr/>
      <dgm:t>
        <a:bodyPr/>
        <a:lstStyle/>
        <a:p>
          <a:endParaRPr lang="de-DE"/>
        </a:p>
      </dgm:t>
    </dgm:pt>
    <dgm:pt modelId="{2D1DA7E9-A943-4BED-83F3-F04E13A2ED79}" type="sibTrans" cxnId="{DF8DDEAF-7393-4080-A9A0-803672158E40}">
      <dgm:prSet/>
      <dgm:spPr/>
      <dgm:t>
        <a:bodyPr/>
        <a:lstStyle/>
        <a:p>
          <a:endParaRPr lang="de-DE"/>
        </a:p>
      </dgm:t>
    </dgm:pt>
    <dgm:pt modelId="{3786E7A9-E871-4917-87EA-EFEB7209F85E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3</a:t>
          </a:r>
          <a:endParaRPr lang="de-DE" b="1" dirty="0">
            <a:solidFill>
              <a:schemeClr val="tx1"/>
            </a:solidFill>
          </a:endParaRPr>
        </a:p>
      </dgm:t>
    </dgm:pt>
    <dgm:pt modelId="{3EABB03F-C29D-47B7-A992-24F0846A17DC}" type="parTrans" cxnId="{61DF04AD-912F-441B-8F09-B28731EC7649}">
      <dgm:prSet/>
      <dgm:spPr/>
      <dgm:t>
        <a:bodyPr/>
        <a:lstStyle/>
        <a:p>
          <a:endParaRPr lang="de-DE"/>
        </a:p>
      </dgm:t>
    </dgm:pt>
    <dgm:pt modelId="{032E87D1-9177-4423-BA28-BC2F1D9DAE0A}" type="sibTrans" cxnId="{61DF04AD-912F-441B-8F09-B28731EC7649}">
      <dgm:prSet/>
      <dgm:spPr/>
      <dgm:t>
        <a:bodyPr/>
        <a:lstStyle/>
        <a:p>
          <a:endParaRPr lang="de-DE"/>
        </a:p>
      </dgm:t>
    </dgm:pt>
    <dgm:pt modelId="{36147D7F-009E-4171-850A-34351EA5EFB4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4</a:t>
          </a:r>
          <a:endParaRPr lang="de-DE" b="1" dirty="0">
            <a:solidFill>
              <a:schemeClr val="tx1"/>
            </a:solidFill>
          </a:endParaRPr>
        </a:p>
      </dgm:t>
    </dgm:pt>
    <dgm:pt modelId="{C601EA73-E7C9-4BE1-BB7F-973BCB4E7838}" type="parTrans" cxnId="{8DC76BCF-8BF5-4C18-A27D-4BE74FFF9C0C}">
      <dgm:prSet/>
      <dgm:spPr/>
      <dgm:t>
        <a:bodyPr/>
        <a:lstStyle/>
        <a:p>
          <a:endParaRPr lang="de-DE"/>
        </a:p>
      </dgm:t>
    </dgm:pt>
    <dgm:pt modelId="{3C6D15E7-2A61-4C2D-BB89-163FC0B7A232}" type="sibTrans" cxnId="{8DC76BCF-8BF5-4C18-A27D-4BE74FFF9C0C}">
      <dgm:prSet/>
      <dgm:spPr/>
      <dgm:t>
        <a:bodyPr/>
        <a:lstStyle/>
        <a:p>
          <a:endParaRPr lang="de-DE"/>
        </a:p>
      </dgm:t>
    </dgm:pt>
    <dgm:pt modelId="{A47ABF2B-ADEE-4FDF-8B61-333DC69C8847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2</a:t>
          </a:r>
          <a:endParaRPr lang="de-DE" b="1" dirty="0">
            <a:solidFill>
              <a:schemeClr val="tx1"/>
            </a:solidFill>
          </a:endParaRPr>
        </a:p>
      </dgm:t>
    </dgm:pt>
    <dgm:pt modelId="{3104AD76-5A47-4FD0-B559-48E8A094A79D}" type="parTrans" cxnId="{E9BE10EB-F4A0-47FC-90E7-252EE607FF84}">
      <dgm:prSet/>
      <dgm:spPr/>
      <dgm:t>
        <a:bodyPr/>
        <a:lstStyle/>
        <a:p>
          <a:endParaRPr lang="de-DE"/>
        </a:p>
      </dgm:t>
    </dgm:pt>
    <dgm:pt modelId="{76938CD0-5221-4817-BA95-91E9D37CE418}" type="sibTrans" cxnId="{E9BE10EB-F4A0-47FC-90E7-252EE607FF84}">
      <dgm:prSet/>
      <dgm:spPr/>
      <dgm:t>
        <a:bodyPr/>
        <a:lstStyle/>
        <a:p>
          <a:endParaRPr lang="de-DE"/>
        </a:p>
      </dgm:t>
    </dgm:pt>
    <dgm:pt modelId="{26801540-8AE5-4D72-B4BC-29CE49FD668E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Handlungsfeld 1 </a:t>
          </a:r>
          <a:endParaRPr lang="de-DE" b="1" dirty="0">
            <a:solidFill>
              <a:schemeClr val="tx1"/>
            </a:solidFill>
          </a:endParaRPr>
        </a:p>
      </dgm:t>
    </dgm:pt>
    <dgm:pt modelId="{78225043-C27A-4521-AB24-0F76AC527475}" type="parTrans" cxnId="{F68092AA-BE34-4B6A-B1ED-6035FDA64691}">
      <dgm:prSet/>
      <dgm:spPr/>
      <dgm:t>
        <a:bodyPr/>
        <a:lstStyle/>
        <a:p>
          <a:endParaRPr lang="de-DE"/>
        </a:p>
      </dgm:t>
    </dgm:pt>
    <dgm:pt modelId="{8DE24DF3-DDD9-447D-BA23-24836E862909}" type="sibTrans" cxnId="{F68092AA-BE34-4B6A-B1ED-6035FDA64691}">
      <dgm:prSet/>
      <dgm:spPr/>
      <dgm:t>
        <a:bodyPr/>
        <a:lstStyle/>
        <a:p>
          <a:endParaRPr lang="de-DE"/>
        </a:p>
      </dgm:t>
    </dgm:pt>
    <dgm:pt modelId="{1060E5D0-649C-481E-87ED-2C59A77AABFC}" type="pres">
      <dgm:prSet presAssocID="{3F1AB3AF-65EB-474F-9934-29191E42CD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2CA011E-FCB0-4D94-AE71-A2C3FBB2B5A6}" type="pres">
      <dgm:prSet presAssocID="{26801540-8AE5-4D72-B4BC-29CE49FD668E}" presName="vertOne" presStyleCnt="0"/>
      <dgm:spPr/>
    </dgm:pt>
    <dgm:pt modelId="{7089B358-A39D-499F-8E11-AD580CFDC527}" type="pres">
      <dgm:prSet presAssocID="{26801540-8AE5-4D72-B4BC-29CE49FD668E}" presName="txOne" presStyleLbl="node0" presStyleIdx="0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80CE203-4587-4EB7-B6A4-73261DB678BC}" type="pres">
      <dgm:prSet presAssocID="{26801540-8AE5-4D72-B4BC-29CE49FD668E}" presName="parTransOne" presStyleCnt="0"/>
      <dgm:spPr/>
    </dgm:pt>
    <dgm:pt modelId="{BD3AAC59-60E5-4DF1-B24A-4826CF406FD0}" type="pres">
      <dgm:prSet presAssocID="{26801540-8AE5-4D72-B4BC-29CE49FD668E}" presName="horzOne" presStyleCnt="0"/>
      <dgm:spPr/>
    </dgm:pt>
    <dgm:pt modelId="{46968311-B74B-417D-B35F-8FDD755C0BB6}" type="pres">
      <dgm:prSet presAssocID="{94EC20CA-8393-4527-B8B8-753630BCC95A}" presName="vertTwo" presStyleCnt="0"/>
      <dgm:spPr/>
    </dgm:pt>
    <dgm:pt modelId="{B0E83D78-6D2A-4342-B818-3DA807CD868D}" type="pres">
      <dgm:prSet presAssocID="{94EC20CA-8393-4527-B8B8-753630BCC95A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3853A7-56BC-4F7E-9E27-BCD12C224966}" type="pres">
      <dgm:prSet presAssocID="{94EC20CA-8393-4527-B8B8-753630BCC95A}" presName="parTransTwo" presStyleCnt="0"/>
      <dgm:spPr/>
    </dgm:pt>
    <dgm:pt modelId="{C1DCAC90-9DA6-428D-8D43-1B52C5DC7177}" type="pres">
      <dgm:prSet presAssocID="{94EC20CA-8393-4527-B8B8-753630BCC95A}" presName="horzTwo" presStyleCnt="0"/>
      <dgm:spPr/>
    </dgm:pt>
    <dgm:pt modelId="{ECE5B473-916C-4435-9AF4-36E512CE402B}" type="pres">
      <dgm:prSet presAssocID="{E0612062-445A-44D4-BB07-08B9312F7186}" presName="vertThree" presStyleCnt="0"/>
      <dgm:spPr/>
    </dgm:pt>
    <dgm:pt modelId="{9778FBD2-9C6B-48A9-8A9B-D2F2B06E7386}" type="pres">
      <dgm:prSet presAssocID="{E0612062-445A-44D4-BB07-08B9312F7186}" presName="txThree" presStyleLbl="node3" presStyleIdx="0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8C8441A-6F3E-4313-835F-A6C1057149B5}" type="pres">
      <dgm:prSet presAssocID="{E0612062-445A-44D4-BB07-08B9312F7186}" presName="horzThree" presStyleCnt="0"/>
      <dgm:spPr/>
    </dgm:pt>
    <dgm:pt modelId="{148BBCDD-ED95-4FF6-9832-4D50A2E03EFD}" type="pres">
      <dgm:prSet presAssocID="{8DE24DF3-DDD9-447D-BA23-24836E862909}" presName="sibSpaceOne" presStyleCnt="0"/>
      <dgm:spPr/>
    </dgm:pt>
    <dgm:pt modelId="{071B7741-4D0C-4CAF-AE25-723F0E591A65}" type="pres">
      <dgm:prSet presAssocID="{A47ABF2B-ADEE-4FDF-8B61-333DC69C8847}" presName="vertOne" presStyleCnt="0"/>
      <dgm:spPr/>
    </dgm:pt>
    <dgm:pt modelId="{A104325B-B64F-43D7-BD42-391AF842EED4}" type="pres">
      <dgm:prSet presAssocID="{A47ABF2B-ADEE-4FDF-8B61-333DC69C8847}" presName="txOne" presStyleLbl="node0" presStyleIdx="1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198A6C-09EC-4D9D-A9DE-17981E1F23D0}" type="pres">
      <dgm:prSet presAssocID="{A47ABF2B-ADEE-4FDF-8B61-333DC69C8847}" presName="parTransOne" presStyleCnt="0"/>
      <dgm:spPr/>
    </dgm:pt>
    <dgm:pt modelId="{49ABE17F-F0C1-4F38-8033-43BC9437DD1F}" type="pres">
      <dgm:prSet presAssocID="{A47ABF2B-ADEE-4FDF-8B61-333DC69C8847}" presName="horzOne" presStyleCnt="0"/>
      <dgm:spPr/>
    </dgm:pt>
    <dgm:pt modelId="{ABB3ECB2-E179-43C6-B06E-07A4A4CB005A}" type="pres">
      <dgm:prSet presAssocID="{D2CD669D-C495-4D7F-A16D-287609C6AC69}" presName="vertTwo" presStyleCnt="0"/>
      <dgm:spPr/>
    </dgm:pt>
    <dgm:pt modelId="{F7F070D9-6419-433B-B4D9-302D386E914E}" type="pres">
      <dgm:prSet presAssocID="{D2CD669D-C495-4D7F-A16D-287609C6AC69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C0929C0-532D-4F48-B19D-3FB28B16F5CC}" type="pres">
      <dgm:prSet presAssocID="{D2CD669D-C495-4D7F-A16D-287609C6AC69}" presName="parTransTwo" presStyleCnt="0"/>
      <dgm:spPr/>
    </dgm:pt>
    <dgm:pt modelId="{6C5E4131-3AF1-4AD5-AA0B-5CFA2046D54A}" type="pres">
      <dgm:prSet presAssocID="{D2CD669D-C495-4D7F-A16D-287609C6AC69}" presName="horzTwo" presStyleCnt="0"/>
      <dgm:spPr/>
    </dgm:pt>
    <dgm:pt modelId="{E60FE70F-3795-42AF-920D-143A06307812}" type="pres">
      <dgm:prSet presAssocID="{DE5B662D-24F6-465A-BFF7-CDCF7DA101C9}" presName="vertThree" presStyleCnt="0"/>
      <dgm:spPr/>
    </dgm:pt>
    <dgm:pt modelId="{2D69DB5A-0276-42E3-A433-88B9F528F84B}" type="pres">
      <dgm:prSet presAssocID="{DE5B662D-24F6-465A-BFF7-CDCF7DA101C9}" presName="txThree" presStyleLbl="node3" presStyleIdx="1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2CE6B5-641D-40EF-9843-18DED5697A05}" type="pres">
      <dgm:prSet presAssocID="{DE5B662D-24F6-465A-BFF7-CDCF7DA101C9}" presName="horzThree" presStyleCnt="0"/>
      <dgm:spPr/>
    </dgm:pt>
    <dgm:pt modelId="{32419987-CF77-49E8-95E0-CB91C524D02A}" type="pres">
      <dgm:prSet presAssocID="{76938CD0-5221-4817-BA95-91E9D37CE418}" presName="sibSpaceOne" presStyleCnt="0"/>
      <dgm:spPr/>
    </dgm:pt>
    <dgm:pt modelId="{DACFC99A-DEAF-4722-BD11-25D38C012EB9}" type="pres">
      <dgm:prSet presAssocID="{3786E7A9-E871-4917-87EA-EFEB7209F85E}" presName="vertOne" presStyleCnt="0"/>
      <dgm:spPr/>
    </dgm:pt>
    <dgm:pt modelId="{D01714E3-3213-4C94-BCEC-3C3798E1DCA0}" type="pres">
      <dgm:prSet presAssocID="{3786E7A9-E871-4917-87EA-EFEB7209F85E}" presName="txOne" presStyleLbl="node0" presStyleIdx="2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89E27D-E602-47CF-8465-B2A165F50459}" type="pres">
      <dgm:prSet presAssocID="{3786E7A9-E871-4917-87EA-EFEB7209F85E}" presName="parTransOne" presStyleCnt="0"/>
      <dgm:spPr/>
    </dgm:pt>
    <dgm:pt modelId="{7A208E8C-113F-4918-B610-C87C03C07D4E}" type="pres">
      <dgm:prSet presAssocID="{3786E7A9-E871-4917-87EA-EFEB7209F85E}" presName="horzOne" presStyleCnt="0"/>
      <dgm:spPr/>
    </dgm:pt>
    <dgm:pt modelId="{092EB3F3-05DE-4A9F-A889-3C696EAB9C03}" type="pres">
      <dgm:prSet presAssocID="{4481DCFA-5BEB-4438-8C95-4C62AF69E57C}" presName="vertTwo" presStyleCnt="0"/>
      <dgm:spPr/>
    </dgm:pt>
    <dgm:pt modelId="{8A4FDEDE-5638-479D-986D-DF0EC4919DE7}" type="pres">
      <dgm:prSet presAssocID="{4481DCFA-5BEB-4438-8C95-4C62AF69E57C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5201700-1362-4206-BBAE-1AEA65800D7F}" type="pres">
      <dgm:prSet presAssocID="{4481DCFA-5BEB-4438-8C95-4C62AF69E57C}" presName="parTransTwo" presStyleCnt="0"/>
      <dgm:spPr/>
    </dgm:pt>
    <dgm:pt modelId="{DF405B0B-2E45-45C6-934B-2B3EFBF4746B}" type="pres">
      <dgm:prSet presAssocID="{4481DCFA-5BEB-4438-8C95-4C62AF69E57C}" presName="horzTwo" presStyleCnt="0"/>
      <dgm:spPr/>
    </dgm:pt>
    <dgm:pt modelId="{4BC38C73-74DC-4206-A25B-6A8B318C6032}" type="pres">
      <dgm:prSet presAssocID="{545CA70C-1540-49E7-A01E-5B6CD96583CF}" presName="vertThree" presStyleCnt="0"/>
      <dgm:spPr/>
    </dgm:pt>
    <dgm:pt modelId="{524CDC1B-444D-4474-BD82-8341A16541CA}" type="pres">
      <dgm:prSet presAssocID="{545CA70C-1540-49E7-A01E-5B6CD96583CF}" presName="txThree" presStyleLbl="node3" presStyleIdx="2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A52925D-5E8E-43EB-A3AA-6D29797F879D}" type="pres">
      <dgm:prSet presAssocID="{545CA70C-1540-49E7-A01E-5B6CD96583CF}" presName="horzThree" presStyleCnt="0"/>
      <dgm:spPr/>
    </dgm:pt>
    <dgm:pt modelId="{A79D07CB-B83F-4833-B152-F01589349A1D}" type="pres">
      <dgm:prSet presAssocID="{032E87D1-9177-4423-BA28-BC2F1D9DAE0A}" presName="sibSpaceOne" presStyleCnt="0"/>
      <dgm:spPr/>
    </dgm:pt>
    <dgm:pt modelId="{1C4D9B6F-4822-4CDA-B652-1FDE8C922D72}" type="pres">
      <dgm:prSet presAssocID="{36147D7F-009E-4171-850A-34351EA5EFB4}" presName="vertOne" presStyleCnt="0"/>
      <dgm:spPr/>
    </dgm:pt>
    <dgm:pt modelId="{F1D42900-2120-4620-8938-8E787A13E331}" type="pres">
      <dgm:prSet presAssocID="{36147D7F-009E-4171-850A-34351EA5EFB4}" presName="txOne" presStyleLbl="node0" presStyleIdx="3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B1F7930-117E-4097-AD12-F41BD8FF3516}" type="pres">
      <dgm:prSet presAssocID="{36147D7F-009E-4171-850A-34351EA5EFB4}" presName="parTransOne" presStyleCnt="0"/>
      <dgm:spPr/>
    </dgm:pt>
    <dgm:pt modelId="{5AC8C82D-273F-493F-A6AA-0B7764ACFF68}" type="pres">
      <dgm:prSet presAssocID="{36147D7F-009E-4171-850A-34351EA5EFB4}" presName="horzOne" presStyleCnt="0"/>
      <dgm:spPr/>
    </dgm:pt>
    <dgm:pt modelId="{8F511F77-42C1-4EF6-8A2E-BCDE37352460}" type="pres">
      <dgm:prSet presAssocID="{7290C362-1878-4976-9A6B-31D7BCEE56E1}" presName="vertTwo" presStyleCnt="0"/>
      <dgm:spPr/>
    </dgm:pt>
    <dgm:pt modelId="{418F03C4-B421-4980-8818-3ACE1D0809A1}" type="pres">
      <dgm:prSet presAssocID="{7290C362-1878-4976-9A6B-31D7BCEE56E1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C96045-6538-49CF-88CE-09DA1B96E6A8}" type="pres">
      <dgm:prSet presAssocID="{7290C362-1878-4976-9A6B-31D7BCEE56E1}" presName="parTransTwo" presStyleCnt="0"/>
      <dgm:spPr/>
    </dgm:pt>
    <dgm:pt modelId="{196CA3EC-43C5-4786-8521-937B046D8B76}" type="pres">
      <dgm:prSet presAssocID="{7290C362-1878-4976-9A6B-31D7BCEE56E1}" presName="horzTwo" presStyleCnt="0"/>
      <dgm:spPr/>
    </dgm:pt>
    <dgm:pt modelId="{07C5C074-30C9-4427-9B91-D772F8125A23}" type="pres">
      <dgm:prSet presAssocID="{D48572A6-3337-4EBF-A198-8CF9117E786D}" presName="vertThree" presStyleCnt="0"/>
      <dgm:spPr/>
    </dgm:pt>
    <dgm:pt modelId="{589AB1E4-BBEA-4287-8541-065113F99600}" type="pres">
      <dgm:prSet presAssocID="{D48572A6-3337-4EBF-A198-8CF9117E786D}" presName="txThree" presStyleLbl="node3" presStyleIdx="3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1143EB5-2F0F-4CFE-9C54-E54BA4BC715D}" type="pres">
      <dgm:prSet presAssocID="{D48572A6-3337-4EBF-A198-8CF9117E786D}" presName="horzThree" presStyleCnt="0"/>
      <dgm:spPr/>
    </dgm:pt>
    <dgm:pt modelId="{D3891933-B9B6-48EE-88C5-D16B7E1A84CF}" type="pres">
      <dgm:prSet presAssocID="{3C6D15E7-2A61-4C2D-BB89-163FC0B7A232}" presName="sibSpaceOne" presStyleCnt="0"/>
      <dgm:spPr/>
    </dgm:pt>
    <dgm:pt modelId="{D056407C-01A0-4310-A125-17562D82AB77}" type="pres">
      <dgm:prSet presAssocID="{AD649D55-C8CF-4F60-ACE4-042A388248A8}" presName="vertOne" presStyleCnt="0"/>
      <dgm:spPr/>
    </dgm:pt>
    <dgm:pt modelId="{9A84A16E-5931-4B1B-8780-1A34CF143643}" type="pres">
      <dgm:prSet presAssocID="{AD649D55-C8CF-4F60-ACE4-042A388248A8}" presName="txOne" presStyleLbl="node0" presStyleIdx="4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8747E5-7F6D-4FD7-8D31-E7111FA1B4AB}" type="pres">
      <dgm:prSet presAssocID="{AD649D55-C8CF-4F60-ACE4-042A388248A8}" presName="parTransOne" presStyleCnt="0"/>
      <dgm:spPr/>
    </dgm:pt>
    <dgm:pt modelId="{9984CD90-123F-4EA9-A88D-2C1F182E0638}" type="pres">
      <dgm:prSet presAssocID="{AD649D55-C8CF-4F60-ACE4-042A388248A8}" presName="horzOne" presStyleCnt="0"/>
      <dgm:spPr/>
    </dgm:pt>
    <dgm:pt modelId="{F202419B-56C2-463F-B86B-6DBC9B00F21C}" type="pres">
      <dgm:prSet presAssocID="{00318B55-02A8-4CCF-B560-491A1F2F62F3}" presName="vertTwo" presStyleCnt="0"/>
      <dgm:spPr/>
    </dgm:pt>
    <dgm:pt modelId="{E9615422-7C14-46D2-AF4A-EBC81B7A7DF9}" type="pres">
      <dgm:prSet presAssocID="{00318B55-02A8-4CCF-B560-491A1F2F62F3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4907EE-6157-4CDC-95E9-886A278CE998}" type="pres">
      <dgm:prSet presAssocID="{00318B55-02A8-4CCF-B560-491A1F2F62F3}" presName="parTransTwo" presStyleCnt="0"/>
      <dgm:spPr/>
    </dgm:pt>
    <dgm:pt modelId="{B22858AD-BF93-44CE-AD94-7181211A81B2}" type="pres">
      <dgm:prSet presAssocID="{00318B55-02A8-4CCF-B560-491A1F2F62F3}" presName="horzTwo" presStyleCnt="0"/>
      <dgm:spPr/>
    </dgm:pt>
    <dgm:pt modelId="{EE35C0FE-86F7-4C71-83A6-E0595223656C}" type="pres">
      <dgm:prSet presAssocID="{18B074A3-82BE-4FC7-87C4-AFA1285D8654}" presName="vertThree" presStyleCnt="0"/>
      <dgm:spPr/>
    </dgm:pt>
    <dgm:pt modelId="{E1A4F527-EC14-4FDF-8620-50FBF2FA7916}" type="pres">
      <dgm:prSet presAssocID="{18B074A3-82BE-4FC7-87C4-AFA1285D8654}" presName="txThree" presStyleLbl="node3" presStyleIdx="4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6F33A27-D1C5-4407-A60E-AE42CFC81F7E}" type="pres">
      <dgm:prSet presAssocID="{18B074A3-82BE-4FC7-87C4-AFA1285D8654}" presName="horzThree" presStyleCnt="0"/>
      <dgm:spPr/>
    </dgm:pt>
    <dgm:pt modelId="{05243085-45C9-4AC7-B643-C100AEC484E8}" type="pres">
      <dgm:prSet presAssocID="{2D1DA7E9-A943-4BED-83F3-F04E13A2ED79}" presName="sibSpaceOne" presStyleCnt="0"/>
      <dgm:spPr/>
    </dgm:pt>
    <dgm:pt modelId="{BBF75F65-EF0F-4C7B-9FB7-CAD5173DA340}" type="pres">
      <dgm:prSet presAssocID="{C5E44763-70B4-4A62-8D0D-D6F2563E76E4}" presName="vertOne" presStyleCnt="0"/>
      <dgm:spPr/>
    </dgm:pt>
    <dgm:pt modelId="{9DEA2416-8896-4A28-BBAB-4FEB72309FCA}" type="pres">
      <dgm:prSet presAssocID="{C5E44763-70B4-4A62-8D0D-D6F2563E76E4}" presName="txOne" presStyleLbl="node0" presStyleIdx="5" presStyleCnt="6" custScaleY="188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8C4E4-9A4B-470B-9599-8ABAAF23C02B}" type="pres">
      <dgm:prSet presAssocID="{C5E44763-70B4-4A62-8D0D-D6F2563E76E4}" presName="parTransOne" presStyleCnt="0"/>
      <dgm:spPr/>
    </dgm:pt>
    <dgm:pt modelId="{F6D4DAEC-5E7F-45D1-A0A7-2850052E81EF}" type="pres">
      <dgm:prSet presAssocID="{C5E44763-70B4-4A62-8D0D-D6F2563E76E4}" presName="horzOne" presStyleCnt="0"/>
      <dgm:spPr/>
    </dgm:pt>
    <dgm:pt modelId="{75A8C222-2E70-4984-A735-255A65D26B89}" type="pres">
      <dgm:prSet presAssocID="{36CB3916-9A01-4531-9957-94F8A0DCF7F5}" presName="vertTwo" presStyleCnt="0"/>
      <dgm:spPr/>
    </dgm:pt>
    <dgm:pt modelId="{DB9ECCE3-FC02-4300-BC04-BDE821178198}" type="pres">
      <dgm:prSet presAssocID="{36CB3916-9A01-4531-9957-94F8A0DCF7F5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170CD5-6315-469D-BE32-E37B9E3877F5}" type="pres">
      <dgm:prSet presAssocID="{36CB3916-9A01-4531-9957-94F8A0DCF7F5}" presName="parTransTwo" presStyleCnt="0"/>
      <dgm:spPr/>
    </dgm:pt>
    <dgm:pt modelId="{BACBA861-E567-4300-BAA9-1C11180D5529}" type="pres">
      <dgm:prSet presAssocID="{36CB3916-9A01-4531-9957-94F8A0DCF7F5}" presName="horzTwo" presStyleCnt="0"/>
      <dgm:spPr/>
    </dgm:pt>
    <dgm:pt modelId="{E19EBBAB-F4BC-4D3F-BFBC-1F6560B3EC65}" type="pres">
      <dgm:prSet presAssocID="{FB110AE1-0DC1-4B05-89C9-812CF8EE5979}" presName="vertThree" presStyleCnt="0"/>
      <dgm:spPr/>
    </dgm:pt>
    <dgm:pt modelId="{EF25FF9A-CDBE-46B4-8EB0-816103B4A2C8}" type="pres">
      <dgm:prSet presAssocID="{FB110AE1-0DC1-4B05-89C9-812CF8EE5979}" presName="txThree" presStyleLbl="node3" presStyleIdx="5" presStyleCnt="6" custScaleY="7858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D22DC3B-0B95-4704-B299-6407516C0E95}" type="pres">
      <dgm:prSet presAssocID="{FB110AE1-0DC1-4B05-89C9-812CF8EE5979}" presName="horzThree" presStyleCnt="0"/>
      <dgm:spPr/>
    </dgm:pt>
  </dgm:ptLst>
  <dgm:cxnLst>
    <dgm:cxn modelId="{18F883B6-6E84-464A-9C5D-C12994A430C4}" type="presOf" srcId="{FB110AE1-0DC1-4B05-89C9-812CF8EE5979}" destId="{EF25FF9A-CDBE-46B4-8EB0-816103B4A2C8}" srcOrd="0" destOrd="0" presId="urn:microsoft.com/office/officeart/2005/8/layout/hierarchy4"/>
    <dgm:cxn modelId="{8DC76BCF-8BF5-4C18-A27D-4BE74FFF9C0C}" srcId="{3F1AB3AF-65EB-474F-9934-29191E42CD1E}" destId="{36147D7F-009E-4171-850A-34351EA5EFB4}" srcOrd="3" destOrd="0" parTransId="{C601EA73-E7C9-4BE1-BB7F-973BCB4E7838}" sibTransId="{3C6D15E7-2A61-4C2D-BB89-163FC0B7A232}"/>
    <dgm:cxn modelId="{D4D3A681-89E3-4B93-B4A7-A5C212D72BDF}" type="presOf" srcId="{26801540-8AE5-4D72-B4BC-29CE49FD668E}" destId="{7089B358-A39D-499F-8E11-AD580CFDC527}" srcOrd="0" destOrd="0" presId="urn:microsoft.com/office/officeart/2005/8/layout/hierarchy4"/>
    <dgm:cxn modelId="{496F7094-19DC-4B8C-B457-A6C8C85FCAA4}" srcId="{94EC20CA-8393-4527-B8B8-753630BCC95A}" destId="{E0612062-445A-44D4-BB07-08B9312F7186}" srcOrd="0" destOrd="0" parTransId="{BBE03A83-AD46-448D-BF6E-EF3E7F7664BC}" sibTransId="{78F4D4B4-BFDF-4C7C-A21E-11C2445EA584}"/>
    <dgm:cxn modelId="{C186C2B0-EEB6-4555-ADDB-F3414DFEF30D}" type="presOf" srcId="{D48572A6-3337-4EBF-A198-8CF9117E786D}" destId="{589AB1E4-BBEA-4287-8541-065113F99600}" srcOrd="0" destOrd="0" presId="urn:microsoft.com/office/officeart/2005/8/layout/hierarchy4"/>
    <dgm:cxn modelId="{77D04DFE-123A-428C-AC53-F95E1ABE7829}" type="presOf" srcId="{D2CD669D-C495-4D7F-A16D-287609C6AC69}" destId="{F7F070D9-6419-433B-B4D9-302D386E914E}" srcOrd="0" destOrd="0" presId="urn:microsoft.com/office/officeart/2005/8/layout/hierarchy4"/>
    <dgm:cxn modelId="{A200F144-3DD5-468B-B315-717440A5B3FE}" type="presOf" srcId="{545CA70C-1540-49E7-A01E-5B6CD96583CF}" destId="{524CDC1B-444D-4474-BD82-8341A16541CA}" srcOrd="0" destOrd="0" presId="urn:microsoft.com/office/officeart/2005/8/layout/hierarchy4"/>
    <dgm:cxn modelId="{AA49A43B-EF13-4CDF-BDBE-50B76272B6F1}" type="presOf" srcId="{36CB3916-9A01-4531-9957-94F8A0DCF7F5}" destId="{DB9ECCE3-FC02-4300-BC04-BDE821178198}" srcOrd="0" destOrd="0" presId="urn:microsoft.com/office/officeart/2005/8/layout/hierarchy4"/>
    <dgm:cxn modelId="{0BC32EE4-7351-430F-B8DE-C6F178012B22}" type="presOf" srcId="{E0612062-445A-44D4-BB07-08B9312F7186}" destId="{9778FBD2-9C6B-48A9-8A9B-D2F2B06E7386}" srcOrd="0" destOrd="0" presId="urn:microsoft.com/office/officeart/2005/8/layout/hierarchy4"/>
    <dgm:cxn modelId="{F1CAAA9E-99E8-413C-B58F-6F508E4F268E}" srcId="{4481DCFA-5BEB-4438-8C95-4C62AF69E57C}" destId="{545CA70C-1540-49E7-A01E-5B6CD96583CF}" srcOrd="0" destOrd="0" parTransId="{76B5D4F7-61A2-40C4-AF59-C828A419FD9B}" sibTransId="{003E6B78-628F-4026-BCD3-98785C9069B3}"/>
    <dgm:cxn modelId="{AA91254C-E179-453E-A53E-9DA899138896}" type="presOf" srcId="{C5E44763-70B4-4A62-8D0D-D6F2563E76E4}" destId="{9DEA2416-8896-4A28-BBAB-4FEB72309FCA}" srcOrd="0" destOrd="0" presId="urn:microsoft.com/office/officeart/2005/8/layout/hierarchy4"/>
    <dgm:cxn modelId="{91A14303-2E2E-4DA0-A0EC-C25092205859}" type="presOf" srcId="{DE5B662D-24F6-465A-BFF7-CDCF7DA101C9}" destId="{2D69DB5A-0276-42E3-A433-88B9F528F84B}" srcOrd="0" destOrd="0" presId="urn:microsoft.com/office/officeart/2005/8/layout/hierarchy4"/>
    <dgm:cxn modelId="{443F3721-5672-4022-A651-FCC355DBF91E}" srcId="{D2CD669D-C495-4D7F-A16D-287609C6AC69}" destId="{DE5B662D-24F6-465A-BFF7-CDCF7DA101C9}" srcOrd="0" destOrd="0" parTransId="{D6E2A765-A555-4127-80D9-B4AF9767F335}" sibTransId="{63CBBA36-CC5F-4A7A-86C8-B4971433E21B}"/>
    <dgm:cxn modelId="{D164C360-4B2B-4512-8DEF-E4EA4B30E08D}" type="presOf" srcId="{4481DCFA-5BEB-4438-8C95-4C62AF69E57C}" destId="{8A4FDEDE-5638-479D-986D-DF0EC4919DE7}" srcOrd="0" destOrd="0" presId="urn:microsoft.com/office/officeart/2005/8/layout/hierarchy4"/>
    <dgm:cxn modelId="{61DF04AD-912F-441B-8F09-B28731EC7649}" srcId="{3F1AB3AF-65EB-474F-9934-29191E42CD1E}" destId="{3786E7A9-E871-4917-87EA-EFEB7209F85E}" srcOrd="2" destOrd="0" parTransId="{3EABB03F-C29D-47B7-A992-24F0846A17DC}" sibTransId="{032E87D1-9177-4423-BA28-BC2F1D9DAE0A}"/>
    <dgm:cxn modelId="{93C419F0-3747-4238-8E10-D540B0DBA9D0}" type="presOf" srcId="{18B074A3-82BE-4FC7-87C4-AFA1285D8654}" destId="{E1A4F527-EC14-4FDF-8620-50FBF2FA7916}" srcOrd="0" destOrd="0" presId="urn:microsoft.com/office/officeart/2005/8/layout/hierarchy4"/>
    <dgm:cxn modelId="{08BE170F-5BF2-4747-B5E9-3CA1E36C4D72}" srcId="{C5E44763-70B4-4A62-8D0D-D6F2563E76E4}" destId="{36CB3916-9A01-4531-9957-94F8A0DCF7F5}" srcOrd="0" destOrd="0" parTransId="{B7946182-27B6-4CE4-964B-49DCAD2E4020}" sibTransId="{B00B9943-EBCD-4D82-ADD2-715DC9B25458}"/>
    <dgm:cxn modelId="{5AF3617D-F154-436B-88C8-0E3DDF7C4AC7}" srcId="{36147D7F-009E-4171-850A-34351EA5EFB4}" destId="{7290C362-1878-4976-9A6B-31D7BCEE56E1}" srcOrd="0" destOrd="0" parTransId="{D62630D9-23EE-4FAD-A5E0-206F10416E0F}" sibTransId="{12E0A3BF-0ED5-494D-B7E0-9006CF81ADB4}"/>
    <dgm:cxn modelId="{F658A73B-47AC-4E90-8EB0-AC24F084F5BD}" type="presOf" srcId="{3786E7A9-E871-4917-87EA-EFEB7209F85E}" destId="{D01714E3-3213-4C94-BCEC-3C3798E1DCA0}" srcOrd="0" destOrd="0" presId="urn:microsoft.com/office/officeart/2005/8/layout/hierarchy4"/>
    <dgm:cxn modelId="{6CDBE5D7-0F8F-4BE2-9FDD-EFEB85FEE31E}" srcId="{36CB3916-9A01-4531-9957-94F8A0DCF7F5}" destId="{FB110AE1-0DC1-4B05-89C9-812CF8EE5979}" srcOrd="0" destOrd="0" parTransId="{CA8C17CE-4CFA-4F96-A3D0-E1B9D2FA05F1}" sibTransId="{0658100A-4069-428A-988B-A0B9E6F6B03C}"/>
    <dgm:cxn modelId="{E9BE10EB-F4A0-47FC-90E7-252EE607FF84}" srcId="{3F1AB3AF-65EB-474F-9934-29191E42CD1E}" destId="{A47ABF2B-ADEE-4FDF-8B61-333DC69C8847}" srcOrd="1" destOrd="0" parTransId="{3104AD76-5A47-4FD0-B559-48E8A094A79D}" sibTransId="{76938CD0-5221-4817-BA95-91E9D37CE418}"/>
    <dgm:cxn modelId="{2FBE59A6-EA61-496A-9E76-C086A1402033}" srcId="{AD649D55-C8CF-4F60-ACE4-042A388248A8}" destId="{00318B55-02A8-4CCF-B560-491A1F2F62F3}" srcOrd="0" destOrd="0" parTransId="{BD999EA2-FC5D-40C7-8379-1607D4BFBA82}" sibTransId="{56AA1129-C4CC-4D33-83E0-11ECE2A27593}"/>
    <dgm:cxn modelId="{1BCC73EB-9897-4C30-973C-E6B6668B12D3}" srcId="{00318B55-02A8-4CCF-B560-491A1F2F62F3}" destId="{18B074A3-82BE-4FC7-87C4-AFA1285D8654}" srcOrd="0" destOrd="0" parTransId="{FE505A4B-B0FB-4AA2-BEFE-BCF42BF0B455}" sibTransId="{4FBE5C4E-D736-4822-AAE0-518934C966BB}"/>
    <dgm:cxn modelId="{2E15586F-6EAA-4984-AD73-CEA089633584}" type="presOf" srcId="{36147D7F-009E-4171-850A-34351EA5EFB4}" destId="{F1D42900-2120-4620-8938-8E787A13E331}" srcOrd="0" destOrd="0" presId="urn:microsoft.com/office/officeart/2005/8/layout/hierarchy4"/>
    <dgm:cxn modelId="{E067DBDE-CDD7-48A0-AAEF-343016668004}" type="presOf" srcId="{A47ABF2B-ADEE-4FDF-8B61-333DC69C8847}" destId="{A104325B-B64F-43D7-BD42-391AF842EED4}" srcOrd="0" destOrd="0" presId="urn:microsoft.com/office/officeart/2005/8/layout/hierarchy4"/>
    <dgm:cxn modelId="{CD4A19CA-9F15-4455-8B13-17E4A963A59F}" type="presOf" srcId="{94EC20CA-8393-4527-B8B8-753630BCC95A}" destId="{B0E83D78-6D2A-4342-B818-3DA807CD868D}" srcOrd="0" destOrd="0" presId="urn:microsoft.com/office/officeart/2005/8/layout/hierarchy4"/>
    <dgm:cxn modelId="{72D3B793-CD24-4B41-B730-5331F89178D2}" srcId="{7290C362-1878-4976-9A6B-31D7BCEE56E1}" destId="{D48572A6-3337-4EBF-A198-8CF9117E786D}" srcOrd="0" destOrd="0" parTransId="{DAE0E7EE-72DF-41EA-8D93-9B6241AE7F4C}" sibTransId="{466D403D-DEE4-4201-9637-EE8B1A9F230A}"/>
    <dgm:cxn modelId="{3070225A-66DE-4CC5-9CBD-65A7D505F388}" srcId="{26801540-8AE5-4D72-B4BC-29CE49FD668E}" destId="{94EC20CA-8393-4527-B8B8-753630BCC95A}" srcOrd="0" destOrd="0" parTransId="{264532E2-2B04-4F3D-B544-15F0792C3FA8}" sibTransId="{A7CEF67B-D86F-4F96-A26B-7CB74A81284A}"/>
    <dgm:cxn modelId="{DF8DDEAF-7393-4080-A9A0-803672158E40}" srcId="{3F1AB3AF-65EB-474F-9934-29191E42CD1E}" destId="{AD649D55-C8CF-4F60-ACE4-042A388248A8}" srcOrd="4" destOrd="0" parTransId="{FC102B8D-F64F-46AF-AF0C-65295B36E659}" sibTransId="{2D1DA7E9-A943-4BED-83F3-F04E13A2ED79}"/>
    <dgm:cxn modelId="{19EAE798-CD24-45AA-A4B1-0651FD77224A}" srcId="{3786E7A9-E871-4917-87EA-EFEB7209F85E}" destId="{4481DCFA-5BEB-4438-8C95-4C62AF69E57C}" srcOrd="0" destOrd="0" parTransId="{6609C6C8-B7EF-4C07-B878-E7D83B22BAC0}" sibTransId="{F61EB143-1952-41D2-BD0A-55CE484A52E9}"/>
    <dgm:cxn modelId="{2E1C9370-A54B-452A-BB47-16DFA243C7A5}" type="presOf" srcId="{7290C362-1878-4976-9A6B-31D7BCEE56E1}" destId="{418F03C4-B421-4980-8818-3ACE1D0809A1}" srcOrd="0" destOrd="0" presId="urn:microsoft.com/office/officeart/2005/8/layout/hierarchy4"/>
    <dgm:cxn modelId="{DB5D5A1C-5340-40E1-865C-EFE277367A6E}" srcId="{3F1AB3AF-65EB-474F-9934-29191E42CD1E}" destId="{C5E44763-70B4-4A62-8D0D-D6F2563E76E4}" srcOrd="5" destOrd="0" parTransId="{6632DD03-8D7E-47FD-88B1-67C3915334E4}" sibTransId="{6A319FFE-FCE3-4188-A61D-752C0755235C}"/>
    <dgm:cxn modelId="{F68092AA-BE34-4B6A-B1ED-6035FDA64691}" srcId="{3F1AB3AF-65EB-474F-9934-29191E42CD1E}" destId="{26801540-8AE5-4D72-B4BC-29CE49FD668E}" srcOrd="0" destOrd="0" parTransId="{78225043-C27A-4521-AB24-0F76AC527475}" sibTransId="{8DE24DF3-DDD9-447D-BA23-24836E862909}"/>
    <dgm:cxn modelId="{F968F82F-2D4E-434D-A107-0547C4F89C1A}" type="presOf" srcId="{AD649D55-C8CF-4F60-ACE4-042A388248A8}" destId="{9A84A16E-5931-4B1B-8780-1A34CF143643}" srcOrd="0" destOrd="0" presId="urn:microsoft.com/office/officeart/2005/8/layout/hierarchy4"/>
    <dgm:cxn modelId="{5F5C67EC-8FCC-4778-8E7F-FC1F2877771B}" srcId="{A47ABF2B-ADEE-4FDF-8B61-333DC69C8847}" destId="{D2CD669D-C495-4D7F-A16D-287609C6AC69}" srcOrd="0" destOrd="0" parTransId="{15BB0E9D-BE23-4C3C-A93A-7D4605DAB5EE}" sibTransId="{73585142-2FE5-4F5B-8B3F-0F076F68BFC1}"/>
    <dgm:cxn modelId="{F2C8CB09-137F-429A-9D1F-A4DD4A3BA448}" type="presOf" srcId="{00318B55-02A8-4CCF-B560-491A1F2F62F3}" destId="{E9615422-7C14-46D2-AF4A-EBC81B7A7DF9}" srcOrd="0" destOrd="0" presId="urn:microsoft.com/office/officeart/2005/8/layout/hierarchy4"/>
    <dgm:cxn modelId="{169EB87C-4A00-4E56-B218-7B6F6C602A76}" type="presOf" srcId="{3F1AB3AF-65EB-474F-9934-29191E42CD1E}" destId="{1060E5D0-649C-481E-87ED-2C59A77AABFC}" srcOrd="0" destOrd="0" presId="urn:microsoft.com/office/officeart/2005/8/layout/hierarchy4"/>
    <dgm:cxn modelId="{7F41C3BB-FE55-42DC-8182-AEFCBFC041C3}" type="presParOf" srcId="{1060E5D0-649C-481E-87ED-2C59A77AABFC}" destId="{82CA011E-FCB0-4D94-AE71-A2C3FBB2B5A6}" srcOrd="0" destOrd="0" presId="urn:microsoft.com/office/officeart/2005/8/layout/hierarchy4"/>
    <dgm:cxn modelId="{FE5EBB09-B97E-49C9-9FAD-FFB4F7916D4E}" type="presParOf" srcId="{82CA011E-FCB0-4D94-AE71-A2C3FBB2B5A6}" destId="{7089B358-A39D-499F-8E11-AD580CFDC527}" srcOrd="0" destOrd="0" presId="urn:microsoft.com/office/officeart/2005/8/layout/hierarchy4"/>
    <dgm:cxn modelId="{9111C895-8366-40F9-AA20-9136BC3B3E24}" type="presParOf" srcId="{82CA011E-FCB0-4D94-AE71-A2C3FBB2B5A6}" destId="{280CE203-4587-4EB7-B6A4-73261DB678BC}" srcOrd="1" destOrd="0" presId="urn:microsoft.com/office/officeart/2005/8/layout/hierarchy4"/>
    <dgm:cxn modelId="{3F22BB6C-FA1B-48A7-AFDB-262A6CB98EE8}" type="presParOf" srcId="{82CA011E-FCB0-4D94-AE71-A2C3FBB2B5A6}" destId="{BD3AAC59-60E5-4DF1-B24A-4826CF406FD0}" srcOrd="2" destOrd="0" presId="urn:microsoft.com/office/officeart/2005/8/layout/hierarchy4"/>
    <dgm:cxn modelId="{6B1DFA7D-FE8E-4E37-BFBC-751930AA13C9}" type="presParOf" srcId="{BD3AAC59-60E5-4DF1-B24A-4826CF406FD0}" destId="{46968311-B74B-417D-B35F-8FDD755C0BB6}" srcOrd="0" destOrd="0" presId="urn:microsoft.com/office/officeart/2005/8/layout/hierarchy4"/>
    <dgm:cxn modelId="{D82D1E5E-CCD4-4F0E-B14E-3F64E13B25BE}" type="presParOf" srcId="{46968311-B74B-417D-B35F-8FDD755C0BB6}" destId="{B0E83D78-6D2A-4342-B818-3DA807CD868D}" srcOrd="0" destOrd="0" presId="urn:microsoft.com/office/officeart/2005/8/layout/hierarchy4"/>
    <dgm:cxn modelId="{BBC1ECD0-8475-4E09-828E-AAD9FF71F619}" type="presParOf" srcId="{46968311-B74B-417D-B35F-8FDD755C0BB6}" destId="{F63853A7-56BC-4F7E-9E27-BCD12C224966}" srcOrd="1" destOrd="0" presId="urn:microsoft.com/office/officeart/2005/8/layout/hierarchy4"/>
    <dgm:cxn modelId="{4FF66CCF-5AAF-4C00-9BC3-22DBFDAA86CA}" type="presParOf" srcId="{46968311-B74B-417D-B35F-8FDD755C0BB6}" destId="{C1DCAC90-9DA6-428D-8D43-1B52C5DC7177}" srcOrd="2" destOrd="0" presId="urn:microsoft.com/office/officeart/2005/8/layout/hierarchy4"/>
    <dgm:cxn modelId="{FB381D45-E787-4E6C-B66B-D12766F240BA}" type="presParOf" srcId="{C1DCAC90-9DA6-428D-8D43-1B52C5DC7177}" destId="{ECE5B473-916C-4435-9AF4-36E512CE402B}" srcOrd="0" destOrd="0" presId="urn:microsoft.com/office/officeart/2005/8/layout/hierarchy4"/>
    <dgm:cxn modelId="{8CF9228B-30D5-47DC-8987-7467FA6FF50B}" type="presParOf" srcId="{ECE5B473-916C-4435-9AF4-36E512CE402B}" destId="{9778FBD2-9C6B-48A9-8A9B-D2F2B06E7386}" srcOrd="0" destOrd="0" presId="urn:microsoft.com/office/officeart/2005/8/layout/hierarchy4"/>
    <dgm:cxn modelId="{88D8EE52-6344-4307-939B-CA539B367142}" type="presParOf" srcId="{ECE5B473-916C-4435-9AF4-36E512CE402B}" destId="{88C8441A-6F3E-4313-835F-A6C1057149B5}" srcOrd="1" destOrd="0" presId="urn:microsoft.com/office/officeart/2005/8/layout/hierarchy4"/>
    <dgm:cxn modelId="{15DE9E7D-2484-42EE-A5C8-7BDE0F9261B9}" type="presParOf" srcId="{1060E5D0-649C-481E-87ED-2C59A77AABFC}" destId="{148BBCDD-ED95-4FF6-9832-4D50A2E03EFD}" srcOrd="1" destOrd="0" presId="urn:microsoft.com/office/officeart/2005/8/layout/hierarchy4"/>
    <dgm:cxn modelId="{56A8AFCF-E9F5-496D-B361-A98CF4E37976}" type="presParOf" srcId="{1060E5D0-649C-481E-87ED-2C59A77AABFC}" destId="{071B7741-4D0C-4CAF-AE25-723F0E591A65}" srcOrd="2" destOrd="0" presId="urn:microsoft.com/office/officeart/2005/8/layout/hierarchy4"/>
    <dgm:cxn modelId="{C428B01A-9974-4DFA-92A4-EFB51467B300}" type="presParOf" srcId="{071B7741-4D0C-4CAF-AE25-723F0E591A65}" destId="{A104325B-B64F-43D7-BD42-391AF842EED4}" srcOrd="0" destOrd="0" presId="urn:microsoft.com/office/officeart/2005/8/layout/hierarchy4"/>
    <dgm:cxn modelId="{898815DB-F8A1-44A2-A92A-578E5C57C32D}" type="presParOf" srcId="{071B7741-4D0C-4CAF-AE25-723F0E591A65}" destId="{53198A6C-09EC-4D9D-A9DE-17981E1F23D0}" srcOrd="1" destOrd="0" presId="urn:microsoft.com/office/officeart/2005/8/layout/hierarchy4"/>
    <dgm:cxn modelId="{8B3F6291-C5DF-4DDB-A4EE-CA69DEFA99A9}" type="presParOf" srcId="{071B7741-4D0C-4CAF-AE25-723F0E591A65}" destId="{49ABE17F-F0C1-4F38-8033-43BC9437DD1F}" srcOrd="2" destOrd="0" presId="urn:microsoft.com/office/officeart/2005/8/layout/hierarchy4"/>
    <dgm:cxn modelId="{CC22FC33-90AE-45EC-8CD5-A99FE0118BD5}" type="presParOf" srcId="{49ABE17F-F0C1-4F38-8033-43BC9437DD1F}" destId="{ABB3ECB2-E179-43C6-B06E-07A4A4CB005A}" srcOrd="0" destOrd="0" presId="urn:microsoft.com/office/officeart/2005/8/layout/hierarchy4"/>
    <dgm:cxn modelId="{569D7F38-5771-4F46-A373-2A16D000467D}" type="presParOf" srcId="{ABB3ECB2-E179-43C6-B06E-07A4A4CB005A}" destId="{F7F070D9-6419-433B-B4D9-302D386E914E}" srcOrd="0" destOrd="0" presId="urn:microsoft.com/office/officeart/2005/8/layout/hierarchy4"/>
    <dgm:cxn modelId="{F20B1E4B-303E-4A9D-A95F-44DDE24D8436}" type="presParOf" srcId="{ABB3ECB2-E179-43C6-B06E-07A4A4CB005A}" destId="{DC0929C0-532D-4F48-B19D-3FB28B16F5CC}" srcOrd="1" destOrd="0" presId="urn:microsoft.com/office/officeart/2005/8/layout/hierarchy4"/>
    <dgm:cxn modelId="{33B42F01-B9CB-4548-9342-1DB76DF15BEE}" type="presParOf" srcId="{ABB3ECB2-E179-43C6-B06E-07A4A4CB005A}" destId="{6C5E4131-3AF1-4AD5-AA0B-5CFA2046D54A}" srcOrd="2" destOrd="0" presId="urn:microsoft.com/office/officeart/2005/8/layout/hierarchy4"/>
    <dgm:cxn modelId="{BFFC0893-D3DB-4C34-88E2-4F92C038AF4C}" type="presParOf" srcId="{6C5E4131-3AF1-4AD5-AA0B-5CFA2046D54A}" destId="{E60FE70F-3795-42AF-920D-143A06307812}" srcOrd="0" destOrd="0" presId="urn:microsoft.com/office/officeart/2005/8/layout/hierarchy4"/>
    <dgm:cxn modelId="{7678C40E-805C-47EE-BA33-EE8049F1E7B0}" type="presParOf" srcId="{E60FE70F-3795-42AF-920D-143A06307812}" destId="{2D69DB5A-0276-42E3-A433-88B9F528F84B}" srcOrd="0" destOrd="0" presId="urn:microsoft.com/office/officeart/2005/8/layout/hierarchy4"/>
    <dgm:cxn modelId="{6E5E62E4-5C3C-4661-8E3F-BBAA568E6498}" type="presParOf" srcId="{E60FE70F-3795-42AF-920D-143A06307812}" destId="{5F2CE6B5-641D-40EF-9843-18DED5697A05}" srcOrd="1" destOrd="0" presId="urn:microsoft.com/office/officeart/2005/8/layout/hierarchy4"/>
    <dgm:cxn modelId="{6843EC89-92F2-4842-937E-D8FF249109AD}" type="presParOf" srcId="{1060E5D0-649C-481E-87ED-2C59A77AABFC}" destId="{32419987-CF77-49E8-95E0-CB91C524D02A}" srcOrd="3" destOrd="0" presId="urn:microsoft.com/office/officeart/2005/8/layout/hierarchy4"/>
    <dgm:cxn modelId="{5282C9E8-01B6-49EC-A714-51598A6F1DE9}" type="presParOf" srcId="{1060E5D0-649C-481E-87ED-2C59A77AABFC}" destId="{DACFC99A-DEAF-4722-BD11-25D38C012EB9}" srcOrd="4" destOrd="0" presId="urn:microsoft.com/office/officeart/2005/8/layout/hierarchy4"/>
    <dgm:cxn modelId="{18431316-C260-43D2-AF45-C35B8A89097C}" type="presParOf" srcId="{DACFC99A-DEAF-4722-BD11-25D38C012EB9}" destId="{D01714E3-3213-4C94-BCEC-3C3798E1DCA0}" srcOrd="0" destOrd="0" presId="urn:microsoft.com/office/officeart/2005/8/layout/hierarchy4"/>
    <dgm:cxn modelId="{8341B4BB-C5A5-48D2-ADF5-6402ECFD4719}" type="presParOf" srcId="{DACFC99A-DEAF-4722-BD11-25D38C012EB9}" destId="{5889E27D-E602-47CF-8465-B2A165F50459}" srcOrd="1" destOrd="0" presId="urn:microsoft.com/office/officeart/2005/8/layout/hierarchy4"/>
    <dgm:cxn modelId="{1D9E3345-0832-4821-97A8-8F4CC810C7A1}" type="presParOf" srcId="{DACFC99A-DEAF-4722-BD11-25D38C012EB9}" destId="{7A208E8C-113F-4918-B610-C87C03C07D4E}" srcOrd="2" destOrd="0" presId="urn:microsoft.com/office/officeart/2005/8/layout/hierarchy4"/>
    <dgm:cxn modelId="{828F3860-F67C-4687-8A4C-0A0069036CA2}" type="presParOf" srcId="{7A208E8C-113F-4918-B610-C87C03C07D4E}" destId="{092EB3F3-05DE-4A9F-A889-3C696EAB9C03}" srcOrd="0" destOrd="0" presId="urn:microsoft.com/office/officeart/2005/8/layout/hierarchy4"/>
    <dgm:cxn modelId="{EE0949F1-B3A6-416F-9AB9-7CE58029AAED}" type="presParOf" srcId="{092EB3F3-05DE-4A9F-A889-3C696EAB9C03}" destId="{8A4FDEDE-5638-479D-986D-DF0EC4919DE7}" srcOrd="0" destOrd="0" presId="urn:microsoft.com/office/officeart/2005/8/layout/hierarchy4"/>
    <dgm:cxn modelId="{E83838A5-AF1D-493B-AB21-68C1900A7797}" type="presParOf" srcId="{092EB3F3-05DE-4A9F-A889-3C696EAB9C03}" destId="{C5201700-1362-4206-BBAE-1AEA65800D7F}" srcOrd="1" destOrd="0" presId="urn:microsoft.com/office/officeart/2005/8/layout/hierarchy4"/>
    <dgm:cxn modelId="{B3CB2F5E-5DA1-452A-BD0B-0B5C8E038F57}" type="presParOf" srcId="{092EB3F3-05DE-4A9F-A889-3C696EAB9C03}" destId="{DF405B0B-2E45-45C6-934B-2B3EFBF4746B}" srcOrd="2" destOrd="0" presId="urn:microsoft.com/office/officeart/2005/8/layout/hierarchy4"/>
    <dgm:cxn modelId="{ADE94427-4834-475D-9D8C-E196D730BC29}" type="presParOf" srcId="{DF405B0B-2E45-45C6-934B-2B3EFBF4746B}" destId="{4BC38C73-74DC-4206-A25B-6A8B318C6032}" srcOrd="0" destOrd="0" presId="urn:microsoft.com/office/officeart/2005/8/layout/hierarchy4"/>
    <dgm:cxn modelId="{F7A069F7-4246-4AD1-B563-158115D4E971}" type="presParOf" srcId="{4BC38C73-74DC-4206-A25B-6A8B318C6032}" destId="{524CDC1B-444D-4474-BD82-8341A16541CA}" srcOrd="0" destOrd="0" presId="urn:microsoft.com/office/officeart/2005/8/layout/hierarchy4"/>
    <dgm:cxn modelId="{32AF0026-3D83-4037-B156-23C65FFAE69C}" type="presParOf" srcId="{4BC38C73-74DC-4206-A25B-6A8B318C6032}" destId="{2A52925D-5E8E-43EB-A3AA-6D29797F879D}" srcOrd="1" destOrd="0" presId="urn:microsoft.com/office/officeart/2005/8/layout/hierarchy4"/>
    <dgm:cxn modelId="{BF01A01F-391A-4933-9BCE-68D8C2751202}" type="presParOf" srcId="{1060E5D0-649C-481E-87ED-2C59A77AABFC}" destId="{A79D07CB-B83F-4833-B152-F01589349A1D}" srcOrd="5" destOrd="0" presId="urn:microsoft.com/office/officeart/2005/8/layout/hierarchy4"/>
    <dgm:cxn modelId="{2A74E6CD-FE0C-4AFC-9C67-3572C9062A3B}" type="presParOf" srcId="{1060E5D0-649C-481E-87ED-2C59A77AABFC}" destId="{1C4D9B6F-4822-4CDA-B652-1FDE8C922D72}" srcOrd="6" destOrd="0" presId="urn:microsoft.com/office/officeart/2005/8/layout/hierarchy4"/>
    <dgm:cxn modelId="{01246C4E-AF21-4370-88F3-33361F8DD3FB}" type="presParOf" srcId="{1C4D9B6F-4822-4CDA-B652-1FDE8C922D72}" destId="{F1D42900-2120-4620-8938-8E787A13E331}" srcOrd="0" destOrd="0" presId="urn:microsoft.com/office/officeart/2005/8/layout/hierarchy4"/>
    <dgm:cxn modelId="{871572D8-2BC9-4619-9D88-F9D31A888F8C}" type="presParOf" srcId="{1C4D9B6F-4822-4CDA-B652-1FDE8C922D72}" destId="{EB1F7930-117E-4097-AD12-F41BD8FF3516}" srcOrd="1" destOrd="0" presId="urn:microsoft.com/office/officeart/2005/8/layout/hierarchy4"/>
    <dgm:cxn modelId="{62805CAB-E2C6-4F30-9EDB-8131D4CFC975}" type="presParOf" srcId="{1C4D9B6F-4822-4CDA-B652-1FDE8C922D72}" destId="{5AC8C82D-273F-493F-A6AA-0B7764ACFF68}" srcOrd="2" destOrd="0" presId="urn:microsoft.com/office/officeart/2005/8/layout/hierarchy4"/>
    <dgm:cxn modelId="{00FD2C19-65E7-42FC-90B7-BE66EF2B9B31}" type="presParOf" srcId="{5AC8C82D-273F-493F-A6AA-0B7764ACFF68}" destId="{8F511F77-42C1-4EF6-8A2E-BCDE37352460}" srcOrd="0" destOrd="0" presId="urn:microsoft.com/office/officeart/2005/8/layout/hierarchy4"/>
    <dgm:cxn modelId="{6B0E2990-7674-420E-9BF5-C4BC02CFC0D3}" type="presParOf" srcId="{8F511F77-42C1-4EF6-8A2E-BCDE37352460}" destId="{418F03C4-B421-4980-8818-3ACE1D0809A1}" srcOrd="0" destOrd="0" presId="urn:microsoft.com/office/officeart/2005/8/layout/hierarchy4"/>
    <dgm:cxn modelId="{C1955278-176D-4C3A-85FF-4C3121D511FB}" type="presParOf" srcId="{8F511F77-42C1-4EF6-8A2E-BCDE37352460}" destId="{03C96045-6538-49CF-88CE-09DA1B96E6A8}" srcOrd="1" destOrd="0" presId="urn:microsoft.com/office/officeart/2005/8/layout/hierarchy4"/>
    <dgm:cxn modelId="{8BBEAD5F-0C6D-4409-B742-F94FF55F6558}" type="presParOf" srcId="{8F511F77-42C1-4EF6-8A2E-BCDE37352460}" destId="{196CA3EC-43C5-4786-8521-937B046D8B76}" srcOrd="2" destOrd="0" presId="urn:microsoft.com/office/officeart/2005/8/layout/hierarchy4"/>
    <dgm:cxn modelId="{CC711EB5-25AE-4B84-81EB-E0F46BB55096}" type="presParOf" srcId="{196CA3EC-43C5-4786-8521-937B046D8B76}" destId="{07C5C074-30C9-4427-9B91-D772F8125A23}" srcOrd="0" destOrd="0" presId="urn:microsoft.com/office/officeart/2005/8/layout/hierarchy4"/>
    <dgm:cxn modelId="{879F7992-F8C4-4751-B1EB-42F6D21CD177}" type="presParOf" srcId="{07C5C074-30C9-4427-9B91-D772F8125A23}" destId="{589AB1E4-BBEA-4287-8541-065113F99600}" srcOrd="0" destOrd="0" presId="urn:microsoft.com/office/officeart/2005/8/layout/hierarchy4"/>
    <dgm:cxn modelId="{84D465F6-560C-4EEA-A98B-F4DECFFCAF7D}" type="presParOf" srcId="{07C5C074-30C9-4427-9B91-D772F8125A23}" destId="{71143EB5-2F0F-4CFE-9C54-E54BA4BC715D}" srcOrd="1" destOrd="0" presId="urn:microsoft.com/office/officeart/2005/8/layout/hierarchy4"/>
    <dgm:cxn modelId="{5E774BCF-43B3-4914-A313-4A767C95ADA7}" type="presParOf" srcId="{1060E5D0-649C-481E-87ED-2C59A77AABFC}" destId="{D3891933-B9B6-48EE-88C5-D16B7E1A84CF}" srcOrd="7" destOrd="0" presId="urn:microsoft.com/office/officeart/2005/8/layout/hierarchy4"/>
    <dgm:cxn modelId="{87B74495-9818-4CAE-BA44-70E5B20643F7}" type="presParOf" srcId="{1060E5D0-649C-481E-87ED-2C59A77AABFC}" destId="{D056407C-01A0-4310-A125-17562D82AB77}" srcOrd="8" destOrd="0" presId="urn:microsoft.com/office/officeart/2005/8/layout/hierarchy4"/>
    <dgm:cxn modelId="{5F7E9919-1A0D-4235-9EA6-145A84D2B377}" type="presParOf" srcId="{D056407C-01A0-4310-A125-17562D82AB77}" destId="{9A84A16E-5931-4B1B-8780-1A34CF143643}" srcOrd="0" destOrd="0" presId="urn:microsoft.com/office/officeart/2005/8/layout/hierarchy4"/>
    <dgm:cxn modelId="{2BD3D784-A751-4AD3-B250-66F801AEA071}" type="presParOf" srcId="{D056407C-01A0-4310-A125-17562D82AB77}" destId="{938747E5-7F6D-4FD7-8D31-E7111FA1B4AB}" srcOrd="1" destOrd="0" presId="urn:microsoft.com/office/officeart/2005/8/layout/hierarchy4"/>
    <dgm:cxn modelId="{A3CBCFC4-3DBD-4009-8329-F2A54F2FD4B9}" type="presParOf" srcId="{D056407C-01A0-4310-A125-17562D82AB77}" destId="{9984CD90-123F-4EA9-A88D-2C1F182E0638}" srcOrd="2" destOrd="0" presId="urn:microsoft.com/office/officeart/2005/8/layout/hierarchy4"/>
    <dgm:cxn modelId="{C74D1E17-1F89-4913-A5FD-B0CC5C5C9DC3}" type="presParOf" srcId="{9984CD90-123F-4EA9-A88D-2C1F182E0638}" destId="{F202419B-56C2-463F-B86B-6DBC9B00F21C}" srcOrd="0" destOrd="0" presId="urn:microsoft.com/office/officeart/2005/8/layout/hierarchy4"/>
    <dgm:cxn modelId="{9626ADA9-8C46-4149-B103-35CC885EC722}" type="presParOf" srcId="{F202419B-56C2-463F-B86B-6DBC9B00F21C}" destId="{E9615422-7C14-46D2-AF4A-EBC81B7A7DF9}" srcOrd="0" destOrd="0" presId="urn:microsoft.com/office/officeart/2005/8/layout/hierarchy4"/>
    <dgm:cxn modelId="{75250670-0845-4F6C-AFD4-D702FEFFF28F}" type="presParOf" srcId="{F202419B-56C2-463F-B86B-6DBC9B00F21C}" destId="{634907EE-6157-4CDC-95E9-886A278CE998}" srcOrd="1" destOrd="0" presId="urn:microsoft.com/office/officeart/2005/8/layout/hierarchy4"/>
    <dgm:cxn modelId="{C9C7956C-272A-4F36-9042-C4DA801BBB3D}" type="presParOf" srcId="{F202419B-56C2-463F-B86B-6DBC9B00F21C}" destId="{B22858AD-BF93-44CE-AD94-7181211A81B2}" srcOrd="2" destOrd="0" presId="urn:microsoft.com/office/officeart/2005/8/layout/hierarchy4"/>
    <dgm:cxn modelId="{FA34964C-D20B-4E7D-B9A2-3892D1C91721}" type="presParOf" srcId="{B22858AD-BF93-44CE-AD94-7181211A81B2}" destId="{EE35C0FE-86F7-4C71-83A6-E0595223656C}" srcOrd="0" destOrd="0" presId="urn:microsoft.com/office/officeart/2005/8/layout/hierarchy4"/>
    <dgm:cxn modelId="{3DBFB9A7-F1C7-404E-8EB3-90270C1A0F33}" type="presParOf" srcId="{EE35C0FE-86F7-4C71-83A6-E0595223656C}" destId="{E1A4F527-EC14-4FDF-8620-50FBF2FA7916}" srcOrd="0" destOrd="0" presId="urn:microsoft.com/office/officeart/2005/8/layout/hierarchy4"/>
    <dgm:cxn modelId="{ADDD69EE-5710-423E-9E1C-5561CFE3713C}" type="presParOf" srcId="{EE35C0FE-86F7-4C71-83A6-E0595223656C}" destId="{26F33A27-D1C5-4407-A60E-AE42CFC81F7E}" srcOrd="1" destOrd="0" presId="urn:microsoft.com/office/officeart/2005/8/layout/hierarchy4"/>
    <dgm:cxn modelId="{DFCA9875-18EC-4D93-8C4F-3E38FE0D040E}" type="presParOf" srcId="{1060E5D0-649C-481E-87ED-2C59A77AABFC}" destId="{05243085-45C9-4AC7-B643-C100AEC484E8}" srcOrd="9" destOrd="0" presId="urn:microsoft.com/office/officeart/2005/8/layout/hierarchy4"/>
    <dgm:cxn modelId="{3A71B16A-7704-4BED-ADB6-535A252E3450}" type="presParOf" srcId="{1060E5D0-649C-481E-87ED-2C59A77AABFC}" destId="{BBF75F65-EF0F-4C7B-9FB7-CAD5173DA340}" srcOrd="10" destOrd="0" presId="urn:microsoft.com/office/officeart/2005/8/layout/hierarchy4"/>
    <dgm:cxn modelId="{95EA174B-B578-4003-AF4C-736A65C2E466}" type="presParOf" srcId="{BBF75F65-EF0F-4C7B-9FB7-CAD5173DA340}" destId="{9DEA2416-8896-4A28-BBAB-4FEB72309FCA}" srcOrd="0" destOrd="0" presId="urn:microsoft.com/office/officeart/2005/8/layout/hierarchy4"/>
    <dgm:cxn modelId="{1E587ABF-5834-44E8-BC3B-FEE84EE4A05F}" type="presParOf" srcId="{BBF75F65-EF0F-4C7B-9FB7-CAD5173DA340}" destId="{7F68C4E4-9A4B-470B-9599-8ABAAF23C02B}" srcOrd="1" destOrd="0" presId="urn:microsoft.com/office/officeart/2005/8/layout/hierarchy4"/>
    <dgm:cxn modelId="{5E03C44E-74F8-4842-8CEF-9D7D3214D6AE}" type="presParOf" srcId="{BBF75F65-EF0F-4C7B-9FB7-CAD5173DA340}" destId="{F6D4DAEC-5E7F-45D1-A0A7-2850052E81EF}" srcOrd="2" destOrd="0" presId="urn:microsoft.com/office/officeart/2005/8/layout/hierarchy4"/>
    <dgm:cxn modelId="{B30D52A1-9025-4E1E-AD04-50D2B53F3534}" type="presParOf" srcId="{F6D4DAEC-5E7F-45D1-A0A7-2850052E81EF}" destId="{75A8C222-2E70-4984-A735-255A65D26B89}" srcOrd="0" destOrd="0" presId="urn:microsoft.com/office/officeart/2005/8/layout/hierarchy4"/>
    <dgm:cxn modelId="{4B3CD240-2FD5-4FAC-A306-5436F3196294}" type="presParOf" srcId="{75A8C222-2E70-4984-A735-255A65D26B89}" destId="{DB9ECCE3-FC02-4300-BC04-BDE821178198}" srcOrd="0" destOrd="0" presId="urn:microsoft.com/office/officeart/2005/8/layout/hierarchy4"/>
    <dgm:cxn modelId="{A564645A-989B-47AF-8C89-BA3C7D433EDE}" type="presParOf" srcId="{75A8C222-2E70-4984-A735-255A65D26B89}" destId="{02170CD5-6315-469D-BE32-E37B9E3877F5}" srcOrd="1" destOrd="0" presId="urn:microsoft.com/office/officeart/2005/8/layout/hierarchy4"/>
    <dgm:cxn modelId="{A094ECC2-72D5-40CA-931A-67411E6E199D}" type="presParOf" srcId="{75A8C222-2E70-4984-A735-255A65D26B89}" destId="{BACBA861-E567-4300-BAA9-1C11180D5529}" srcOrd="2" destOrd="0" presId="urn:microsoft.com/office/officeart/2005/8/layout/hierarchy4"/>
    <dgm:cxn modelId="{201B6922-605A-4348-9D16-2D77DE081E85}" type="presParOf" srcId="{BACBA861-E567-4300-BAA9-1C11180D5529}" destId="{E19EBBAB-F4BC-4D3F-BFBC-1F6560B3EC65}" srcOrd="0" destOrd="0" presId="urn:microsoft.com/office/officeart/2005/8/layout/hierarchy4"/>
    <dgm:cxn modelId="{A19042F6-88D8-470A-934D-6CC37F709BA4}" type="presParOf" srcId="{E19EBBAB-F4BC-4D3F-BFBC-1F6560B3EC65}" destId="{EF25FF9A-CDBE-46B4-8EB0-816103B4A2C8}" srcOrd="0" destOrd="0" presId="urn:microsoft.com/office/officeart/2005/8/layout/hierarchy4"/>
    <dgm:cxn modelId="{395E3995-A1A0-4035-8457-52A33BCDDF09}" type="presParOf" srcId="{E19EBBAB-F4BC-4D3F-BFBC-1F6560B3EC65}" destId="{0D22DC3B-0B95-4704-B299-6407516C0E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EDA40E-7472-46ED-9907-EA564EC3B1B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595890F-BAE1-4C56-8F73-9CCA51E13CC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 dirty="0" err="1" smtClean="0">
              <a:solidFill>
                <a:schemeClr val="tx1"/>
              </a:solidFill>
            </a:rPr>
            <a:t>Massnahme</a:t>
          </a:r>
          <a:r>
            <a:rPr lang="de-DE" sz="1700" dirty="0" smtClean="0">
              <a:solidFill>
                <a:schemeClr val="tx1"/>
              </a:solidFill>
            </a:rPr>
            <a:t> 1.5</a:t>
          </a:r>
        </a:p>
        <a:p>
          <a:r>
            <a:rPr lang="de-DE" sz="1900" b="1" dirty="0" smtClean="0">
              <a:solidFill>
                <a:schemeClr val="tx1"/>
              </a:solidFill>
            </a:rPr>
            <a:t>Neue Bedingungen für die Rückerstattung</a:t>
          </a:r>
        </a:p>
        <a:p>
          <a:r>
            <a:rPr lang="de-DE" sz="1700" dirty="0" smtClean="0">
              <a:solidFill>
                <a:schemeClr val="tx1"/>
              </a:solidFill>
            </a:rPr>
            <a:t>Die Rückerstattung der Sozialhilfegelder soll an Bedingungen geknüpft werden, die einen stärkeren Anreiz für eine Ablösung setzen.</a:t>
          </a:r>
          <a:endParaRPr lang="de-DE" sz="1700" dirty="0">
            <a:solidFill>
              <a:schemeClr val="tx1"/>
            </a:solidFill>
          </a:endParaRPr>
        </a:p>
      </dgm:t>
    </dgm:pt>
    <dgm:pt modelId="{6551D356-6E32-40ED-84B3-D2FFA2E67C72}" type="parTrans" cxnId="{FABD8306-60A3-4E27-96E6-1B3D5D38DC19}">
      <dgm:prSet/>
      <dgm:spPr/>
      <dgm:t>
        <a:bodyPr/>
        <a:lstStyle/>
        <a:p>
          <a:endParaRPr lang="de-DE"/>
        </a:p>
      </dgm:t>
    </dgm:pt>
    <dgm:pt modelId="{CD332ED2-673C-4F17-9912-3240CA40CF82}" type="sibTrans" cxnId="{FABD8306-60A3-4E27-96E6-1B3D5D38DC19}">
      <dgm:prSet/>
      <dgm:spPr/>
      <dgm:t>
        <a:bodyPr/>
        <a:lstStyle/>
        <a:p>
          <a:endParaRPr lang="de-DE"/>
        </a:p>
      </dgm:t>
    </dgm:pt>
    <dgm:pt modelId="{DD26EAB9-0998-4740-8FB1-0AB73E8A446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Handlungsfeld 1: </a:t>
          </a:r>
          <a:r>
            <a:rPr lang="de-DE" sz="1700" b="1" dirty="0" smtClean="0">
              <a:solidFill>
                <a:schemeClr val="tx1"/>
              </a:solidFill>
            </a:rPr>
            <a:t>Materielle Unterstützung</a:t>
          </a:r>
          <a:endParaRPr lang="de-DE" sz="1700" b="1" dirty="0">
            <a:solidFill>
              <a:schemeClr val="tx1"/>
            </a:solidFill>
          </a:endParaRPr>
        </a:p>
      </dgm:t>
    </dgm:pt>
    <dgm:pt modelId="{9A35CD25-A110-4591-A045-F3DC4F6D835A}" type="parTrans" cxnId="{9EFD5707-D6FA-4C1E-A4FB-5045EA990F21}">
      <dgm:prSet/>
      <dgm:spPr/>
      <dgm:t>
        <a:bodyPr/>
        <a:lstStyle/>
        <a:p>
          <a:endParaRPr lang="de-DE"/>
        </a:p>
      </dgm:t>
    </dgm:pt>
    <dgm:pt modelId="{EE48916D-25EC-4544-87EC-B6CB959C5273}" type="sibTrans" cxnId="{9EFD5707-D6FA-4C1E-A4FB-5045EA990F21}">
      <dgm:prSet/>
      <dgm:spPr/>
      <dgm:t>
        <a:bodyPr/>
        <a:lstStyle/>
        <a:p>
          <a:endParaRPr lang="de-DE"/>
        </a:p>
      </dgm:t>
    </dgm:pt>
    <dgm:pt modelId="{F0C33061-739D-49CF-9D35-C35A0B1F5EE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Unterziel 1: </a:t>
          </a:r>
          <a:r>
            <a:rPr lang="de-DE" b="1" dirty="0" smtClean="0">
              <a:solidFill>
                <a:schemeClr val="tx1"/>
              </a:solidFill>
            </a:rPr>
            <a:t>Gewährleistung der Rechtsgleichheit</a:t>
          </a:r>
          <a:endParaRPr lang="de-DE" b="1" dirty="0">
            <a:solidFill>
              <a:schemeClr val="tx1"/>
            </a:solidFill>
          </a:endParaRPr>
        </a:p>
      </dgm:t>
    </dgm:pt>
    <dgm:pt modelId="{8DA4D302-24DE-4AF3-A49A-8F58561CEA29}" type="parTrans" cxnId="{0BAAEBB1-5C28-4AC4-B912-374BD911CB9B}">
      <dgm:prSet/>
      <dgm:spPr/>
      <dgm:t>
        <a:bodyPr/>
        <a:lstStyle/>
        <a:p>
          <a:endParaRPr lang="de-DE"/>
        </a:p>
      </dgm:t>
    </dgm:pt>
    <dgm:pt modelId="{A6685421-B669-45A8-8FC2-92BA41C84C35}" type="sibTrans" cxnId="{0BAAEBB1-5C28-4AC4-B912-374BD911CB9B}">
      <dgm:prSet/>
      <dgm:spPr/>
      <dgm:t>
        <a:bodyPr/>
        <a:lstStyle/>
        <a:p>
          <a:endParaRPr lang="de-DE"/>
        </a:p>
      </dgm:t>
    </dgm:pt>
    <dgm:pt modelId="{BB3D30BF-5154-443A-A31D-D3DE3A8D6DD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Ziel 1: </a:t>
          </a:r>
          <a:r>
            <a:rPr lang="de-DE" b="1" dirty="0" smtClean="0">
              <a:solidFill>
                <a:schemeClr val="tx1"/>
              </a:solidFill>
            </a:rPr>
            <a:t>Zugang zur Sozialhilfe mit guter Qualität und professioneller Beratung</a:t>
          </a:r>
          <a:endParaRPr lang="de-DE" b="1" dirty="0">
            <a:solidFill>
              <a:schemeClr val="tx1"/>
            </a:solidFill>
          </a:endParaRPr>
        </a:p>
      </dgm:t>
    </dgm:pt>
    <dgm:pt modelId="{B56B59B5-C6ED-44D8-BA38-4D13EAA3A5C8}" type="parTrans" cxnId="{939C3886-267C-4233-A470-8C12396D77C8}">
      <dgm:prSet/>
      <dgm:spPr/>
      <dgm:t>
        <a:bodyPr/>
        <a:lstStyle/>
        <a:p>
          <a:endParaRPr lang="de-DE"/>
        </a:p>
      </dgm:t>
    </dgm:pt>
    <dgm:pt modelId="{321EEF02-867E-4046-8C5F-7EEDAEB03999}" type="sibTrans" cxnId="{939C3886-267C-4233-A470-8C12396D77C8}">
      <dgm:prSet/>
      <dgm:spPr/>
      <dgm:t>
        <a:bodyPr/>
        <a:lstStyle/>
        <a:p>
          <a:endParaRPr lang="de-DE"/>
        </a:p>
      </dgm:t>
    </dgm:pt>
    <dgm:pt modelId="{9A5CB3E5-7EB8-4F9B-86D9-CE2B79BB056E}" type="pres">
      <dgm:prSet presAssocID="{71EDA40E-7472-46ED-9907-EA564EC3B1B1}" presName="linearFlow" presStyleCnt="0">
        <dgm:presLayoutVars>
          <dgm:resizeHandles val="exact"/>
        </dgm:presLayoutVars>
      </dgm:prSet>
      <dgm:spPr/>
    </dgm:pt>
    <dgm:pt modelId="{88A483FC-7079-4641-B9FB-22EB84725020}" type="pres">
      <dgm:prSet presAssocID="{9595890F-BAE1-4C56-8F73-9CCA51E13CCF}" presName="node" presStyleLbl="node1" presStyleIdx="0" presStyleCnt="4" custScaleX="337057" custScaleY="2127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69A322-0C15-4618-BBE0-CCC5AD33BE97}" type="pres">
      <dgm:prSet presAssocID="{CD332ED2-673C-4F17-9912-3240CA40CF82}" presName="sibTrans" presStyleLbl="sibTrans2D1" presStyleIdx="0" presStyleCnt="3" custScaleY="168852"/>
      <dgm:spPr/>
      <dgm:t>
        <a:bodyPr/>
        <a:lstStyle/>
        <a:p>
          <a:endParaRPr lang="de-DE"/>
        </a:p>
      </dgm:t>
    </dgm:pt>
    <dgm:pt modelId="{39A9DF43-34E5-4C41-A9D0-F5C36B2C1871}" type="pres">
      <dgm:prSet presAssocID="{CD332ED2-673C-4F17-9912-3240CA40CF82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CAE21BFA-C1B0-4D6E-831F-9D829B562413}" type="pres">
      <dgm:prSet presAssocID="{DD26EAB9-0998-4740-8FB1-0AB73E8A4465}" presName="node" presStyleLbl="node1" presStyleIdx="1" presStyleCnt="4" custScaleX="3370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D40A38-5AAA-42D1-B95A-586A574670FC}" type="pres">
      <dgm:prSet presAssocID="{EE48916D-25EC-4544-87EC-B6CB959C5273}" presName="sibTrans" presStyleLbl="sibTrans2D1" presStyleIdx="1" presStyleCnt="3" custScaleY="168852" custLinFactNeighborY="0"/>
      <dgm:spPr/>
      <dgm:t>
        <a:bodyPr/>
        <a:lstStyle/>
        <a:p>
          <a:endParaRPr lang="de-DE"/>
        </a:p>
      </dgm:t>
    </dgm:pt>
    <dgm:pt modelId="{9B0ECB96-6E3E-49A9-9CBB-558C0A5583DC}" type="pres">
      <dgm:prSet presAssocID="{EE48916D-25EC-4544-87EC-B6CB959C5273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03CE799F-C7EF-4872-96EC-7B3169C999C8}" type="pres">
      <dgm:prSet presAssocID="{F0C33061-739D-49CF-9D35-C35A0B1F5EE6}" presName="node" presStyleLbl="node1" presStyleIdx="2" presStyleCnt="4" custScaleX="3370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71FE6A-0D2C-4E12-A98A-8429085C5C73}" type="pres">
      <dgm:prSet presAssocID="{A6685421-B669-45A8-8FC2-92BA41C84C35}" presName="sibTrans" presStyleLbl="sibTrans2D1" presStyleIdx="2" presStyleCnt="3" custScaleY="168852" custLinFactNeighborY="0"/>
      <dgm:spPr/>
      <dgm:t>
        <a:bodyPr/>
        <a:lstStyle/>
        <a:p>
          <a:endParaRPr lang="de-DE"/>
        </a:p>
      </dgm:t>
    </dgm:pt>
    <dgm:pt modelId="{E1BEC8F3-4CA2-4BD2-9E7F-8FDFB05B8F4E}" type="pres">
      <dgm:prSet presAssocID="{A6685421-B669-45A8-8FC2-92BA41C84C35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60BF160A-DE4D-4E33-A4ED-68A7A96F76C3}" type="pres">
      <dgm:prSet presAssocID="{BB3D30BF-5154-443A-A31D-D3DE3A8D6DDD}" presName="node" presStyleLbl="node1" presStyleIdx="3" presStyleCnt="4" custScaleX="3370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B4B883B-03D6-4267-B979-F230E67C0BD5}" type="presOf" srcId="{CD332ED2-673C-4F17-9912-3240CA40CF82}" destId="{39A9DF43-34E5-4C41-A9D0-F5C36B2C1871}" srcOrd="1" destOrd="0" presId="urn:microsoft.com/office/officeart/2005/8/layout/process2"/>
    <dgm:cxn modelId="{B6FD76D4-64E3-4187-B191-282563F0030A}" type="presOf" srcId="{A6685421-B669-45A8-8FC2-92BA41C84C35}" destId="{E1BEC8F3-4CA2-4BD2-9E7F-8FDFB05B8F4E}" srcOrd="1" destOrd="0" presId="urn:microsoft.com/office/officeart/2005/8/layout/process2"/>
    <dgm:cxn modelId="{FABD8306-60A3-4E27-96E6-1B3D5D38DC19}" srcId="{71EDA40E-7472-46ED-9907-EA564EC3B1B1}" destId="{9595890F-BAE1-4C56-8F73-9CCA51E13CCF}" srcOrd="0" destOrd="0" parTransId="{6551D356-6E32-40ED-84B3-D2FFA2E67C72}" sibTransId="{CD332ED2-673C-4F17-9912-3240CA40CF82}"/>
    <dgm:cxn modelId="{A19C4B02-A80A-496F-B03C-CA9BDA112E69}" type="presOf" srcId="{F0C33061-739D-49CF-9D35-C35A0B1F5EE6}" destId="{03CE799F-C7EF-4872-96EC-7B3169C999C8}" srcOrd="0" destOrd="0" presId="urn:microsoft.com/office/officeart/2005/8/layout/process2"/>
    <dgm:cxn modelId="{9EFD5707-D6FA-4C1E-A4FB-5045EA990F21}" srcId="{71EDA40E-7472-46ED-9907-EA564EC3B1B1}" destId="{DD26EAB9-0998-4740-8FB1-0AB73E8A4465}" srcOrd="1" destOrd="0" parTransId="{9A35CD25-A110-4591-A045-F3DC4F6D835A}" sibTransId="{EE48916D-25EC-4544-87EC-B6CB959C5273}"/>
    <dgm:cxn modelId="{095A2003-0F0A-47E6-BA56-1CDEE792A003}" type="presOf" srcId="{BB3D30BF-5154-443A-A31D-D3DE3A8D6DDD}" destId="{60BF160A-DE4D-4E33-A4ED-68A7A96F76C3}" srcOrd="0" destOrd="0" presId="urn:microsoft.com/office/officeart/2005/8/layout/process2"/>
    <dgm:cxn modelId="{A894B434-7C61-43B5-A424-12275A87B6AB}" type="presOf" srcId="{9595890F-BAE1-4C56-8F73-9CCA51E13CCF}" destId="{88A483FC-7079-4641-B9FB-22EB84725020}" srcOrd="0" destOrd="0" presId="urn:microsoft.com/office/officeart/2005/8/layout/process2"/>
    <dgm:cxn modelId="{7D86C73C-5215-4D59-8EA9-C597708B203A}" type="presOf" srcId="{EE48916D-25EC-4544-87EC-B6CB959C5273}" destId="{9B0ECB96-6E3E-49A9-9CBB-558C0A5583DC}" srcOrd="1" destOrd="0" presId="urn:microsoft.com/office/officeart/2005/8/layout/process2"/>
    <dgm:cxn modelId="{65701521-EF71-4AA6-9BF7-4830EAAC9E0C}" type="presOf" srcId="{DD26EAB9-0998-4740-8FB1-0AB73E8A4465}" destId="{CAE21BFA-C1B0-4D6E-831F-9D829B562413}" srcOrd="0" destOrd="0" presId="urn:microsoft.com/office/officeart/2005/8/layout/process2"/>
    <dgm:cxn modelId="{042E9B5C-6679-4EC9-9443-16A7324D0288}" type="presOf" srcId="{EE48916D-25EC-4544-87EC-B6CB959C5273}" destId="{02D40A38-5AAA-42D1-B95A-586A574670FC}" srcOrd="0" destOrd="0" presId="urn:microsoft.com/office/officeart/2005/8/layout/process2"/>
    <dgm:cxn modelId="{939C3886-267C-4233-A470-8C12396D77C8}" srcId="{71EDA40E-7472-46ED-9907-EA564EC3B1B1}" destId="{BB3D30BF-5154-443A-A31D-D3DE3A8D6DDD}" srcOrd="3" destOrd="0" parTransId="{B56B59B5-C6ED-44D8-BA38-4D13EAA3A5C8}" sibTransId="{321EEF02-867E-4046-8C5F-7EEDAEB03999}"/>
    <dgm:cxn modelId="{AC9039B4-148C-46AF-B43A-91515DA32405}" type="presOf" srcId="{71EDA40E-7472-46ED-9907-EA564EC3B1B1}" destId="{9A5CB3E5-7EB8-4F9B-86D9-CE2B79BB056E}" srcOrd="0" destOrd="0" presId="urn:microsoft.com/office/officeart/2005/8/layout/process2"/>
    <dgm:cxn modelId="{929F5A40-D512-45CA-A242-0CAA41097E19}" type="presOf" srcId="{CD332ED2-673C-4F17-9912-3240CA40CF82}" destId="{9F69A322-0C15-4618-BBE0-CCC5AD33BE97}" srcOrd="0" destOrd="0" presId="urn:microsoft.com/office/officeart/2005/8/layout/process2"/>
    <dgm:cxn modelId="{A21F5D6C-6F18-43DC-9512-F335288E7651}" type="presOf" srcId="{A6685421-B669-45A8-8FC2-92BA41C84C35}" destId="{9A71FE6A-0D2C-4E12-A98A-8429085C5C73}" srcOrd="0" destOrd="0" presId="urn:microsoft.com/office/officeart/2005/8/layout/process2"/>
    <dgm:cxn modelId="{0BAAEBB1-5C28-4AC4-B912-374BD911CB9B}" srcId="{71EDA40E-7472-46ED-9907-EA564EC3B1B1}" destId="{F0C33061-739D-49CF-9D35-C35A0B1F5EE6}" srcOrd="2" destOrd="0" parTransId="{8DA4D302-24DE-4AF3-A49A-8F58561CEA29}" sibTransId="{A6685421-B669-45A8-8FC2-92BA41C84C35}"/>
    <dgm:cxn modelId="{D8E135A0-B9F0-49CD-A726-6A64F02A2C30}" type="presParOf" srcId="{9A5CB3E5-7EB8-4F9B-86D9-CE2B79BB056E}" destId="{88A483FC-7079-4641-B9FB-22EB84725020}" srcOrd="0" destOrd="0" presId="urn:microsoft.com/office/officeart/2005/8/layout/process2"/>
    <dgm:cxn modelId="{1E0AC462-C304-4509-B466-8484103F9AF7}" type="presParOf" srcId="{9A5CB3E5-7EB8-4F9B-86D9-CE2B79BB056E}" destId="{9F69A322-0C15-4618-BBE0-CCC5AD33BE97}" srcOrd="1" destOrd="0" presId="urn:microsoft.com/office/officeart/2005/8/layout/process2"/>
    <dgm:cxn modelId="{57C1E5C4-D7AA-42F5-BB1D-BA8256EA1121}" type="presParOf" srcId="{9F69A322-0C15-4618-BBE0-CCC5AD33BE97}" destId="{39A9DF43-34E5-4C41-A9D0-F5C36B2C1871}" srcOrd="0" destOrd="0" presId="urn:microsoft.com/office/officeart/2005/8/layout/process2"/>
    <dgm:cxn modelId="{8CEA7B72-8181-4A4A-9089-B1CD0BFA1E44}" type="presParOf" srcId="{9A5CB3E5-7EB8-4F9B-86D9-CE2B79BB056E}" destId="{CAE21BFA-C1B0-4D6E-831F-9D829B562413}" srcOrd="2" destOrd="0" presId="urn:microsoft.com/office/officeart/2005/8/layout/process2"/>
    <dgm:cxn modelId="{A95BD847-EBD1-488E-BA7B-A60186686FAF}" type="presParOf" srcId="{9A5CB3E5-7EB8-4F9B-86D9-CE2B79BB056E}" destId="{02D40A38-5AAA-42D1-B95A-586A574670FC}" srcOrd="3" destOrd="0" presId="urn:microsoft.com/office/officeart/2005/8/layout/process2"/>
    <dgm:cxn modelId="{CB5B0418-A045-4F1B-BC74-62B70FB7C807}" type="presParOf" srcId="{02D40A38-5AAA-42D1-B95A-586A574670FC}" destId="{9B0ECB96-6E3E-49A9-9CBB-558C0A5583DC}" srcOrd="0" destOrd="0" presId="urn:microsoft.com/office/officeart/2005/8/layout/process2"/>
    <dgm:cxn modelId="{77B63525-74FC-4F6D-8946-1E6946E0848E}" type="presParOf" srcId="{9A5CB3E5-7EB8-4F9B-86D9-CE2B79BB056E}" destId="{03CE799F-C7EF-4872-96EC-7B3169C999C8}" srcOrd="4" destOrd="0" presId="urn:microsoft.com/office/officeart/2005/8/layout/process2"/>
    <dgm:cxn modelId="{5FAFC58F-EE67-413F-968E-306A15ABA7D2}" type="presParOf" srcId="{9A5CB3E5-7EB8-4F9B-86D9-CE2B79BB056E}" destId="{9A71FE6A-0D2C-4E12-A98A-8429085C5C73}" srcOrd="5" destOrd="0" presId="urn:microsoft.com/office/officeart/2005/8/layout/process2"/>
    <dgm:cxn modelId="{E195A48E-94FB-431F-899B-87124D254CBC}" type="presParOf" srcId="{9A71FE6A-0D2C-4E12-A98A-8429085C5C73}" destId="{E1BEC8F3-4CA2-4BD2-9E7F-8FDFB05B8F4E}" srcOrd="0" destOrd="0" presId="urn:microsoft.com/office/officeart/2005/8/layout/process2"/>
    <dgm:cxn modelId="{91611A04-49EB-4456-9291-A1D7D33DFA3D}" type="presParOf" srcId="{9A5CB3E5-7EB8-4F9B-86D9-CE2B79BB056E}" destId="{60BF160A-DE4D-4E33-A4ED-68A7A96F76C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97A588-1E70-4B6A-936E-1A4DBF66A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4CBB26-F510-4886-907F-CB96DBFF4FDB}">
      <dgm:prSet phldrT="[Text]" custT="1"/>
      <dgm:spPr/>
      <dgm:t>
        <a:bodyPr/>
        <a:lstStyle/>
        <a:p>
          <a:pPr algn="l"/>
          <a:r>
            <a:rPr lang="de-DE" sz="1800" b="1" dirty="0" smtClean="0"/>
            <a:t>Handlungsbedarf</a:t>
          </a:r>
          <a:endParaRPr lang="de-DE" sz="1800" b="1" dirty="0"/>
        </a:p>
      </dgm:t>
    </dgm:pt>
    <dgm:pt modelId="{8CD5DBA2-A544-4CD9-B89A-D81DAD247F4F}" type="parTrans" cxnId="{9C635A83-AA66-4028-A585-C59DF1A3859E}">
      <dgm:prSet/>
      <dgm:spPr/>
      <dgm:t>
        <a:bodyPr/>
        <a:lstStyle/>
        <a:p>
          <a:endParaRPr lang="de-DE"/>
        </a:p>
      </dgm:t>
    </dgm:pt>
    <dgm:pt modelId="{BBFBD455-329E-4BA3-828B-C764AB081E68}" type="sibTrans" cxnId="{9C635A83-AA66-4028-A585-C59DF1A3859E}">
      <dgm:prSet/>
      <dgm:spPr/>
      <dgm:t>
        <a:bodyPr/>
        <a:lstStyle/>
        <a:p>
          <a:endParaRPr lang="de-DE"/>
        </a:p>
      </dgm:t>
    </dgm:pt>
    <dgm:pt modelId="{381DBAB2-A966-4AE2-8C67-3C1436E5B0A7}">
      <dgm:prSet phldrT="[Text]" custT="1"/>
      <dgm:spPr/>
      <dgm:t>
        <a:bodyPr/>
        <a:lstStyle/>
        <a:p>
          <a:r>
            <a:rPr lang="de-DE" sz="1700" dirty="0" smtClean="0"/>
            <a:t>Ablösungen werden gefährdet</a:t>
          </a:r>
          <a:endParaRPr lang="de-DE" sz="1700" dirty="0"/>
        </a:p>
      </dgm:t>
    </dgm:pt>
    <dgm:pt modelId="{4A3F96BF-B7ED-4788-98CA-27EE6CA3FF8F}" type="parTrans" cxnId="{18760E12-731B-467F-B47E-25F0836C0043}">
      <dgm:prSet/>
      <dgm:spPr/>
      <dgm:t>
        <a:bodyPr/>
        <a:lstStyle/>
        <a:p>
          <a:endParaRPr lang="de-DE"/>
        </a:p>
      </dgm:t>
    </dgm:pt>
    <dgm:pt modelId="{0D58E8FF-265B-48B2-B5E2-347B4E8EF9D4}" type="sibTrans" cxnId="{18760E12-731B-467F-B47E-25F0836C0043}">
      <dgm:prSet/>
      <dgm:spPr/>
      <dgm:t>
        <a:bodyPr/>
        <a:lstStyle/>
        <a:p>
          <a:endParaRPr lang="de-DE"/>
        </a:p>
      </dgm:t>
    </dgm:pt>
    <dgm:pt modelId="{744E7DF2-2F26-4DD8-A5B0-576614BFC2CD}">
      <dgm:prSet phldrT="[Text]" custT="1"/>
      <dgm:spPr/>
      <dgm:t>
        <a:bodyPr/>
        <a:lstStyle/>
        <a:p>
          <a:pPr algn="l"/>
          <a:r>
            <a:rPr lang="de-DE" sz="1800" b="1" dirty="0" smtClean="0"/>
            <a:t>Vorgehen</a:t>
          </a:r>
          <a:endParaRPr lang="de-DE" sz="1800" b="1" dirty="0"/>
        </a:p>
      </dgm:t>
    </dgm:pt>
    <dgm:pt modelId="{2039AC62-CEF1-40F7-B2DA-94D162CC06BB}" type="parTrans" cxnId="{C5743BA9-29E8-4C6F-9BD2-42016D13E780}">
      <dgm:prSet/>
      <dgm:spPr/>
      <dgm:t>
        <a:bodyPr/>
        <a:lstStyle/>
        <a:p>
          <a:endParaRPr lang="de-DE"/>
        </a:p>
      </dgm:t>
    </dgm:pt>
    <dgm:pt modelId="{0E9B69CA-3F8C-4F32-A34C-980DFE4EEECE}" type="sibTrans" cxnId="{C5743BA9-29E8-4C6F-9BD2-42016D13E780}">
      <dgm:prSet/>
      <dgm:spPr/>
      <dgm:t>
        <a:bodyPr/>
        <a:lstStyle/>
        <a:p>
          <a:endParaRPr lang="de-DE"/>
        </a:p>
      </dgm:t>
    </dgm:pt>
    <dgm:pt modelId="{2B4ABF1E-3F0F-4D38-BD8B-3A169E6747A5}">
      <dgm:prSet phldrT="[Text]" custT="1"/>
      <dgm:spPr/>
      <dgm:t>
        <a:bodyPr/>
        <a:lstStyle/>
        <a:p>
          <a:r>
            <a:rPr lang="de-DE" sz="1700" dirty="0" smtClean="0"/>
            <a:t>Auslegeordnung verschiedener Möglichkeiten der Rückerstattung</a:t>
          </a:r>
          <a:endParaRPr lang="de-DE" sz="1700" dirty="0"/>
        </a:p>
      </dgm:t>
    </dgm:pt>
    <dgm:pt modelId="{540F71B2-F4D2-43C3-853F-DC95AFFE35BD}" type="parTrans" cxnId="{6CDE8D0C-EEDF-46EC-BE69-2778CDC328CD}">
      <dgm:prSet/>
      <dgm:spPr/>
      <dgm:t>
        <a:bodyPr/>
        <a:lstStyle/>
        <a:p>
          <a:endParaRPr lang="de-DE"/>
        </a:p>
      </dgm:t>
    </dgm:pt>
    <dgm:pt modelId="{C50A44D8-B48A-4530-BE0E-E9D133362D8A}" type="sibTrans" cxnId="{6CDE8D0C-EEDF-46EC-BE69-2778CDC328CD}">
      <dgm:prSet/>
      <dgm:spPr/>
      <dgm:t>
        <a:bodyPr/>
        <a:lstStyle/>
        <a:p>
          <a:endParaRPr lang="de-DE"/>
        </a:p>
      </dgm:t>
    </dgm:pt>
    <dgm:pt modelId="{8C2AB2B3-DC74-4448-9150-90FD0BDF0E4E}">
      <dgm:prSet phldrT="[Text]" custT="1"/>
      <dgm:spPr/>
      <dgm:t>
        <a:bodyPr/>
        <a:lstStyle/>
        <a:p>
          <a:r>
            <a:rPr lang="de-DE" sz="1700" dirty="0" smtClean="0"/>
            <a:t>Prüfung der Möglichkeiten mit Blick auf verschiedene Anspruchsgruppen</a:t>
          </a:r>
          <a:endParaRPr lang="de-DE" sz="1700" dirty="0"/>
        </a:p>
      </dgm:t>
    </dgm:pt>
    <dgm:pt modelId="{090CF125-E392-45A2-84E4-52F2AF74A538}" type="parTrans" cxnId="{9E6E7CBD-1CEA-44CC-A71B-D34AFF47A8CE}">
      <dgm:prSet/>
      <dgm:spPr/>
      <dgm:t>
        <a:bodyPr/>
        <a:lstStyle/>
        <a:p>
          <a:endParaRPr lang="de-DE"/>
        </a:p>
      </dgm:t>
    </dgm:pt>
    <dgm:pt modelId="{F3454475-BA63-4C27-8D41-2C9CFD1FEB40}" type="sibTrans" cxnId="{9E6E7CBD-1CEA-44CC-A71B-D34AFF47A8CE}">
      <dgm:prSet/>
      <dgm:spPr/>
      <dgm:t>
        <a:bodyPr/>
        <a:lstStyle/>
        <a:p>
          <a:endParaRPr lang="de-DE"/>
        </a:p>
      </dgm:t>
    </dgm:pt>
    <dgm:pt modelId="{E40D01AE-095D-49C9-B29D-91F870217A09}">
      <dgm:prSet phldrT="[Text]" custT="1"/>
      <dgm:spPr/>
      <dgm:t>
        <a:bodyPr/>
        <a:lstStyle/>
        <a:p>
          <a:r>
            <a:rPr lang="de-DE" sz="1700" dirty="0" smtClean="0"/>
            <a:t>Situation von Alleinerziehenden und 55+ wird nicht genügend Rechnung getragen</a:t>
          </a:r>
          <a:endParaRPr lang="de-DE" sz="1700" dirty="0"/>
        </a:p>
      </dgm:t>
    </dgm:pt>
    <dgm:pt modelId="{F92BDD06-F11B-44CE-9997-305A56710507}" type="parTrans" cxnId="{EB0BC4E7-791C-438F-B17F-D3D4C1F67E33}">
      <dgm:prSet/>
      <dgm:spPr/>
      <dgm:t>
        <a:bodyPr/>
        <a:lstStyle/>
        <a:p>
          <a:endParaRPr lang="de-DE"/>
        </a:p>
      </dgm:t>
    </dgm:pt>
    <dgm:pt modelId="{1BDBA35A-0936-49BC-87EB-F14B82B640AC}" type="sibTrans" cxnId="{EB0BC4E7-791C-438F-B17F-D3D4C1F67E33}">
      <dgm:prSet/>
      <dgm:spPr/>
      <dgm:t>
        <a:bodyPr/>
        <a:lstStyle/>
        <a:p>
          <a:endParaRPr lang="de-DE"/>
        </a:p>
      </dgm:t>
    </dgm:pt>
    <dgm:pt modelId="{F89436CB-B89E-4704-9366-19BE628BA46C}">
      <dgm:prSet phldrT="[Text]" custT="1"/>
      <dgm:spPr/>
      <dgm:t>
        <a:bodyPr/>
        <a:lstStyle/>
        <a:p>
          <a:r>
            <a:rPr lang="de-DE" sz="1700" dirty="0" smtClean="0"/>
            <a:t>Ggf. Anpassungen in den Erlassen</a:t>
          </a:r>
          <a:endParaRPr lang="de-DE" sz="1700" dirty="0"/>
        </a:p>
      </dgm:t>
    </dgm:pt>
    <dgm:pt modelId="{CE09B7CC-F4F8-4660-B11C-379A6EA5DB8D}" type="parTrans" cxnId="{FE454211-9F96-4EA9-8186-E0F53785B14D}">
      <dgm:prSet/>
      <dgm:spPr/>
      <dgm:t>
        <a:bodyPr/>
        <a:lstStyle/>
        <a:p>
          <a:endParaRPr lang="de-DE"/>
        </a:p>
      </dgm:t>
    </dgm:pt>
    <dgm:pt modelId="{59A91CDA-03ED-4B95-86FD-122FD1943F0C}" type="sibTrans" cxnId="{FE454211-9F96-4EA9-8186-E0F53785B14D}">
      <dgm:prSet/>
      <dgm:spPr/>
      <dgm:t>
        <a:bodyPr/>
        <a:lstStyle/>
        <a:p>
          <a:endParaRPr lang="de-DE"/>
        </a:p>
      </dgm:t>
    </dgm:pt>
    <dgm:pt modelId="{995C84EB-06B6-42F8-9C6F-DA08B2D6F4A9}">
      <dgm:prSet phldrT="[Text]" custT="1"/>
      <dgm:spPr/>
      <dgm:t>
        <a:bodyPr/>
        <a:lstStyle/>
        <a:p>
          <a:r>
            <a:rPr lang="de-DE" sz="1700" dirty="0" smtClean="0"/>
            <a:t>Postulat </a:t>
          </a:r>
          <a:r>
            <a:rPr lang="de-DE" sz="1700" dirty="0" smtClean="0"/>
            <a:t>2020 / 293 </a:t>
          </a:r>
          <a:r>
            <a:rPr lang="de-DE" sz="1700" dirty="0" smtClean="0"/>
            <a:t>„Einzigartiges Baselbiet “</a:t>
          </a:r>
          <a:endParaRPr lang="de-DE" sz="1700" dirty="0"/>
        </a:p>
      </dgm:t>
    </dgm:pt>
    <dgm:pt modelId="{E22FFF33-139C-4F8A-9160-8660562047E4}" type="parTrans" cxnId="{CE57C444-B46E-4A63-A7AB-5BAE8D2A6BB2}">
      <dgm:prSet/>
      <dgm:spPr/>
      <dgm:t>
        <a:bodyPr/>
        <a:lstStyle/>
        <a:p>
          <a:endParaRPr lang="de-DE"/>
        </a:p>
      </dgm:t>
    </dgm:pt>
    <dgm:pt modelId="{F3187A91-7E0B-4B76-80E4-5D6C3F6FEB43}" type="sibTrans" cxnId="{CE57C444-B46E-4A63-A7AB-5BAE8D2A6BB2}">
      <dgm:prSet/>
      <dgm:spPr/>
      <dgm:t>
        <a:bodyPr/>
        <a:lstStyle/>
        <a:p>
          <a:endParaRPr lang="de-DE"/>
        </a:p>
      </dgm:t>
    </dgm:pt>
    <dgm:pt modelId="{7D2441AB-F413-4961-9385-DEC939B3B1CB}" type="pres">
      <dgm:prSet presAssocID="{C797A588-1E70-4B6A-936E-1A4DBF66AE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BBCF593-8AB6-4E22-B1FA-7E1FC70B91B6}" type="pres">
      <dgm:prSet presAssocID="{024CBB26-F510-4886-907F-CB96DBFF4FDB}" presName="composite" presStyleCnt="0"/>
      <dgm:spPr/>
    </dgm:pt>
    <dgm:pt modelId="{964D709B-ABF9-465D-9AB3-4EA6321B4BD5}" type="pres">
      <dgm:prSet presAssocID="{024CBB26-F510-4886-907F-CB96DBFF4FD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A4D121-14F9-4351-88A0-BD5B8A98BA77}" type="pres">
      <dgm:prSet presAssocID="{024CBB26-F510-4886-907F-CB96DBFF4FD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87F61B-C93D-408C-8C7F-53ACBE53BEFB}" type="pres">
      <dgm:prSet presAssocID="{BBFBD455-329E-4BA3-828B-C764AB081E68}" presName="space" presStyleCnt="0"/>
      <dgm:spPr/>
    </dgm:pt>
    <dgm:pt modelId="{985E01BD-48AF-4838-ADD0-D5430652478F}" type="pres">
      <dgm:prSet presAssocID="{744E7DF2-2F26-4DD8-A5B0-576614BFC2CD}" presName="composite" presStyleCnt="0"/>
      <dgm:spPr/>
    </dgm:pt>
    <dgm:pt modelId="{F9F67858-CD12-4CE9-B0D9-FC6B4075C54E}" type="pres">
      <dgm:prSet presAssocID="{744E7DF2-2F26-4DD8-A5B0-576614BFC2C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6CC3F9-F98D-4B5C-A61E-4ECF5D268B5E}" type="pres">
      <dgm:prSet presAssocID="{744E7DF2-2F26-4DD8-A5B0-576614BFC2C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635A83-AA66-4028-A585-C59DF1A3859E}" srcId="{C797A588-1E70-4B6A-936E-1A4DBF66AEB0}" destId="{024CBB26-F510-4886-907F-CB96DBFF4FDB}" srcOrd="0" destOrd="0" parTransId="{8CD5DBA2-A544-4CD9-B89A-D81DAD247F4F}" sibTransId="{BBFBD455-329E-4BA3-828B-C764AB081E68}"/>
    <dgm:cxn modelId="{CE57C444-B46E-4A63-A7AB-5BAE8D2A6BB2}" srcId="{024CBB26-F510-4886-907F-CB96DBFF4FDB}" destId="{995C84EB-06B6-42F8-9C6F-DA08B2D6F4A9}" srcOrd="2" destOrd="0" parTransId="{E22FFF33-139C-4F8A-9160-8660562047E4}" sibTransId="{F3187A91-7E0B-4B76-80E4-5D6C3F6FEB43}"/>
    <dgm:cxn modelId="{4FCC13D2-6E9A-4A0A-AFF0-405933F9FF38}" type="presOf" srcId="{381DBAB2-A966-4AE2-8C67-3C1436E5B0A7}" destId="{54A4D121-14F9-4351-88A0-BD5B8A98BA77}" srcOrd="0" destOrd="0" presId="urn:microsoft.com/office/officeart/2005/8/layout/hList1"/>
    <dgm:cxn modelId="{6CDE8D0C-EEDF-46EC-BE69-2778CDC328CD}" srcId="{744E7DF2-2F26-4DD8-A5B0-576614BFC2CD}" destId="{2B4ABF1E-3F0F-4D38-BD8B-3A169E6747A5}" srcOrd="0" destOrd="0" parTransId="{540F71B2-F4D2-43C3-853F-DC95AFFE35BD}" sibTransId="{C50A44D8-B48A-4530-BE0E-E9D133362D8A}"/>
    <dgm:cxn modelId="{CF9018ED-C72F-498C-9491-B8DE5FD7BBDA}" type="presOf" srcId="{C797A588-1E70-4B6A-936E-1A4DBF66AEB0}" destId="{7D2441AB-F413-4961-9385-DEC939B3B1CB}" srcOrd="0" destOrd="0" presId="urn:microsoft.com/office/officeart/2005/8/layout/hList1"/>
    <dgm:cxn modelId="{18760E12-731B-467F-B47E-25F0836C0043}" srcId="{024CBB26-F510-4886-907F-CB96DBFF4FDB}" destId="{381DBAB2-A966-4AE2-8C67-3C1436E5B0A7}" srcOrd="0" destOrd="0" parTransId="{4A3F96BF-B7ED-4788-98CA-27EE6CA3FF8F}" sibTransId="{0D58E8FF-265B-48B2-B5E2-347B4E8EF9D4}"/>
    <dgm:cxn modelId="{4B1C8A59-86C9-499A-A357-EEE28ED72118}" type="presOf" srcId="{024CBB26-F510-4886-907F-CB96DBFF4FDB}" destId="{964D709B-ABF9-465D-9AB3-4EA6321B4BD5}" srcOrd="0" destOrd="0" presId="urn:microsoft.com/office/officeart/2005/8/layout/hList1"/>
    <dgm:cxn modelId="{903D7B31-356A-45D5-8213-B824A5E9A60A}" type="presOf" srcId="{8C2AB2B3-DC74-4448-9150-90FD0BDF0E4E}" destId="{C46CC3F9-F98D-4B5C-A61E-4ECF5D268B5E}" srcOrd="0" destOrd="1" presId="urn:microsoft.com/office/officeart/2005/8/layout/hList1"/>
    <dgm:cxn modelId="{C5743BA9-29E8-4C6F-9BD2-42016D13E780}" srcId="{C797A588-1E70-4B6A-936E-1A4DBF66AEB0}" destId="{744E7DF2-2F26-4DD8-A5B0-576614BFC2CD}" srcOrd="1" destOrd="0" parTransId="{2039AC62-CEF1-40F7-B2DA-94D162CC06BB}" sibTransId="{0E9B69CA-3F8C-4F32-A34C-980DFE4EEECE}"/>
    <dgm:cxn modelId="{4EE05CE9-60E6-4DF7-9141-6567DD72CEE0}" type="presOf" srcId="{995C84EB-06B6-42F8-9C6F-DA08B2D6F4A9}" destId="{54A4D121-14F9-4351-88A0-BD5B8A98BA77}" srcOrd="0" destOrd="2" presId="urn:microsoft.com/office/officeart/2005/8/layout/hList1"/>
    <dgm:cxn modelId="{9E6E7CBD-1CEA-44CC-A71B-D34AFF47A8CE}" srcId="{744E7DF2-2F26-4DD8-A5B0-576614BFC2CD}" destId="{8C2AB2B3-DC74-4448-9150-90FD0BDF0E4E}" srcOrd="1" destOrd="0" parTransId="{090CF125-E392-45A2-84E4-52F2AF74A538}" sibTransId="{F3454475-BA63-4C27-8D41-2C9CFD1FEB40}"/>
    <dgm:cxn modelId="{0AA68C68-67EA-41AB-BE05-A685B3A48157}" type="presOf" srcId="{2B4ABF1E-3F0F-4D38-BD8B-3A169E6747A5}" destId="{C46CC3F9-F98D-4B5C-A61E-4ECF5D268B5E}" srcOrd="0" destOrd="0" presId="urn:microsoft.com/office/officeart/2005/8/layout/hList1"/>
    <dgm:cxn modelId="{FE454211-9F96-4EA9-8186-E0F53785B14D}" srcId="{744E7DF2-2F26-4DD8-A5B0-576614BFC2CD}" destId="{F89436CB-B89E-4704-9366-19BE628BA46C}" srcOrd="2" destOrd="0" parTransId="{CE09B7CC-F4F8-4660-B11C-379A6EA5DB8D}" sibTransId="{59A91CDA-03ED-4B95-86FD-122FD1943F0C}"/>
    <dgm:cxn modelId="{A3B6F915-29E9-459F-82C6-AAD6CEA29E56}" type="presOf" srcId="{F89436CB-B89E-4704-9366-19BE628BA46C}" destId="{C46CC3F9-F98D-4B5C-A61E-4ECF5D268B5E}" srcOrd="0" destOrd="2" presId="urn:microsoft.com/office/officeart/2005/8/layout/hList1"/>
    <dgm:cxn modelId="{EB0BC4E7-791C-438F-B17F-D3D4C1F67E33}" srcId="{024CBB26-F510-4886-907F-CB96DBFF4FDB}" destId="{E40D01AE-095D-49C9-B29D-91F870217A09}" srcOrd="1" destOrd="0" parTransId="{F92BDD06-F11B-44CE-9997-305A56710507}" sibTransId="{1BDBA35A-0936-49BC-87EB-F14B82B640AC}"/>
    <dgm:cxn modelId="{7E3971B2-5CA0-4DEB-83C2-DF84E165D38D}" type="presOf" srcId="{E40D01AE-095D-49C9-B29D-91F870217A09}" destId="{54A4D121-14F9-4351-88A0-BD5B8A98BA77}" srcOrd="0" destOrd="1" presId="urn:microsoft.com/office/officeart/2005/8/layout/hList1"/>
    <dgm:cxn modelId="{1EB83299-26B3-4234-BC6F-504101972FAE}" type="presOf" srcId="{744E7DF2-2F26-4DD8-A5B0-576614BFC2CD}" destId="{F9F67858-CD12-4CE9-B0D9-FC6B4075C54E}" srcOrd="0" destOrd="0" presId="urn:microsoft.com/office/officeart/2005/8/layout/hList1"/>
    <dgm:cxn modelId="{7F71215C-A87C-4EE7-AB08-DD6770DA6599}" type="presParOf" srcId="{7D2441AB-F413-4961-9385-DEC939B3B1CB}" destId="{5BBCF593-8AB6-4E22-B1FA-7E1FC70B91B6}" srcOrd="0" destOrd="0" presId="urn:microsoft.com/office/officeart/2005/8/layout/hList1"/>
    <dgm:cxn modelId="{018B4AE0-19F5-4FB2-BF98-40709B7687F1}" type="presParOf" srcId="{5BBCF593-8AB6-4E22-B1FA-7E1FC70B91B6}" destId="{964D709B-ABF9-465D-9AB3-4EA6321B4BD5}" srcOrd="0" destOrd="0" presId="urn:microsoft.com/office/officeart/2005/8/layout/hList1"/>
    <dgm:cxn modelId="{1EBA20A5-EE89-4D73-833B-2AD28AB63E5C}" type="presParOf" srcId="{5BBCF593-8AB6-4E22-B1FA-7E1FC70B91B6}" destId="{54A4D121-14F9-4351-88A0-BD5B8A98BA77}" srcOrd="1" destOrd="0" presId="urn:microsoft.com/office/officeart/2005/8/layout/hList1"/>
    <dgm:cxn modelId="{3C44B52C-26EE-48B8-A2EC-DAD1599E3748}" type="presParOf" srcId="{7D2441AB-F413-4961-9385-DEC939B3B1CB}" destId="{DD87F61B-C93D-408C-8C7F-53ACBE53BEFB}" srcOrd="1" destOrd="0" presId="urn:microsoft.com/office/officeart/2005/8/layout/hList1"/>
    <dgm:cxn modelId="{6EF119DB-E857-4212-97EB-AF30A21C19FB}" type="presParOf" srcId="{7D2441AB-F413-4961-9385-DEC939B3B1CB}" destId="{985E01BD-48AF-4838-ADD0-D5430652478F}" srcOrd="2" destOrd="0" presId="urn:microsoft.com/office/officeart/2005/8/layout/hList1"/>
    <dgm:cxn modelId="{DF5606C5-8DAB-4C6F-ACD9-109986DA25B5}" type="presParOf" srcId="{985E01BD-48AF-4838-ADD0-D5430652478F}" destId="{F9F67858-CD12-4CE9-B0D9-FC6B4075C54E}" srcOrd="0" destOrd="0" presId="urn:microsoft.com/office/officeart/2005/8/layout/hList1"/>
    <dgm:cxn modelId="{73051223-F35F-4B7C-9876-6135E849F740}" type="presParOf" srcId="{985E01BD-48AF-4838-ADD0-D5430652478F}" destId="{C46CC3F9-F98D-4B5C-A61E-4ECF5D268B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7D7596-6AB7-47B4-9E23-3F08FA232A8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172D06C-63B1-45C1-870A-0E0AED7CB4A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700" dirty="0" err="1" smtClean="0">
              <a:solidFill>
                <a:schemeClr val="tx1"/>
              </a:solidFill>
            </a:rPr>
            <a:t>Massnahme</a:t>
          </a:r>
          <a:r>
            <a:rPr lang="de-DE" sz="1700" dirty="0" smtClean="0">
              <a:solidFill>
                <a:schemeClr val="tx1"/>
              </a:solidFill>
            </a:rPr>
            <a:t> 3.2</a:t>
          </a:r>
        </a:p>
        <a:p>
          <a:r>
            <a:rPr lang="de-DE" sz="1900" b="1" dirty="0" smtClean="0">
              <a:solidFill>
                <a:schemeClr val="tx1"/>
              </a:solidFill>
            </a:rPr>
            <a:t>Optimierung der laufenden Qualitätsüber-prüfung von Anbietenden und Angeboten </a:t>
          </a:r>
        </a:p>
        <a:p>
          <a:r>
            <a:rPr lang="de-DE" sz="1700" dirty="0" smtClean="0">
              <a:solidFill>
                <a:schemeClr val="tx1"/>
              </a:solidFill>
            </a:rPr>
            <a:t>Die implementierte </a:t>
          </a:r>
          <a:r>
            <a:rPr lang="de-DE" sz="1700" dirty="0" err="1" smtClean="0">
              <a:solidFill>
                <a:schemeClr val="tx1"/>
              </a:solidFill>
            </a:rPr>
            <a:t>Qualitätsüberpüfung</a:t>
          </a:r>
          <a:r>
            <a:rPr lang="de-DE" sz="1700" dirty="0" smtClean="0">
              <a:solidFill>
                <a:schemeClr val="tx1"/>
              </a:solidFill>
            </a:rPr>
            <a:t> der Anbietenden und Angebote im Rahmen des Anerkennungsverfahrens soll konsequent angewendet und optimiert werden.</a:t>
          </a:r>
          <a:endParaRPr lang="de-DE" sz="1700" dirty="0">
            <a:solidFill>
              <a:schemeClr val="tx1"/>
            </a:solidFill>
          </a:endParaRPr>
        </a:p>
      </dgm:t>
    </dgm:pt>
    <dgm:pt modelId="{7FB8DC71-A7DD-47F7-9D0B-625860ADABA5}" type="parTrans" cxnId="{0D01C098-1BDE-4D14-8E7C-9C95F1D6AED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010A2BB-7003-43D7-A287-AD17BEEF8C58}" type="sibTrans" cxnId="{0D01C098-1BDE-4D14-8E7C-9C95F1D6AED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0D2A1B9-4DB5-47E6-B84F-168511E6874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Handlungsfeld 3: </a:t>
          </a:r>
          <a:r>
            <a:rPr lang="de-DE" sz="1700" b="1" dirty="0" smtClean="0">
              <a:solidFill>
                <a:schemeClr val="tx1"/>
              </a:solidFill>
            </a:rPr>
            <a:t>Erwerbsintegration und soziale Integration</a:t>
          </a:r>
          <a:endParaRPr lang="de-DE" sz="1700" b="1" dirty="0">
            <a:solidFill>
              <a:schemeClr val="tx1"/>
            </a:solidFill>
          </a:endParaRPr>
        </a:p>
      </dgm:t>
    </dgm:pt>
    <dgm:pt modelId="{0670A96A-69C2-42F4-A5C8-6628FD315A26}" type="parTrans" cxnId="{2C7CD96E-A79B-46D1-B663-907702C6146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19FC3B3-6C78-4BF4-97AA-CCF7622B2761}" type="sibTrans" cxnId="{2C7CD96E-A79B-46D1-B663-907702C6146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C2F596B-813F-400E-8FD2-00CD241646D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Unterziel 1: </a:t>
          </a:r>
          <a:r>
            <a:rPr lang="de-DE" sz="1700" b="1" dirty="0" smtClean="0">
              <a:solidFill>
                <a:schemeClr val="tx1"/>
              </a:solidFill>
            </a:rPr>
            <a:t>Gezielte berufliche und soziale Integration</a:t>
          </a:r>
          <a:endParaRPr lang="de-DE" sz="1700" b="1" dirty="0">
            <a:solidFill>
              <a:schemeClr val="tx1"/>
            </a:solidFill>
          </a:endParaRPr>
        </a:p>
      </dgm:t>
    </dgm:pt>
    <dgm:pt modelId="{909DD4D2-E623-4CD9-85FE-11A4A20D1873}" type="parTrans" cxnId="{BA2F807B-2992-45F9-AB22-C80A7F7CFF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7D5213D-5E3C-499F-B1FA-41B544243DE5}" type="sibTrans" cxnId="{BA2F807B-2992-45F9-AB22-C80A7F7CFF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9692203-8A41-41D5-9858-ABE7AED8CC28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Ziel 2: </a:t>
          </a:r>
          <a:r>
            <a:rPr lang="de-DE" sz="1700" b="1" dirty="0" smtClean="0">
              <a:solidFill>
                <a:schemeClr val="tx1"/>
              </a:solidFill>
            </a:rPr>
            <a:t>Stärkung der Eigenverantwortung und Autonomie</a:t>
          </a:r>
          <a:endParaRPr lang="de-DE" sz="1700" b="1" dirty="0">
            <a:solidFill>
              <a:schemeClr val="tx1"/>
            </a:solidFill>
          </a:endParaRPr>
        </a:p>
      </dgm:t>
    </dgm:pt>
    <dgm:pt modelId="{B6866844-2E07-493B-81A0-A567F548E1D7}" type="parTrans" cxnId="{3CC9615C-F3B8-4F96-9DB9-1632387C50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8249648-734D-48A8-9820-D931A5C3F7B7}" type="sibTrans" cxnId="{3CC9615C-F3B8-4F96-9DB9-1632387C500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FDC4D6-637E-446B-9659-D95DC627E28C}" type="pres">
      <dgm:prSet presAssocID="{8D7D7596-6AB7-47B4-9E23-3F08FA232A81}" presName="linearFlow" presStyleCnt="0">
        <dgm:presLayoutVars>
          <dgm:resizeHandles val="exact"/>
        </dgm:presLayoutVars>
      </dgm:prSet>
      <dgm:spPr/>
    </dgm:pt>
    <dgm:pt modelId="{E2B9D763-FBDF-438D-977D-78DEB60E0905}" type="pres">
      <dgm:prSet presAssocID="{1172D06C-63B1-45C1-870A-0E0AED7CB4A6}" presName="node" presStyleLbl="node1" presStyleIdx="0" presStyleCnt="4" custScaleX="337057" custScaleY="3772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B3E18B-9919-4D4A-8689-4E057FDF21E1}" type="pres">
      <dgm:prSet presAssocID="{A010A2BB-7003-43D7-A287-AD17BEEF8C58}" presName="sibTrans" presStyleLbl="sibTrans2D1" presStyleIdx="0" presStyleCnt="3" custScaleY="226603" custLinFactNeighborY="0"/>
      <dgm:spPr/>
      <dgm:t>
        <a:bodyPr/>
        <a:lstStyle/>
        <a:p>
          <a:endParaRPr lang="de-DE"/>
        </a:p>
      </dgm:t>
    </dgm:pt>
    <dgm:pt modelId="{384C10F0-E54D-4DB1-9044-7D72A278CFAB}" type="pres">
      <dgm:prSet presAssocID="{A010A2BB-7003-43D7-A287-AD17BEEF8C58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FDA66276-D19F-4AC0-A428-BC89A0A3360A}" type="pres">
      <dgm:prSet presAssocID="{E0D2A1B9-4DB5-47E6-B84F-168511E68742}" presName="node" presStyleLbl="node1" presStyleIdx="1" presStyleCnt="4" custScaleX="337057" custScaleY="1164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C3025A-2BB7-4E99-BAE5-AE8D950FCB98}" type="pres">
      <dgm:prSet presAssocID="{E19FC3B3-6C78-4BF4-97AA-CCF7622B2761}" presName="sibTrans" presStyleLbl="sibTrans2D1" presStyleIdx="1" presStyleCnt="3" custScaleY="226603" custLinFactNeighborY="0"/>
      <dgm:spPr/>
      <dgm:t>
        <a:bodyPr/>
        <a:lstStyle/>
        <a:p>
          <a:endParaRPr lang="de-DE"/>
        </a:p>
      </dgm:t>
    </dgm:pt>
    <dgm:pt modelId="{92752007-99E8-4B9A-B2D2-4998D6BC323D}" type="pres">
      <dgm:prSet presAssocID="{E19FC3B3-6C78-4BF4-97AA-CCF7622B2761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9727C39F-6E95-4841-9D8D-5D81730B6145}" type="pres">
      <dgm:prSet presAssocID="{3C2F596B-813F-400E-8FD2-00CD241646DF}" presName="node" presStyleLbl="node1" presStyleIdx="2" presStyleCnt="4" custScaleX="337057" custScaleY="1249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86D8AC-46B5-48E0-ABAF-B639A7960710}" type="pres">
      <dgm:prSet presAssocID="{E7D5213D-5E3C-499F-B1FA-41B544243DE5}" presName="sibTrans" presStyleLbl="sibTrans2D1" presStyleIdx="2" presStyleCnt="3" custScaleY="226603" custLinFactNeighborY="0"/>
      <dgm:spPr/>
      <dgm:t>
        <a:bodyPr/>
        <a:lstStyle/>
        <a:p>
          <a:endParaRPr lang="de-DE"/>
        </a:p>
      </dgm:t>
    </dgm:pt>
    <dgm:pt modelId="{398F0217-AAB2-4496-8064-511DC8E51070}" type="pres">
      <dgm:prSet presAssocID="{E7D5213D-5E3C-499F-B1FA-41B544243DE5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F4904B0F-127F-4802-96B9-015D253ECA03}" type="pres">
      <dgm:prSet presAssocID="{79692203-8A41-41D5-9858-ABE7AED8CC28}" presName="node" presStyleLbl="node1" presStyleIdx="3" presStyleCnt="4" custScaleX="337057" custScaleY="1208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104E438-C143-4D51-BE87-BE6D14B49697}" type="presOf" srcId="{8D7D7596-6AB7-47B4-9E23-3F08FA232A81}" destId="{E9FDC4D6-637E-446B-9659-D95DC627E28C}" srcOrd="0" destOrd="0" presId="urn:microsoft.com/office/officeart/2005/8/layout/process2"/>
    <dgm:cxn modelId="{3CC9615C-F3B8-4F96-9DB9-1632387C5009}" srcId="{8D7D7596-6AB7-47B4-9E23-3F08FA232A81}" destId="{79692203-8A41-41D5-9858-ABE7AED8CC28}" srcOrd="3" destOrd="0" parTransId="{B6866844-2E07-493B-81A0-A567F548E1D7}" sibTransId="{C8249648-734D-48A8-9820-D931A5C3F7B7}"/>
    <dgm:cxn modelId="{4466B954-65D7-4F2C-ABD4-EDA5AAA76587}" type="presOf" srcId="{E7D5213D-5E3C-499F-B1FA-41B544243DE5}" destId="{EF86D8AC-46B5-48E0-ABAF-B639A7960710}" srcOrd="0" destOrd="0" presId="urn:microsoft.com/office/officeart/2005/8/layout/process2"/>
    <dgm:cxn modelId="{7A04444B-EC46-4CBB-A594-D19E668DDB8F}" type="presOf" srcId="{1172D06C-63B1-45C1-870A-0E0AED7CB4A6}" destId="{E2B9D763-FBDF-438D-977D-78DEB60E0905}" srcOrd="0" destOrd="0" presId="urn:microsoft.com/office/officeart/2005/8/layout/process2"/>
    <dgm:cxn modelId="{ED1AEC7E-F6A4-4C41-841E-2C7C9798CA29}" type="presOf" srcId="{E19FC3B3-6C78-4BF4-97AA-CCF7622B2761}" destId="{92752007-99E8-4B9A-B2D2-4998D6BC323D}" srcOrd="1" destOrd="0" presId="urn:microsoft.com/office/officeart/2005/8/layout/process2"/>
    <dgm:cxn modelId="{0D01C098-1BDE-4D14-8E7C-9C95F1D6AEDC}" srcId="{8D7D7596-6AB7-47B4-9E23-3F08FA232A81}" destId="{1172D06C-63B1-45C1-870A-0E0AED7CB4A6}" srcOrd="0" destOrd="0" parTransId="{7FB8DC71-A7DD-47F7-9D0B-625860ADABA5}" sibTransId="{A010A2BB-7003-43D7-A287-AD17BEEF8C58}"/>
    <dgm:cxn modelId="{F1A5D521-245F-4468-8A62-0203FE788434}" type="presOf" srcId="{E7D5213D-5E3C-499F-B1FA-41B544243DE5}" destId="{398F0217-AAB2-4496-8064-511DC8E51070}" srcOrd="1" destOrd="0" presId="urn:microsoft.com/office/officeart/2005/8/layout/process2"/>
    <dgm:cxn modelId="{D265876A-EB1E-4469-B82A-68719C341F87}" type="presOf" srcId="{E19FC3B3-6C78-4BF4-97AA-CCF7622B2761}" destId="{48C3025A-2BB7-4E99-BAE5-AE8D950FCB98}" srcOrd="0" destOrd="0" presId="urn:microsoft.com/office/officeart/2005/8/layout/process2"/>
    <dgm:cxn modelId="{BA2F807B-2992-45F9-AB22-C80A7F7CFFFA}" srcId="{8D7D7596-6AB7-47B4-9E23-3F08FA232A81}" destId="{3C2F596B-813F-400E-8FD2-00CD241646DF}" srcOrd="2" destOrd="0" parTransId="{909DD4D2-E623-4CD9-85FE-11A4A20D1873}" sibTransId="{E7D5213D-5E3C-499F-B1FA-41B544243DE5}"/>
    <dgm:cxn modelId="{E2FC8596-8F72-47D2-B137-6D7C89A6A6B0}" type="presOf" srcId="{3C2F596B-813F-400E-8FD2-00CD241646DF}" destId="{9727C39F-6E95-4841-9D8D-5D81730B6145}" srcOrd="0" destOrd="0" presId="urn:microsoft.com/office/officeart/2005/8/layout/process2"/>
    <dgm:cxn modelId="{7E455AA9-CD63-4DE6-AFC0-39B1CE84B19B}" type="presOf" srcId="{A010A2BB-7003-43D7-A287-AD17BEEF8C58}" destId="{384C10F0-E54D-4DB1-9044-7D72A278CFAB}" srcOrd="1" destOrd="0" presId="urn:microsoft.com/office/officeart/2005/8/layout/process2"/>
    <dgm:cxn modelId="{FAFFE8E5-36E3-4392-BB9B-7B1FEED84AF5}" type="presOf" srcId="{A010A2BB-7003-43D7-A287-AD17BEEF8C58}" destId="{7DB3E18B-9919-4D4A-8689-4E057FDF21E1}" srcOrd="0" destOrd="0" presId="urn:microsoft.com/office/officeart/2005/8/layout/process2"/>
    <dgm:cxn modelId="{2C7CD96E-A79B-46D1-B663-907702C6146B}" srcId="{8D7D7596-6AB7-47B4-9E23-3F08FA232A81}" destId="{E0D2A1B9-4DB5-47E6-B84F-168511E68742}" srcOrd="1" destOrd="0" parTransId="{0670A96A-69C2-42F4-A5C8-6628FD315A26}" sibTransId="{E19FC3B3-6C78-4BF4-97AA-CCF7622B2761}"/>
    <dgm:cxn modelId="{660A69A2-687D-4D20-916D-42DD3DF2D38B}" type="presOf" srcId="{79692203-8A41-41D5-9858-ABE7AED8CC28}" destId="{F4904B0F-127F-4802-96B9-015D253ECA03}" srcOrd="0" destOrd="0" presId="urn:microsoft.com/office/officeart/2005/8/layout/process2"/>
    <dgm:cxn modelId="{601A79A8-683A-44FD-A588-97E1CA2AF089}" type="presOf" srcId="{E0D2A1B9-4DB5-47E6-B84F-168511E68742}" destId="{FDA66276-D19F-4AC0-A428-BC89A0A3360A}" srcOrd="0" destOrd="0" presId="urn:microsoft.com/office/officeart/2005/8/layout/process2"/>
    <dgm:cxn modelId="{92C611E6-CBB4-4C38-8DED-5FA9AC6AAFC4}" type="presParOf" srcId="{E9FDC4D6-637E-446B-9659-D95DC627E28C}" destId="{E2B9D763-FBDF-438D-977D-78DEB60E0905}" srcOrd="0" destOrd="0" presId="urn:microsoft.com/office/officeart/2005/8/layout/process2"/>
    <dgm:cxn modelId="{E3A91F2C-213C-4AA5-A43A-DEDBF92B6B7D}" type="presParOf" srcId="{E9FDC4D6-637E-446B-9659-D95DC627E28C}" destId="{7DB3E18B-9919-4D4A-8689-4E057FDF21E1}" srcOrd="1" destOrd="0" presId="urn:microsoft.com/office/officeart/2005/8/layout/process2"/>
    <dgm:cxn modelId="{B979B480-67C5-4DA0-9BC6-9E8D6DEB939E}" type="presParOf" srcId="{7DB3E18B-9919-4D4A-8689-4E057FDF21E1}" destId="{384C10F0-E54D-4DB1-9044-7D72A278CFAB}" srcOrd="0" destOrd="0" presId="urn:microsoft.com/office/officeart/2005/8/layout/process2"/>
    <dgm:cxn modelId="{6079C35C-E1DA-42E5-94DB-3AC8D150ABE9}" type="presParOf" srcId="{E9FDC4D6-637E-446B-9659-D95DC627E28C}" destId="{FDA66276-D19F-4AC0-A428-BC89A0A3360A}" srcOrd="2" destOrd="0" presId="urn:microsoft.com/office/officeart/2005/8/layout/process2"/>
    <dgm:cxn modelId="{CBF4A2FC-E6C8-4935-A02E-52753BE8ABCC}" type="presParOf" srcId="{E9FDC4D6-637E-446B-9659-D95DC627E28C}" destId="{48C3025A-2BB7-4E99-BAE5-AE8D950FCB98}" srcOrd="3" destOrd="0" presId="urn:microsoft.com/office/officeart/2005/8/layout/process2"/>
    <dgm:cxn modelId="{111EE2BF-5967-4DFB-9614-E4F2B2ABD72A}" type="presParOf" srcId="{48C3025A-2BB7-4E99-BAE5-AE8D950FCB98}" destId="{92752007-99E8-4B9A-B2D2-4998D6BC323D}" srcOrd="0" destOrd="0" presId="urn:microsoft.com/office/officeart/2005/8/layout/process2"/>
    <dgm:cxn modelId="{3FA670D9-289B-499B-88DC-EDBDF638E349}" type="presParOf" srcId="{E9FDC4D6-637E-446B-9659-D95DC627E28C}" destId="{9727C39F-6E95-4841-9D8D-5D81730B6145}" srcOrd="4" destOrd="0" presId="urn:microsoft.com/office/officeart/2005/8/layout/process2"/>
    <dgm:cxn modelId="{530AE72F-0C1B-4537-9EDC-8129B86269A3}" type="presParOf" srcId="{E9FDC4D6-637E-446B-9659-D95DC627E28C}" destId="{EF86D8AC-46B5-48E0-ABAF-B639A7960710}" srcOrd="5" destOrd="0" presId="urn:microsoft.com/office/officeart/2005/8/layout/process2"/>
    <dgm:cxn modelId="{6EF260E1-50FB-477F-A6EF-AEDD23B69203}" type="presParOf" srcId="{EF86D8AC-46B5-48E0-ABAF-B639A7960710}" destId="{398F0217-AAB2-4496-8064-511DC8E51070}" srcOrd="0" destOrd="0" presId="urn:microsoft.com/office/officeart/2005/8/layout/process2"/>
    <dgm:cxn modelId="{730D478D-BAB4-435E-86F4-CAE72E1988BE}" type="presParOf" srcId="{E9FDC4D6-637E-446B-9659-D95DC627E28C}" destId="{F4904B0F-127F-4802-96B9-015D253ECA0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97A588-1E70-4B6A-936E-1A4DBF66A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4CBB26-F510-4886-907F-CB96DBFF4FDB}">
      <dgm:prSet phldrT="[Text]" custT="1"/>
      <dgm:spPr/>
      <dgm:t>
        <a:bodyPr/>
        <a:lstStyle/>
        <a:p>
          <a:pPr algn="l"/>
          <a:r>
            <a:rPr lang="de-DE" sz="1800" b="1" dirty="0" smtClean="0"/>
            <a:t>Handlungsbedarf</a:t>
          </a:r>
          <a:endParaRPr lang="de-DE" sz="1800" b="1" dirty="0"/>
        </a:p>
      </dgm:t>
    </dgm:pt>
    <dgm:pt modelId="{8CD5DBA2-A544-4CD9-B89A-D81DAD247F4F}" type="parTrans" cxnId="{9C635A83-AA66-4028-A585-C59DF1A3859E}">
      <dgm:prSet/>
      <dgm:spPr/>
      <dgm:t>
        <a:bodyPr/>
        <a:lstStyle/>
        <a:p>
          <a:endParaRPr lang="de-DE"/>
        </a:p>
      </dgm:t>
    </dgm:pt>
    <dgm:pt modelId="{BBFBD455-329E-4BA3-828B-C764AB081E68}" type="sibTrans" cxnId="{9C635A83-AA66-4028-A585-C59DF1A3859E}">
      <dgm:prSet/>
      <dgm:spPr/>
      <dgm:t>
        <a:bodyPr/>
        <a:lstStyle/>
        <a:p>
          <a:endParaRPr lang="de-DE"/>
        </a:p>
      </dgm:t>
    </dgm:pt>
    <dgm:pt modelId="{381DBAB2-A966-4AE2-8C67-3C1436E5B0A7}">
      <dgm:prSet phldrT="[Text]" custT="1"/>
      <dgm:spPr/>
      <dgm:t>
        <a:bodyPr/>
        <a:lstStyle/>
        <a:p>
          <a:r>
            <a:rPr lang="de-DE" sz="1700" dirty="0" smtClean="0"/>
            <a:t>Weiterer Optimierungsbedarf beim bestehenden Anerkennungsverfahren zur Überprüfung von Anbietenden und Angeboten </a:t>
          </a:r>
          <a:endParaRPr lang="de-DE" sz="1700" dirty="0"/>
        </a:p>
      </dgm:t>
    </dgm:pt>
    <dgm:pt modelId="{4A3F96BF-B7ED-4788-98CA-27EE6CA3FF8F}" type="parTrans" cxnId="{18760E12-731B-467F-B47E-25F0836C0043}">
      <dgm:prSet/>
      <dgm:spPr/>
      <dgm:t>
        <a:bodyPr/>
        <a:lstStyle/>
        <a:p>
          <a:endParaRPr lang="de-DE"/>
        </a:p>
      </dgm:t>
    </dgm:pt>
    <dgm:pt modelId="{0D58E8FF-265B-48B2-B5E2-347B4E8EF9D4}" type="sibTrans" cxnId="{18760E12-731B-467F-B47E-25F0836C0043}">
      <dgm:prSet/>
      <dgm:spPr/>
      <dgm:t>
        <a:bodyPr/>
        <a:lstStyle/>
        <a:p>
          <a:endParaRPr lang="de-DE"/>
        </a:p>
      </dgm:t>
    </dgm:pt>
    <dgm:pt modelId="{744E7DF2-2F26-4DD8-A5B0-576614BFC2CD}">
      <dgm:prSet phldrT="[Text]" custT="1"/>
      <dgm:spPr/>
      <dgm:t>
        <a:bodyPr/>
        <a:lstStyle/>
        <a:p>
          <a:pPr algn="l"/>
          <a:r>
            <a:rPr lang="de-DE" sz="1800" b="1" dirty="0" smtClean="0"/>
            <a:t>Vorgehen</a:t>
          </a:r>
          <a:endParaRPr lang="de-DE" sz="1800" b="1" dirty="0"/>
        </a:p>
      </dgm:t>
    </dgm:pt>
    <dgm:pt modelId="{2039AC62-CEF1-40F7-B2DA-94D162CC06BB}" type="parTrans" cxnId="{C5743BA9-29E8-4C6F-9BD2-42016D13E780}">
      <dgm:prSet/>
      <dgm:spPr/>
      <dgm:t>
        <a:bodyPr/>
        <a:lstStyle/>
        <a:p>
          <a:endParaRPr lang="de-DE"/>
        </a:p>
      </dgm:t>
    </dgm:pt>
    <dgm:pt modelId="{0E9B69CA-3F8C-4F32-A34C-980DFE4EEECE}" type="sibTrans" cxnId="{C5743BA9-29E8-4C6F-9BD2-42016D13E780}">
      <dgm:prSet/>
      <dgm:spPr/>
      <dgm:t>
        <a:bodyPr/>
        <a:lstStyle/>
        <a:p>
          <a:endParaRPr lang="de-DE"/>
        </a:p>
      </dgm:t>
    </dgm:pt>
    <dgm:pt modelId="{2B4ABF1E-3F0F-4D38-BD8B-3A169E6747A5}">
      <dgm:prSet phldrT="[Text]" custT="1"/>
      <dgm:spPr/>
      <dgm:t>
        <a:bodyPr/>
        <a:lstStyle/>
        <a:p>
          <a:r>
            <a:rPr lang="de-DE" sz="1700" dirty="0" smtClean="0"/>
            <a:t>Überprüfung des Anerkennungsverfahrens</a:t>
          </a:r>
          <a:endParaRPr lang="de-DE" sz="1700" dirty="0"/>
        </a:p>
      </dgm:t>
    </dgm:pt>
    <dgm:pt modelId="{540F71B2-F4D2-43C3-853F-DC95AFFE35BD}" type="parTrans" cxnId="{6CDE8D0C-EEDF-46EC-BE69-2778CDC328CD}">
      <dgm:prSet/>
      <dgm:spPr/>
      <dgm:t>
        <a:bodyPr/>
        <a:lstStyle/>
        <a:p>
          <a:endParaRPr lang="de-DE"/>
        </a:p>
      </dgm:t>
    </dgm:pt>
    <dgm:pt modelId="{C50A44D8-B48A-4530-BE0E-E9D133362D8A}" type="sibTrans" cxnId="{6CDE8D0C-EEDF-46EC-BE69-2778CDC328CD}">
      <dgm:prSet/>
      <dgm:spPr/>
      <dgm:t>
        <a:bodyPr/>
        <a:lstStyle/>
        <a:p>
          <a:endParaRPr lang="de-DE"/>
        </a:p>
      </dgm:t>
    </dgm:pt>
    <dgm:pt modelId="{8C2AB2B3-DC74-4448-9150-90FD0BDF0E4E}">
      <dgm:prSet phldrT="[Text]" custT="1"/>
      <dgm:spPr/>
      <dgm:t>
        <a:bodyPr/>
        <a:lstStyle/>
        <a:p>
          <a:r>
            <a:rPr lang="de-DE" sz="1700" dirty="0" smtClean="0"/>
            <a:t>Optimierung des Anerkennungsverfahrens (z.B. Weiterentwicklung der Kriterien und Vorlagen)</a:t>
          </a:r>
          <a:endParaRPr lang="de-DE" sz="1700" dirty="0"/>
        </a:p>
      </dgm:t>
    </dgm:pt>
    <dgm:pt modelId="{090CF125-E392-45A2-84E4-52F2AF74A538}" type="parTrans" cxnId="{9E6E7CBD-1CEA-44CC-A71B-D34AFF47A8CE}">
      <dgm:prSet/>
      <dgm:spPr/>
      <dgm:t>
        <a:bodyPr/>
        <a:lstStyle/>
        <a:p>
          <a:endParaRPr lang="de-DE"/>
        </a:p>
      </dgm:t>
    </dgm:pt>
    <dgm:pt modelId="{F3454475-BA63-4C27-8D41-2C9CFD1FEB40}" type="sibTrans" cxnId="{9E6E7CBD-1CEA-44CC-A71B-D34AFF47A8CE}">
      <dgm:prSet/>
      <dgm:spPr/>
      <dgm:t>
        <a:bodyPr/>
        <a:lstStyle/>
        <a:p>
          <a:endParaRPr lang="de-DE"/>
        </a:p>
      </dgm:t>
    </dgm:pt>
    <dgm:pt modelId="{7D2441AB-F413-4961-9385-DEC939B3B1CB}" type="pres">
      <dgm:prSet presAssocID="{C797A588-1E70-4B6A-936E-1A4DBF66AE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BBCF593-8AB6-4E22-B1FA-7E1FC70B91B6}" type="pres">
      <dgm:prSet presAssocID="{024CBB26-F510-4886-907F-CB96DBFF4FDB}" presName="composite" presStyleCnt="0"/>
      <dgm:spPr/>
    </dgm:pt>
    <dgm:pt modelId="{964D709B-ABF9-465D-9AB3-4EA6321B4BD5}" type="pres">
      <dgm:prSet presAssocID="{024CBB26-F510-4886-907F-CB96DBFF4FD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A4D121-14F9-4351-88A0-BD5B8A98BA77}" type="pres">
      <dgm:prSet presAssocID="{024CBB26-F510-4886-907F-CB96DBFF4FD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87F61B-C93D-408C-8C7F-53ACBE53BEFB}" type="pres">
      <dgm:prSet presAssocID="{BBFBD455-329E-4BA3-828B-C764AB081E68}" presName="space" presStyleCnt="0"/>
      <dgm:spPr/>
    </dgm:pt>
    <dgm:pt modelId="{985E01BD-48AF-4838-ADD0-D5430652478F}" type="pres">
      <dgm:prSet presAssocID="{744E7DF2-2F26-4DD8-A5B0-576614BFC2CD}" presName="composite" presStyleCnt="0"/>
      <dgm:spPr/>
    </dgm:pt>
    <dgm:pt modelId="{F9F67858-CD12-4CE9-B0D9-FC6B4075C54E}" type="pres">
      <dgm:prSet presAssocID="{744E7DF2-2F26-4DD8-A5B0-576614BFC2C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6CC3F9-F98D-4B5C-A61E-4ECF5D268B5E}" type="pres">
      <dgm:prSet presAssocID="{744E7DF2-2F26-4DD8-A5B0-576614BFC2C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635A83-AA66-4028-A585-C59DF1A3859E}" srcId="{C797A588-1E70-4B6A-936E-1A4DBF66AEB0}" destId="{024CBB26-F510-4886-907F-CB96DBFF4FDB}" srcOrd="0" destOrd="0" parTransId="{8CD5DBA2-A544-4CD9-B89A-D81DAD247F4F}" sibTransId="{BBFBD455-329E-4BA3-828B-C764AB081E68}"/>
    <dgm:cxn modelId="{4FCC13D2-6E9A-4A0A-AFF0-405933F9FF38}" type="presOf" srcId="{381DBAB2-A966-4AE2-8C67-3C1436E5B0A7}" destId="{54A4D121-14F9-4351-88A0-BD5B8A98BA77}" srcOrd="0" destOrd="0" presId="urn:microsoft.com/office/officeart/2005/8/layout/hList1"/>
    <dgm:cxn modelId="{6CDE8D0C-EEDF-46EC-BE69-2778CDC328CD}" srcId="{744E7DF2-2F26-4DD8-A5B0-576614BFC2CD}" destId="{2B4ABF1E-3F0F-4D38-BD8B-3A169E6747A5}" srcOrd="0" destOrd="0" parTransId="{540F71B2-F4D2-43C3-853F-DC95AFFE35BD}" sibTransId="{C50A44D8-B48A-4530-BE0E-E9D133362D8A}"/>
    <dgm:cxn modelId="{CF9018ED-C72F-498C-9491-B8DE5FD7BBDA}" type="presOf" srcId="{C797A588-1E70-4B6A-936E-1A4DBF66AEB0}" destId="{7D2441AB-F413-4961-9385-DEC939B3B1CB}" srcOrd="0" destOrd="0" presId="urn:microsoft.com/office/officeart/2005/8/layout/hList1"/>
    <dgm:cxn modelId="{18760E12-731B-467F-B47E-25F0836C0043}" srcId="{024CBB26-F510-4886-907F-CB96DBFF4FDB}" destId="{381DBAB2-A966-4AE2-8C67-3C1436E5B0A7}" srcOrd="0" destOrd="0" parTransId="{4A3F96BF-B7ED-4788-98CA-27EE6CA3FF8F}" sibTransId="{0D58E8FF-265B-48B2-B5E2-347B4E8EF9D4}"/>
    <dgm:cxn modelId="{4B1C8A59-86C9-499A-A357-EEE28ED72118}" type="presOf" srcId="{024CBB26-F510-4886-907F-CB96DBFF4FDB}" destId="{964D709B-ABF9-465D-9AB3-4EA6321B4BD5}" srcOrd="0" destOrd="0" presId="urn:microsoft.com/office/officeart/2005/8/layout/hList1"/>
    <dgm:cxn modelId="{903D7B31-356A-45D5-8213-B824A5E9A60A}" type="presOf" srcId="{8C2AB2B3-DC74-4448-9150-90FD0BDF0E4E}" destId="{C46CC3F9-F98D-4B5C-A61E-4ECF5D268B5E}" srcOrd="0" destOrd="1" presId="urn:microsoft.com/office/officeart/2005/8/layout/hList1"/>
    <dgm:cxn modelId="{C5743BA9-29E8-4C6F-9BD2-42016D13E780}" srcId="{C797A588-1E70-4B6A-936E-1A4DBF66AEB0}" destId="{744E7DF2-2F26-4DD8-A5B0-576614BFC2CD}" srcOrd="1" destOrd="0" parTransId="{2039AC62-CEF1-40F7-B2DA-94D162CC06BB}" sibTransId="{0E9B69CA-3F8C-4F32-A34C-980DFE4EEECE}"/>
    <dgm:cxn modelId="{9E6E7CBD-1CEA-44CC-A71B-D34AFF47A8CE}" srcId="{744E7DF2-2F26-4DD8-A5B0-576614BFC2CD}" destId="{8C2AB2B3-DC74-4448-9150-90FD0BDF0E4E}" srcOrd="1" destOrd="0" parTransId="{090CF125-E392-45A2-84E4-52F2AF74A538}" sibTransId="{F3454475-BA63-4C27-8D41-2C9CFD1FEB40}"/>
    <dgm:cxn modelId="{0AA68C68-67EA-41AB-BE05-A685B3A48157}" type="presOf" srcId="{2B4ABF1E-3F0F-4D38-BD8B-3A169E6747A5}" destId="{C46CC3F9-F98D-4B5C-A61E-4ECF5D268B5E}" srcOrd="0" destOrd="0" presId="urn:microsoft.com/office/officeart/2005/8/layout/hList1"/>
    <dgm:cxn modelId="{1EB83299-26B3-4234-BC6F-504101972FAE}" type="presOf" srcId="{744E7DF2-2F26-4DD8-A5B0-576614BFC2CD}" destId="{F9F67858-CD12-4CE9-B0D9-FC6B4075C54E}" srcOrd="0" destOrd="0" presId="urn:microsoft.com/office/officeart/2005/8/layout/hList1"/>
    <dgm:cxn modelId="{7F71215C-A87C-4EE7-AB08-DD6770DA6599}" type="presParOf" srcId="{7D2441AB-F413-4961-9385-DEC939B3B1CB}" destId="{5BBCF593-8AB6-4E22-B1FA-7E1FC70B91B6}" srcOrd="0" destOrd="0" presId="urn:microsoft.com/office/officeart/2005/8/layout/hList1"/>
    <dgm:cxn modelId="{018B4AE0-19F5-4FB2-BF98-40709B7687F1}" type="presParOf" srcId="{5BBCF593-8AB6-4E22-B1FA-7E1FC70B91B6}" destId="{964D709B-ABF9-465D-9AB3-4EA6321B4BD5}" srcOrd="0" destOrd="0" presId="urn:microsoft.com/office/officeart/2005/8/layout/hList1"/>
    <dgm:cxn modelId="{1EBA20A5-EE89-4D73-833B-2AD28AB63E5C}" type="presParOf" srcId="{5BBCF593-8AB6-4E22-B1FA-7E1FC70B91B6}" destId="{54A4D121-14F9-4351-88A0-BD5B8A98BA77}" srcOrd="1" destOrd="0" presId="urn:microsoft.com/office/officeart/2005/8/layout/hList1"/>
    <dgm:cxn modelId="{3C44B52C-26EE-48B8-A2EC-DAD1599E3748}" type="presParOf" srcId="{7D2441AB-F413-4961-9385-DEC939B3B1CB}" destId="{DD87F61B-C93D-408C-8C7F-53ACBE53BEFB}" srcOrd="1" destOrd="0" presId="urn:microsoft.com/office/officeart/2005/8/layout/hList1"/>
    <dgm:cxn modelId="{6EF119DB-E857-4212-97EB-AF30A21C19FB}" type="presParOf" srcId="{7D2441AB-F413-4961-9385-DEC939B3B1CB}" destId="{985E01BD-48AF-4838-ADD0-D5430652478F}" srcOrd="2" destOrd="0" presId="urn:microsoft.com/office/officeart/2005/8/layout/hList1"/>
    <dgm:cxn modelId="{DF5606C5-8DAB-4C6F-ACD9-109986DA25B5}" type="presParOf" srcId="{985E01BD-48AF-4838-ADD0-D5430652478F}" destId="{F9F67858-CD12-4CE9-B0D9-FC6B4075C54E}" srcOrd="0" destOrd="0" presId="urn:microsoft.com/office/officeart/2005/8/layout/hList1"/>
    <dgm:cxn modelId="{73051223-F35F-4B7C-9876-6135E849F740}" type="presParOf" srcId="{985E01BD-48AF-4838-ADD0-D5430652478F}" destId="{C46CC3F9-F98D-4B5C-A61E-4ECF5D268B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CBA0EE-BD8F-472A-886F-4CD0094957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EAA4838-A1FE-48EA-8E96-D1A420C493A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CH" sz="1700" b="0" dirty="0" smtClean="0">
              <a:solidFill>
                <a:schemeClr val="tx1"/>
              </a:solidFill>
            </a:rPr>
            <a:t>Massnahme 5.2: </a:t>
          </a:r>
        </a:p>
        <a:p>
          <a:r>
            <a:rPr lang="de-CH" sz="2000" b="1" dirty="0" smtClean="0">
              <a:solidFill>
                <a:schemeClr val="tx1"/>
              </a:solidFill>
            </a:rPr>
            <a:t>Neuorganisation des Vollzugs </a:t>
          </a:r>
          <a:br>
            <a:rPr lang="de-CH" sz="2000" b="1" dirty="0" smtClean="0">
              <a:solidFill>
                <a:schemeClr val="tx1"/>
              </a:solidFill>
            </a:rPr>
          </a:br>
          <a:r>
            <a:rPr lang="de-CH" sz="2000" b="1" dirty="0" smtClean="0">
              <a:solidFill>
                <a:schemeClr val="tx1"/>
              </a:solidFill>
            </a:rPr>
            <a:t>der Sozialhilfe</a:t>
          </a:r>
        </a:p>
        <a:p>
          <a:r>
            <a:rPr lang="de-CH" sz="1700" dirty="0" smtClean="0">
              <a:solidFill>
                <a:schemeClr val="tx1"/>
              </a:solidFill>
            </a:rPr>
            <a:t>Das Gemeindegesetz soll dahingehend angepasst werden, dass jede Gemeinde selbst entscheiden kann, wie sie </a:t>
          </a:r>
          <a:r>
            <a:rPr lang="de-CH" sz="1700" spc="-100" baseline="0" dirty="0" smtClean="0">
              <a:solidFill>
                <a:schemeClr val="tx1"/>
              </a:solidFill>
            </a:rPr>
            <a:t>den</a:t>
          </a:r>
          <a:r>
            <a:rPr lang="de-CH" sz="1700" dirty="0" smtClean="0">
              <a:solidFill>
                <a:schemeClr val="tx1"/>
              </a:solidFill>
            </a:rPr>
            <a:t> Vollzug der Sozialhilfe organisiert.</a:t>
          </a:r>
          <a:endParaRPr lang="de-DE" sz="1700" dirty="0">
            <a:solidFill>
              <a:schemeClr val="tx1"/>
            </a:solidFill>
          </a:endParaRPr>
        </a:p>
      </dgm:t>
    </dgm:pt>
    <dgm:pt modelId="{C27FC9BB-3381-4975-855A-62FDA0B34F11}" type="parTrans" cxnId="{93172A9D-51BA-45CB-80B4-17FB6781F5C1}">
      <dgm:prSet/>
      <dgm:spPr/>
      <dgm:t>
        <a:bodyPr/>
        <a:lstStyle/>
        <a:p>
          <a:endParaRPr lang="de-DE"/>
        </a:p>
      </dgm:t>
    </dgm:pt>
    <dgm:pt modelId="{EE4F15B1-E34E-4AA9-88BF-D4F3AA5C5ED0}" type="sibTrans" cxnId="{93172A9D-51BA-45CB-80B4-17FB6781F5C1}">
      <dgm:prSet/>
      <dgm:spPr/>
      <dgm:t>
        <a:bodyPr/>
        <a:lstStyle/>
        <a:p>
          <a:endParaRPr lang="de-DE"/>
        </a:p>
      </dgm:t>
    </dgm:pt>
    <dgm:pt modelId="{3C61C32F-1A65-46D1-B009-D533B594D90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Handlungsfeld 5: </a:t>
          </a:r>
          <a:r>
            <a:rPr lang="de-DE" sz="1700" b="1" dirty="0" smtClean="0">
              <a:solidFill>
                <a:schemeClr val="tx1"/>
              </a:solidFill>
            </a:rPr>
            <a:t>Zusammenarbeit Kanton und Gemeinden</a:t>
          </a:r>
          <a:endParaRPr lang="de-DE" sz="1700" b="1" dirty="0">
            <a:solidFill>
              <a:schemeClr val="tx1"/>
            </a:solidFill>
          </a:endParaRPr>
        </a:p>
      </dgm:t>
    </dgm:pt>
    <dgm:pt modelId="{AE23847E-7D7F-4036-AA14-C0CC0FADA5A6}" type="parTrans" cxnId="{0326AA08-EB9E-4AE8-A91C-50E85231B671}">
      <dgm:prSet/>
      <dgm:spPr/>
      <dgm:t>
        <a:bodyPr/>
        <a:lstStyle/>
        <a:p>
          <a:endParaRPr lang="de-DE"/>
        </a:p>
      </dgm:t>
    </dgm:pt>
    <dgm:pt modelId="{A0FDC85E-B346-40E1-BE5E-B7DBC5A923BF}" type="sibTrans" cxnId="{0326AA08-EB9E-4AE8-A91C-50E85231B671}">
      <dgm:prSet/>
      <dgm:spPr/>
      <dgm:t>
        <a:bodyPr/>
        <a:lstStyle/>
        <a:p>
          <a:endParaRPr lang="de-DE"/>
        </a:p>
      </dgm:t>
    </dgm:pt>
    <dgm:pt modelId="{B03BA584-FF19-400F-9F98-CA9685E90AE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Unterziel 1: </a:t>
          </a:r>
          <a:r>
            <a:rPr lang="de-DE" sz="1700" b="1" dirty="0" smtClean="0">
              <a:solidFill>
                <a:schemeClr val="tx1"/>
              </a:solidFill>
            </a:rPr>
            <a:t>Optimierung der Aufgabenteilung zwischen Kanton und Gemeinden</a:t>
          </a:r>
          <a:endParaRPr lang="de-DE" sz="1700" b="1" dirty="0">
            <a:solidFill>
              <a:schemeClr val="tx1"/>
            </a:solidFill>
          </a:endParaRPr>
        </a:p>
      </dgm:t>
    </dgm:pt>
    <dgm:pt modelId="{09B861CF-1670-4BC5-8BA1-D92B379D57E1}" type="parTrans" cxnId="{02D570C8-426A-4E95-AC07-9D5A1F3035CF}">
      <dgm:prSet/>
      <dgm:spPr/>
      <dgm:t>
        <a:bodyPr/>
        <a:lstStyle/>
        <a:p>
          <a:endParaRPr lang="de-DE"/>
        </a:p>
      </dgm:t>
    </dgm:pt>
    <dgm:pt modelId="{1C747CE6-BFC9-4A0C-936F-83D01E1D5623}" type="sibTrans" cxnId="{02D570C8-426A-4E95-AC07-9D5A1F3035CF}">
      <dgm:prSet/>
      <dgm:spPr/>
      <dgm:t>
        <a:bodyPr/>
        <a:lstStyle/>
        <a:p>
          <a:endParaRPr lang="de-DE"/>
        </a:p>
      </dgm:t>
    </dgm:pt>
    <dgm:pt modelId="{53D9ABB8-D959-4E84-B248-3EF1B4290C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700" dirty="0" smtClean="0">
              <a:solidFill>
                <a:schemeClr val="tx1"/>
              </a:solidFill>
            </a:rPr>
            <a:t>Ziel 3: </a:t>
          </a:r>
          <a:r>
            <a:rPr lang="de-DE" sz="1700" b="1" dirty="0" smtClean="0">
              <a:solidFill>
                <a:schemeClr val="tx1"/>
              </a:solidFill>
            </a:rPr>
            <a:t>Gute Zusammenarbeit aller Institutionen im Bereich der sozialen Sicherung</a:t>
          </a:r>
          <a:endParaRPr lang="de-DE" sz="1700" b="1" dirty="0">
            <a:solidFill>
              <a:schemeClr val="tx1"/>
            </a:solidFill>
          </a:endParaRPr>
        </a:p>
      </dgm:t>
    </dgm:pt>
    <dgm:pt modelId="{6326557C-231B-4B52-920D-1EE0A7B33883}" type="parTrans" cxnId="{0EEF607A-651E-4DEE-8C54-F96622656277}">
      <dgm:prSet/>
      <dgm:spPr/>
      <dgm:t>
        <a:bodyPr/>
        <a:lstStyle/>
        <a:p>
          <a:endParaRPr lang="de-DE"/>
        </a:p>
      </dgm:t>
    </dgm:pt>
    <dgm:pt modelId="{B1816105-DC02-4F1F-AE09-44CA8B1ED22A}" type="sibTrans" cxnId="{0EEF607A-651E-4DEE-8C54-F96622656277}">
      <dgm:prSet/>
      <dgm:spPr/>
      <dgm:t>
        <a:bodyPr/>
        <a:lstStyle/>
        <a:p>
          <a:endParaRPr lang="de-DE"/>
        </a:p>
      </dgm:t>
    </dgm:pt>
    <dgm:pt modelId="{0E59B358-7AE2-4B03-A832-2027CB50A5CC}" type="pres">
      <dgm:prSet presAssocID="{3CCBA0EE-BD8F-472A-886F-4CD00949577E}" presName="linearFlow" presStyleCnt="0">
        <dgm:presLayoutVars>
          <dgm:resizeHandles val="exact"/>
        </dgm:presLayoutVars>
      </dgm:prSet>
      <dgm:spPr/>
    </dgm:pt>
    <dgm:pt modelId="{E19E17D7-3EF5-4EDD-9261-1B2237B4F514}" type="pres">
      <dgm:prSet presAssocID="{7EAA4838-A1FE-48EA-8E96-D1A420C493AE}" presName="node" presStyleLbl="node1" presStyleIdx="0" presStyleCnt="4" custScaleX="337057" custScaleY="2869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515D99-90EF-4EAE-A82A-9DDBA4EE47D7}" type="pres">
      <dgm:prSet presAssocID="{EE4F15B1-E34E-4AA9-88BF-D4F3AA5C5ED0}" presName="sibTrans" presStyleLbl="sibTrans2D1" presStyleIdx="0" presStyleCnt="3" custScaleY="203017" custLinFactNeighborY="0"/>
      <dgm:spPr/>
      <dgm:t>
        <a:bodyPr/>
        <a:lstStyle/>
        <a:p>
          <a:endParaRPr lang="de-DE"/>
        </a:p>
      </dgm:t>
    </dgm:pt>
    <dgm:pt modelId="{027B99C0-0517-4412-8B1B-547EA58142D4}" type="pres">
      <dgm:prSet presAssocID="{EE4F15B1-E34E-4AA9-88BF-D4F3AA5C5ED0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34A46642-69DF-47C2-835B-78E89B968532}" type="pres">
      <dgm:prSet presAssocID="{3C61C32F-1A65-46D1-B009-D533B594D90F}" presName="node" presStyleLbl="node1" presStyleIdx="1" presStyleCnt="4" custScaleX="337057" custLinFactNeighborY="-33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A6BD50-0678-41B3-8566-03806EA3741F}" type="pres">
      <dgm:prSet presAssocID="{A0FDC85E-B346-40E1-BE5E-B7DBC5A923BF}" presName="sibTrans" presStyleLbl="sibTrans2D1" presStyleIdx="1" presStyleCnt="3" custScaleY="203017" custLinFactNeighborY="0"/>
      <dgm:spPr/>
      <dgm:t>
        <a:bodyPr/>
        <a:lstStyle/>
        <a:p>
          <a:endParaRPr lang="de-DE"/>
        </a:p>
      </dgm:t>
    </dgm:pt>
    <dgm:pt modelId="{7130900B-EB22-4B96-B8B0-61457BE9736A}" type="pres">
      <dgm:prSet presAssocID="{A0FDC85E-B346-40E1-BE5E-B7DBC5A923BF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B1CF7F67-72FC-4EB9-A614-E5AB343F21D7}" type="pres">
      <dgm:prSet presAssocID="{B03BA584-FF19-400F-9F98-CA9685E90AED}" presName="node" presStyleLbl="node1" presStyleIdx="2" presStyleCnt="4" custScaleX="337057" custLinFactNeighborY="-39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B03AF4-AE83-47EB-86C9-3FF9C045D2E7}" type="pres">
      <dgm:prSet presAssocID="{1C747CE6-BFC9-4A0C-936F-83D01E1D5623}" presName="sibTrans" presStyleLbl="sibTrans2D1" presStyleIdx="2" presStyleCnt="3" custScaleY="203017" custLinFactNeighborY="0"/>
      <dgm:spPr/>
      <dgm:t>
        <a:bodyPr/>
        <a:lstStyle/>
        <a:p>
          <a:endParaRPr lang="de-DE"/>
        </a:p>
      </dgm:t>
    </dgm:pt>
    <dgm:pt modelId="{57C0E811-7A91-4646-A9AF-25DCBAE9AE95}" type="pres">
      <dgm:prSet presAssocID="{1C747CE6-BFC9-4A0C-936F-83D01E1D5623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1AF8FC23-FB76-4C77-9928-0D599ADDBDBD}" type="pres">
      <dgm:prSet presAssocID="{53D9ABB8-D959-4E84-B248-3EF1B4290C59}" presName="node" presStyleLbl="node1" presStyleIdx="3" presStyleCnt="4" custScaleX="3370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D2A1561-4E68-4D26-99A8-054389DCD6CF}" type="presOf" srcId="{A0FDC85E-B346-40E1-BE5E-B7DBC5A923BF}" destId="{7FA6BD50-0678-41B3-8566-03806EA3741F}" srcOrd="0" destOrd="0" presId="urn:microsoft.com/office/officeart/2005/8/layout/process2"/>
    <dgm:cxn modelId="{0EEF607A-651E-4DEE-8C54-F96622656277}" srcId="{3CCBA0EE-BD8F-472A-886F-4CD00949577E}" destId="{53D9ABB8-D959-4E84-B248-3EF1B4290C59}" srcOrd="3" destOrd="0" parTransId="{6326557C-231B-4B52-920D-1EE0A7B33883}" sibTransId="{B1816105-DC02-4F1F-AE09-44CA8B1ED22A}"/>
    <dgm:cxn modelId="{CE632F39-F964-40F5-A9C0-E5091181A230}" type="presOf" srcId="{3CCBA0EE-BD8F-472A-886F-4CD00949577E}" destId="{0E59B358-7AE2-4B03-A832-2027CB50A5CC}" srcOrd="0" destOrd="0" presId="urn:microsoft.com/office/officeart/2005/8/layout/process2"/>
    <dgm:cxn modelId="{0326AA08-EB9E-4AE8-A91C-50E85231B671}" srcId="{3CCBA0EE-BD8F-472A-886F-4CD00949577E}" destId="{3C61C32F-1A65-46D1-B009-D533B594D90F}" srcOrd="1" destOrd="0" parTransId="{AE23847E-7D7F-4036-AA14-C0CC0FADA5A6}" sibTransId="{A0FDC85E-B346-40E1-BE5E-B7DBC5A923BF}"/>
    <dgm:cxn modelId="{D658172E-9F5E-46D7-AA0B-6D8A079C73D4}" type="presOf" srcId="{53D9ABB8-D959-4E84-B248-3EF1B4290C59}" destId="{1AF8FC23-FB76-4C77-9928-0D599ADDBDBD}" srcOrd="0" destOrd="0" presId="urn:microsoft.com/office/officeart/2005/8/layout/process2"/>
    <dgm:cxn modelId="{8F7046A6-F82F-41FE-802E-5905B3048B51}" type="presOf" srcId="{A0FDC85E-B346-40E1-BE5E-B7DBC5A923BF}" destId="{7130900B-EB22-4B96-B8B0-61457BE9736A}" srcOrd="1" destOrd="0" presId="urn:microsoft.com/office/officeart/2005/8/layout/process2"/>
    <dgm:cxn modelId="{93172A9D-51BA-45CB-80B4-17FB6781F5C1}" srcId="{3CCBA0EE-BD8F-472A-886F-4CD00949577E}" destId="{7EAA4838-A1FE-48EA-8E96-D1A420C493AE}" srcOrd="0" destOrd="0" parTransId="{C27FC9BB-3381-4975-855A-62FDA0B34F11}" sibTransId="{EE4F15B1-E34E-4AA9-88BF-D4F3AA5C5ED0}"/>
    <dgm:cxn modelId="{5BC6962B-C49E-40A2-BFF4-E5B354EABB9C}" type="presOf" srcId="{3C61C32F-1A65-46D1-B009-D533B594D90F}" destId="{34A46642-69DF-47C2-835B-78E89B968532}" srcOrd="0" destOrd="0" presId="urn:microsoft.com/office/officeart/2005/8/layout/process2"/>
    <dgm:cxn modelId="{6C370118-9F7F-493D-A98A-B4CE84558F77}" type="presOf" srcId="{B03BA584-FF19-400F-9F98-CA9685E90AED}" destId="{B1CF7F67-72FC-4EB9-A614-E5AB343F21D7}" srcOrd="0" destOrd="0" presId="urn:microsoft.com/office/officeart/2005/8/layout/process2"/>
    <dgm:cxn modelId="{BD832AC0-5387-4A43-8061-0A0227F84C2D}" type="presOf" srcId="{7EAA4838-A1FE-48EA-8E96-D1A420C493AE}" destId="{E19E17D7-3EF5-4EDD-9261-1B2237B4F514}" srcOrd="0" destOrd="0" presId="urn:microsoft.com/office/officeart/2005/8/layout/process2"/>
    <dgm:cxn modelId="{84D1707D-86AD-4E05-99A2-C56E0E185445}" type="presOf" srcId="{1C747CE6-BFC9-4A0C-936F-83D01E1D5623}" destId="{97B03AF4-AE83-47EB-86C9-3FF9C045D2E7}" srcOrd="0" destOrd="0" presId="urn:microsoft.com/office/officeart/2005/8/layout/process2"/>
    <dgm:cxn modelId="{DFF15829-8F0D-4D4E-9159-548DE889D22D}" type="presOf" srcId="{EE4F15B1-E34E-4AA9-88BF-D4F3AA5C5ED0}" destId="{027B99C0-0517-4412-8B1B-547EA58142D4}" srcOrd="1" destOrd="0" presId="urn:microsoft.com/office/officeart/2005/8/layout/process2"/>
    <dgm:cxn modelId="{6F23A6FE-1B49-4805-82FF-780FDB569363}" type="presOf" srcId="{1C747CE6-BFC9-4A0C-936F-83D01E1D5623}" destId="{57C0E811-7A91-4646-A9AF-25DCBAE9AE95}" srcOrd="1" destOrd="0" presId="urn:microsoft.com/office/officeart/2005/8/layout/process2"/>
    <dgm:cxn modelId="{02D570C8-426A-4E95-AC07-9D5A1F3035CF}" srcId="{3CCBA0EE-BD8F-472A-886F-4CD00949577E}" destId="{B03BA584-FF19-400F-9F98-CA9685E90AED}" srcOrd="2" destOrd="0" parTransId="{09B861CF-1670-4BC5-8BA1-D92B379D57E1}" sibTransId="{1C747CE6-BFC9-4A0C-936F-83D01E1D5623}"/>
    <dgm:cxn modelId="{BFBA9CBF-8F26-4675-BEDC-34D40E6038A4}" type="presOf" srcId="{EE4F15B1-E34E-4AA9-88BF-D4F3AA5C5ED0}" destId="{D5515D99-90EF-4EAE-A82A-9DDBA4EE47D7}" srcOrd="0" destOrd="0" presId="urn:microsoft.com/office/officeart/2005/8/layout/process2"/>
    <dgm:cxn modelId="{A4CAD2B1-A059-4F06-8258-37C66746EE02}" type="presParOf" srcId="{0E59B358-7AE2-4B03-A832-2027CB50A5CC}" destId="{E19E17D7-3EF5-4EDD-9261-1B2237B4F514}" srcOrd="0" destOrd="0" presId="urn:microsoft.com/office/officeart/2005/8/layout/process2"/>
    <dgm:cxn modelId="{19BD460D-7F47-4E0F-8544-DA8818ADB72C}" type="presParOf" srcId="{0E59B358-7AE2-4B03-A832-2027CB50A5CC}" destId="{D5515D99-90EF-4EAE-A82A-9DDBA4EE47D7}" srcOrd="1" destOrd="0" presId="urn:microsoft.com/office/officeart/2005/8/layout/process2"/>
    <dgm:cxn modelId="{0BCEB421-D228-417B-B921-72D73614C231}" type="presParOf" srcId="{D5515D99-90EF-4EAE-A82A-9DDBA4EE47D7}" destId="{027B99C0-0517-4412-8B1B-547EA58142D4}" srcOrd="0" destOrd="0" presId="urn:microsoft.com/office/officeart/2005/8/layout/process2"/>
    <dgm:cxn modelId="{D56683C8-469E-4658-BC8D-AA2913BE2F27}" type="presParOf" srcId="{0E59B358-7AE2-4B03-A832-2027CB50A5CC}" destId="{34A46642-69DF-47C2-835B-78E89B968532}" srcOrd="2" destOrd="0" presId="urn:microsoft.com/office/officeart/2005/8/layout/process2"/>
    <dgm:cxn modelId="{9ACEC1C9-2F4E-4F4D-A0B9-F58A450036F3}" type="presParOf" srcId="{0E59B358-7AE2-4B03-A832-2027CB50A5CC}" destId="{7FA6BD50-0678-41B3-8566-03806EA3741F}" srcOrd="3" destOrd="0" presId="urn:microsoft.com/office/officeart/2005/8/layout/process2"/>
    <dgm:cxn modelId="{81A7C222-B98E-457C-8E48-EC8028DAC96F}" type="presParOf" srcId="{7FA6BD50-0678-41B3-8566-03806EA3741F}" destId="{7130900B-EB22-4B96-B8B0-61457BE9736A}" srcOrd="0" destOrd="0" presId="urn:microsoft.com/office/officeart/2005/8/layout/process2"/>
    <dgm:cxn modelId="{F0006C6B-5561-454A-807A-0AFE2F4CCA07}" type="presParOf" srcId="{0E59B358-7AE2-4B03-A832-2027CB50A5CC}" destId="{B1CF7F67-72FC-4EB9-A614-E5AB343F21D7}" srcOrd="4" destOrd="0" presId="urn:microsoft.com/office/officeart/2005/8/layout/process2"/>
    <dgm:cxn modelId="{281E73D7-E5BC-41CB-811B-45A4EAF3CF4A}" type="presParOf" srcId="{0E59B358-7AE2-4B03-A832-2027CB50A5CC}" destId="{97B03AF4-AE83-47EB-86C9-3FF9C045D2E7}" srcOrd="5" destOrd="0" presId="urn:microsoft.com/office/officeart/2005/8/layout/process2"/>
    <dgm:cxn modelId="{356EA3D8-DD80-441B-804A-AE81C66652BB}" type="presParOf" srcId="{97B03AF4-AE83-47EB-86C9-3FF9C045D2E7}" destId="{57C0E811-7A91-4646-A9AF-25DCBAE9AE95}" srcOrd="0" destOrd="0" presId="urn:microsoft.com/office/officeart/2005/8/layout/process2"/>
    <dgm:cxn modelId="{6EBB0A01-807F-4601-A626-2CABDA1BD1CA}" type="presParOf" srcId="{0E59B358-7AE2-4B03-A832-2027CB50A5CC}" destId="{1AF8FC23-FB76-4C77-9928-0D599ADDBDB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97A588-1E70-4B6A-936E-1A4DBF66AE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4CBB26-F510-4886-907F-CB96DBFF4FDB}">
      <dgm:prSet phldrT="[Text]" custT="1"/>
      <dgm:spPr/>
      <dgm:t>
        <a:bodyPr/>
        <a:lstStyle/>
        <a:p>
          <a:pPr algn="l"/>
          <a:r>
            <a:rPr lang="de-DE" sz="1800" b="1" dirty="0" smtClean="0"/>
            <a:t>Handlungsbedarf</a:t>
          </a:r>
          <a:endParaRPr lang="de-DE" sz="1800" b="1" dirty="0"/>
        </a:p>
      </dgm:t>
    </dgm:pt>
    <dgm:pt modelId="{8CD5DBA2-A544-4CD9-B89A-D81DAD247F4F}" type="parTrans" cxnId="{9C635A83-AA66-4028-A585-C59DF1A3859E}">
      <dgm:prSet/>
      <dgm:spPr/>
      <dgm:t>
        <a:bodyPr/>
        <a:lstStyle/>
        <a:p>
          <a:endParaRPr lang="de-DE"/>
        </a:p>
      </dgm:t>
    </dgm:pt>
    <dgm:pt modelId="{BBFBD455-329E-4BA3-828B-C764AB081E68}" type="sibTrans" cxnId="{9C635A83-AA66-4028-A585-C59DF1A3859E}">
      <dgm:prSet/>
      <dgm:spPr/>
      <dgm:t>
        <a:bodyPr/>
        <a:lstStyle/>
        <a:p>
          <a:endParaRPr lang="de-DE"/>
        </a:p>
      </dgm:t>
    </dgm:pt>
    <dgm:pt modelId="{381DBAB2-A966-4AE2-8C67-3C1436E5B0A7}">
      <dgm:prSet phldrT="[Text]" custT="1"/>
      <dgm:spPr/>
      <dgm:t>
        <a:bodyPr/>
        <a:lstStyle/>
        <a:p>
          <a:r>
            <a:rPr lang="de-DE" sz="1800" dirty="0" smtClean="0"/>
            <a:t>Sozialhilfebehörde als Vollzugsorgan ist teilweise nicht mehr zielführend</a:t>
          </a:r>
          <a:endParaRPr lang="de-DE" sz="1800" dirty="0"/>
        </a:p>
      </dgm:t>
    </dgm:pt>
    <dgm:pt modelId="{4A3F96BF-B7ED-4788-98CA-27EE6CA3FF8F}" type="parTrans" cxnId="{18760E12-731B-467F-B47E-25F0836C0043}">
      <dgm:prSet/>
      <dgm:spPr/>
      <dgm:t>
        <a:bodyPr/>
        <a:lstStyle/>
        <a:p>
          <a:endParaRPr lang="de-DE"/>
        </a:p>
      </dgm:t>
    </dgm:pt>
    <dgm:pt modelId="{0D58E8FF-265B-48B2-B5E2-347B4E8EF9D4}" type="sibTrans" cxnId="{18760E12-731B-467F-B47E-25F0836C0043}">
      <dgm:prSet/>
      <dgm:spPr/>
      <dgm:t>
        <a:bodyPr/>
        <a:lstStyle/>
        <a:p>
          <a:endParaRPr lang="de-DE"/>
        </a:p>
      </dgm:t>
    </dgm:pt>
    <dgm:pt modelId="{744E7DF2-2F26-4DD8-A5B0-576614BFC2CD}">
      <dgm:prSet phldrT="[Text]" custT="1"/>
      <dgm:spPr/>
      <dgm:t>
        <a:bodyPr/>
        <a:lstStyle/>
        <a:p>
          <a:pPr algn="l"/>
          <a:r>
            <a:rPr lang="de-DE" sz="1800" b="1" dirty="0" smtClean="0"/>
            <a:t>Vorgehen</a:t>
          </a:r>
          <a:endParaRPr lang="de-DE" sz="1800" b="1" dirty="0"/>
        </a:p>
      </dgm:t>
    </dgm:pt>
    <dgm:pt modelId="{2039AC62-CEF1-40F7-B2DA-94D162CC06BB}" type="parTrans" cxnId="{C5743BA9-29E8-4C6F-9BD2-42016D13E780}">
      <dgm:prSet/>
      <dgm:spPr/>
      <dgm:t>
        <a:bodyPr/>
        <a:lstStyle/>
        <a:p>
          <a:endParaRPr lang="de-DE"/>
        </a:p>
      </dgm:t>
    </dgm:pt>
    <dgm:pt modelId="{0E9B69CA-3F8C-4F32-A34C-980DFE4EEECE}" type="sibTrans" cxnId="{C5743BA9-29E8-4C6F-9BD2-42016D13E780}">
      <dgm:prSet/>
      <dgm:spPr/>
      <dgm:t>
        <a:bodyPr/>
        <a:lstStyle/>
        <a:p>
          <a:endParaRPr lang="de-DE"/>
        </a:p>
      </dgm:t>
    </dgm:pt>
    <dgm:pt modelId="{2B4ABF1E-3F0F-4D38-BD8B-3A169E6747A5}">
      <dgm:prSet phldrT="[Text]" custT="1"/>
      <dgm:spPr/>
      <dgm:t>
        <a:bodyPr/>
        <a:lstStyle/>
        <a:p>
          <a:r>
            <a:rPr lang="de-DE" sz="1800" dirty="0" smtClean="0"/>
            <a:t>Überprüfung der Vollzugsmöglichkeiten</a:t>
          </a:r>
          <a:endParaRPr lang="de-DE" sz="1800" dirty="0"/>
        </a:p>
      </dgm:t>
    </dgm:pt>
    <dgm:pt modelId="{540F71B2-F4D2-43C3-853F-DC95AFFE35BD}" type="parTrans" cxnId="{6CDE8D0C-EEDF-46EC-BE69-2778CDC328CD}">
      <dgm:prSet/>
      <dgm:spPr/>
      <dgm:t>
        <a:bodyPr/>
        <a:lstStyle/>
        <a:p>
          <a:endParaRPr lang="de-DE"/>
        </a:p>
      </dgm:t>
    </dgm:pt>
    <dgm:pt modelId="{C50A44D8-B48A-4530-BE0E-E9D133362D8A}" type="sibTrans" cxnId="{6CDE8D0C-EEDF-46EC-BE69-2778CDC328CD}">
      <dgm:prSet/>
      <dgm:spPr/>
      <dgm:t>
        <a:bodyPr/>
        <a:lstStyle/>
        <a:p>
          <a:endParaRPr lang="de-DE"/>
        </a:p>
      </dgm:t>
    </dgm:pt>
    <dgm:pt modelId="{81245CA7-EF99-4526-B473-E51A043EFAD5}">
      <dgm:prSet phldrT="[Text]" custT="1"/>
      <dgm:spPr/>
      <dgm:t>
        <a:bodyPr/>
        <a:lstStyle/>
        <a:p>
          <a:r>
            <a:rPr lang="de-DE" sz="1800" dirty="0" smtClean="0"/>
            <a:t>Gemeinden dürfen die Verfügungskompetenz der Sozialhilfebehörden nicht delegieren</a:t>
          </a:r>
          <a:endParaRPr lang="de-DE" sz="1800" dirty="0"/>
        </a:p>
      </dgm:t>
    </dgm:pt>
    <dgm:pt modelId="{06396B78-2178-45EC-AC06-CFA827ED8E44}" type="parTrans" cxnId="{8939D836-DEB3-40BA-AE88-55672082963C}">
      <dgm:prSet/>
      <dgm:spPr/>
      <dgm:t>
        <a:bodyPr/>
        <a:lstStyle/>
        <a:p>
          <a:endParaRPr lang="de-DE"/>
        </a:p>
      </dgm:t>
    </dgm:pt>
    <dgm:pt modelId="{523BD391-0B64-4D02-A742-BC27AECC6154}" type="sibTrans" cxnId="{8939D836-DEB3-40BA-AE88-55672082963C}">
      <dgm:prSet/>
      <dgm:spPr/>
      <dgm:t>
        <a:bodyPr/>
        <a:lstStyle/>
        <a:p>
          <a:endParaRPr lang="de-DE"/>
        </a:p>
      </dgm:t>
    </dgm:pt>
    <dgm:pt modelId="{FC1E9061-8A95-4B81-A588-BD4D5C731455}">
      <dgm:prSet phldrT="[Text]" custT="1"/>
      <dgm:spPr/>
      <dgm:t>
        <a:bodyPr/>
        <a:lstStyle/>
        <a:p>
          <a:r>
            <a:rPr lang="de-DE" sz="1800" dirty="0" smtClean="0"/>
            <a:t>Anpassung der gesetzlichen Grundlagen</a:t>
          </a:r>
          <a:endParaRPr lang="de-DE" sz="1800" dirty="0"/>
        </a:p>
      </dgm:t>
    </dgm:pt>
    <dgm:pt modelId="{516A85DE-3130-4BA9-B785-903538DE332C}" type="parTrans" cxnId="{35574241-37A3-4697-873D-897DB4B6A213}">
      <dgm:prSet/>
      <dgm:spPr/>
      <dgm:t>
        <a:bodyPr/>
        <a:lstStyle/>
        <a:p>
          <a:endParaRPr lang="de-DE"/>
        </a:p>
      </dgm:t>
    </dgm:pt>
    <dgm:pt modelId="{A6D344EE-2645-4848-9291-E84D27875D46}" type="sibTrans" cxnId="{35574241-37A3-4697-873D-897DB4B6A213}">
      <dgm:prSet/>
      <dgm:spPr/>
      <dgm:t>
        <a:bodyPr/>
        <a:lstStyle/>
        <a:p>
          <a:endParaRPr lang="de-DE"/>
        </a:p>
      </dgm:t>
    </dgm:pt>
    <dgm:pt modelId="{7D2441AB-F413-4961-9385-DEC939B3B1CB}" type="pres">
      <dgm:prSet presAssocID="{C797A588-1E70-4B6A-936E-1A4DBF66AE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BBCF593-8AB6-4E22-B1FA-7E1FC70B91B6}" type="pres">
      <dgm:prSet presAssocID="{024CBB26-F510-4886-907F-CB96DBFF4FDB}" presName="composite" presStyleCnt="0"/>
      <dgm:spPr/>
    </dgm:pt>
    <dgm:pt modelId="{964D709B-ABF9-465D-9AB3-4EA6321B4BD5}" type="pres">
      <dgm:prSet presAssocID="{024CBB26-F510-4886-907F-CB96DBFF4FDB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A4D121-14F9-4351-88A0-BD5B8A98BA77}" type="pres">
      <dgm:prSet presAssocID="{024CBB26-F510-4886-907F-CB96DBFF4FD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87F61B-C93D-408C-8C7F-53ACBE53BEFB}" type="pres">
      <dgm:prSet presAssocID="{BBFBD455-329E-4BA3-828B-C764AB081E68}" presName="space" presStyleCnt="0"/>
      <dgm:spPr/>
    </dgm:pt>
    <dgm:pt modelId="{985E01BD-48AF-4838-ADD0-D5430652478F}" type="pres">
      <dgm:prSet presAssocID="{744E7DF2-2F26-4DD8-A5B0-576614BFC2CD}" presName="composite" presStyleCnt="0"/>
      <dgm:spPr/>
    </dgm:pt>
    <dgm:pt modelId="{F9F67858-CD12-4CE9-B0D9-FC6B4075C54E}" type="pres">
      <dgm:prSet presAssocID="{744E7DF2-2F26-4DD8-A5B0-576614BFC2C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6CC3F9-F98D-4B5C-A61E-4ECF5D268B5E}" type="pres">
      <dgm:prSet presAssocID="{744E7DF2-2F26-4DD8-A5B0-576614BFC2C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939D836-DEB3-40BA-AE88-55672082963C}" srcId="{024CBB26-F510-4886-907F-CB96DBFF4FDB}" destId="{81245CA7-EF99-4526-B473-E51A043EFAD5}" srcOrd="1" destOrd="0" parTransId="{06396B78-2178-45EC-AC06-CFA827ED8E44}" sibTransId="{523BD391-0B64-4D02-A742-BC27AECC6154}"/>
    <dgm:cxn modelId="{9C635A83-AA66-4028-A585-C59DF1A3859E}" srcId="{C797A588-1E70-4B6A-936E-1A4DBF66AEB0}" destId="{024CBB26-F510-4886-907F-CB96DBFF4FDB}" srcOrd="0" destOrd="0" parTransId="{8CD5DBA2-A544-4CD9-B89A-D81DAD247F4F}" sibTransId="{BBFBD455-329E-4BA3-828B-C764AB081E68}"/>
    <dgm:cxn modelId="{4FCC13D2-6E9A-4A0A-AFF0-405933F9FF38}" type="presOf" srcId="{381DBAB2-A966-4AE2-8C67-3C1436E5B0A7}" destId="{54A4D121-14F9-4351-88A0-BD5B8A98BA77}" srcOrd="0" destOrd="0" presId="urn:microsoft.com/office/officeart/2005/8/layout/hList1"/>
    <dgm:cxn modelId="{6CDE8D0C-EEDF-46EC-BE69-2778CDC328CD}" srcId="{744E7DF2-2F26-4DD8-A5B0-576614BFC2CD}" destId="{2B4ABF1E-3F0F-4D38-BD8B-3A169E6747A5}" srcOrd="0" destOrd="0" parTransId="{540F71B2-F4D2-43C3-853F-DC95AFFE35BD}" sibTransId="{C50A44D8-B48A-4530-BE0E-E9D133362D8A}"/>
    <dgm:cxn modelId="{CF9018ED-C72F-498C-9491-B8DE5FD7BBDA}" type="presOf" srcId="{C797A588-1E70-4B6A-936E-1A4DBF66AEB0}" destId="{7D2441AB-F413-4961-9385-DEC939B3B1CB}" srcOrd="0" destOrd="0" presId="urn:microsoft.com/office/officeart/2005/8/layout/hList1"/>
    <dgm:cxn modelId="{18760E12-731B-467F-B47E-25F0836C0043}" srcId="{024CBB26-F510-4886-907F-CB96DBFF4FDB}" destId="{381DBAB2-A966-4AE2-8C67-3C1436E5B0A7}" srcOrd="0" destOrd="0" parTransId="{4A3F96BF-B7ED-4788-98CA-27EE6CA3FF8F}" sibTransId="{0D58E8FF-265B-48B2-B5E2-347B4E8EF9D4}"/>
    <dgm:cxn modelId="{4B1C8A59-86C9-499A-A357-EEE28ED72118}" type="presOf" srcId="{024CBB26-F510-4886-907F-CB96DBFF4FDB}" destId="{964D709B-ABF9-465D-9AB3-4EA6321B4BD5}" srcOrd="0" destOrd="0" presId="urn:microsoft.com/office/officeart/2005/8/layout/hList1"/>
    <dgm:cxn modelId="{C5743BA9-29E8-4C6F-9BD2-42016D13E780}" srcId="{C797A588-1E70-4B6A-936E-1A4DBF66AEB0}" destId="{744E7DF2-2F26-4DD8-A5B0-576614BFC2CD}" srcOrd="1" destOrd="0" parTransId="{2039AC62-CEF1-40F7-B2DA-94D162CC06BB}" sibTransId="{0E9B69CA-3F8C-4F32-A34C-980DFE4EEECE}"/>
    <dgm:cxn modelId="{2351A682-BEA2-4EE4-A9FA-C59E8BAAA88E}" type="presOf" srcId="{81245CA7-EF99-4526-B473-E51A043EFAD5}" destId="{54A4D121-14F9-4351-88A0-BD5B8A98BA77}" srcOrd="0" destOrd="1" presId="urn:microsoft.com/office/officeart/2005/8/layout/hList1"/>
    <dgm:cxn modelId="{A7A02232-B9AA-42F0-B832-69E8139B067B}" type="presOf" srcId="{FC1E9061-8A95-4B81-A588-BD4D5C731455}" destId="{C46CC3F9-F98D-4B5C-A61E-4ECF5D268B5E}" srcOrd="0" destOrd="1" presId="urn:microsoft.com/office/officeart/2005/8/layout/hList1"/>
    <dgm:cxn modelId="{0AA68C68-67EA-41AB-BE05-A685B3A48157}" type="presOf" srcId="{2B4ABF1E-3F0F-4D38-BD8B-3A169E6747A5}" destId="{C46CC3F9-F98D-4B5C-A61E-4ECF5D268B5E}" srcOrd="0" destOrd="0" presId="urn:microsoft.com/office/officeart/2005/8/layout/hList1"/>
    <dgm:cxn modelId="{35574241-37A3-4697-873D-897DB4B6A213}" srcId="{744E7DF2-2F26-4DD8-A5B0-576614BFC2CD}" destId="{FC1E9061-8A95-4B81-A588-BD4D5C731455}" srcOrd="1" destOrd="0" parTransId="{516A85DE-3130-4BA9-B785-903538DE332C}" sibTransId="{A6D344EE-2645-4848-9291-E84D27875D46}"/>
    <dgm:cxn modelId="{1EB83299-26B3-4234-BC6F-504101972FAE}" type="presOf" srcId="{744E7DF2-2F26-4DD8-A5B0-576614BFC2CD}" destId="{F9F67858-CD12-4CE9-B0D9-FC6B4075C54E}" srcOrd="0" destOrd="0" presId="urn:microsoft.com/office/officeart/2005/8/layout/hList1"/>
    <dgm:cxn modelId="{7F71215C-A87C-4EE7-AB08-DD6770DA6599}" type="presParOf" srcId="{7D2441AB-F413-4961-9385-DEC939B3B1CB}" destId="{5BBCF593-8AB6-4E22-B1FA-7E1FC70B91B6}" srcOrd="0" destOrd="0" presId="urn:microsoft.com/office/officeart/2005/8/layout/hList1"/>
    <dgm:cxn modelId="{018B4AE0-19F5-4FB2-BF98-40709B7687F1}" type="presParOf" srcId="{5BBCF593-8AB6-4E22-B1FA-7E1FC70B91B6}" destId="{964D709B-ABF9-465D-9AB3-4EA6321B4BD5}" srcOrd="0" destOrd="0" presId="urn:microsoft.com/office/officeart/2005/8/layout/hList1"/>
    <dgm:cxn modelId="{1EBA20A5-EE89-4D73-833B-2AD28AB63E5C}" type="presParOf" srcId="{5BBCF593-8AB6-4E22-B1FA-7E1FC70B91B6}" destId="{54A4D121-14F9-4351-88A0-BD5B8A98BA77}" srcOrd="1" destOrd="0" presId="urn:microsoft.com/office/officeart/2005/8/layout/hList1"/>
    <dgm:cxn modelId="{3C44B52C-26EE-48B8-A2EC-DAD1599E3748}" type="presParOf" srcId="{7D2441AB-F413-4961-9385-DEC939B3B1CB}" destId="{DD87F61B-C93D-408C-8C7F-53ACBE53BEFB}" srcOrd="1" destOrd="0" presId="urn:microsoft.com/office/officeart/2005/8/layout/hList1"/>
    <dgm:cxn modelId="{6EF119DB-E857-4212-97EB-AF30A21C19FB}" type="presParOf" srcId="{7D2441AB-F413-4961-9385-DEC939B3B1CB}" destId="{985E01BD-48AF-4838-ADD0-D5430652478F}" srcOrd="2" destOrd="0" presId="urn:microsoft.com/office/officeart/2005/8/layout/hList1"/>
    <dgm:cxn modelId="{DF5606C5-8DAB-4C6F-ACD9-109986DA25B5}" type="presParOf" srcId="{985E01BD-48AF-4838-ADD0-D5430652478F}" destId="{F9F67858-CD12-4CE9-B0D9-FC6B4075C54E}" srcOrd="0" destOrd="0" presId="urn:microsoft.com/office/officeart/2005/8/layout/hList1"/>
    <dgm:cxn modelId="{73051223-F35F-4B7C-9876-6135E849F740}" type="presParOf" srcId="{985E01BD-48AF-4838-ADD0-D5430652478F}" destId="{C46CC3F9-F98D-4B5C-A61E-4ECF5D268B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5E3AD-3F5E-46BF-8F94-44AFAC064D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ED7EF9-306B-43C6-A7A2-28B21E1898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Unterschiedlich starke Belastung der Gemeinden</a:t>
          </a:r>
          <a:endParaRPr lang="de-DE" b="1" dirty="0">
            <a:solidFill>
              <a:schemeClr val="tx1"/>
            </a:solidFill>
          </a:endParaRPr>
        </a:p>
      </dgm:t>
    </dgm:pt>
    <dgm:pt modelId="{0E0B212C-FB7A-46B9-9C33-94F729CED6C2}" type="parTrans" cxnId="{64DFDD3A-0500-45EB-806B-19EBDEE5608E}">
      <dgm:prSet/>
      <dgm:spPr/>
      <dgm:t>
        <a:bodyPr/>
        <a:lstStyle/>
        <a:p>
          <a:endParaRPr lang="de-DE"/>
        </a:p>
      </dgm:t>
    </dgm:pt>
    <dgm:pt modelId="{2C16BA85-C1C6-4541-9C0B-05C3F135179B}" type="sibTrans" cxnId="{64DFDD3A-0500-45EB-806B-19EBDEE5608E}">
      <dgm:prSet/>
      <dgm:spPr/>
      <dgm:t>
        <a:bodyPr/>
        <a:lstStyle/>
        <a:p>
          <a:endParaRPr lang="de-DE"/>
        </a:p>
      </dgm:t>
    </dgm:pt>
    <dgm:pt modelId="{B7BCA576-4A4C-4B02-A53F-ABFD73EF5FF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Unterschiedliche Rechtsanwendung</a:t>
          </a:r>
          <a:endParaRPr lang="de-DE" b="1" dirty="0">
            <a:solidFill>
              <a:schemeClr val="tx1"/>
            </a:solidFill>
          </a:endParaRPr>
        </a:p>
      </dgm:t>
    </dgm:pt>
    <dgm:pt modelId="{433FF59D-0C1E-4734-ABB4-1C912A76AC8E}" type="parTrans" cxnId="{79CAA973-1668-4BE4-87C6-05048CA7DF98}">
      <dgm:prSet/>
      <dgm:spPr/>
      <dgm:t>
        <a:bodyPr/>
        <a:lstStyle/>
        <a:p>
          <a:endParaRPr lang="de-DE"/>
        </a:p>
      </dgm:t>
    </dgm:pt>
    <dgm:pt modelId="{E70B2F4B-0BEB-402F-8966-19DBC8F757C4}" type="sibTrans" cxnId="{79CAA973-1668-4BE4-87C6-05048CA7DF98}">
      <dgm:prSet/>
      <dgm:spPr/>
      <dgm:t>
        <a:bodyPr/>
        <a:lstStyle/>
        <a:p>
          <a:endParaRPr lang="de-DE"/>
        </a:p>
      </dgm:t>
    </dgm:pt>
    <dgm:pt modelId="{C0A47756-8186-406A-8A32-309D1D47D6E7}">
      <dgm:prSet phldrT="[Text]" custT="1"/>
      <dgm:spPr/>
      <dgm:t>
        <a:bodyPr/>
        <a:lstStyle/>
        <a:p>
          <a:r>
            <a:rPr lang="de-DE" sz="1900" dirty="0" smtClean="0"/>
            <a:t>Die Sozialhilfequote liegt je nach Gemeinde zwischen 0 und </a:t>
          </a:r>
          <a:r>
            <a:rPr lang="de-DE" sz="1900" dirty="0" smtClean="0"/>
            <a:t>6,4 </a:t>
          </a:r>
          <a:r>
            <a:rPr lang="de-DE" sz="1900" dirty="0" smtClean="0"/>
            <a:t>Prozent.</a:t>
          </a:r>
          <a:br>
            <a:rPr lang="de-DE" sz="1900" dirty="0" smtClean="0"/>
          </a:br>
          <a:endParaRPr lang="de-DE" sz="1900" dirty="0"/>
        </a:p>
      </dgm:t>
    </dgm:pt>
    <dgm:pt modelId="{08D3D5CD-0C2C-4BFF-934D-79F5AA06C0DE}" type="parTrans" cxnId="{80E00DB9-8121-4279-BC72-71F0EA9F7000}">
      <dgm:prSet/>
      <dgm:spPr/>
      <dgm:t>
        <a:bodyPr/>
        <a:lstStyle/>
        <a:p>
          <a:endParaRPr lang="de-DE"/>
        </a:p>
      </dgm:t>
    </dgm:pt>
    <dgm:pt modelId="{DAC5A02A-37D9-49A5-9918-6A392FBC6181}" type="sibTrans" cxnId="{80E00DB9-8121-4279-BC72-71F0EA9F7000}">
      <dgm:prSet/>
      <dgm:spPr/>
      <dgm:t>
        <a:bodyPr/>
        <a:lstStyle/>
        <a:p>
          <a:endParaRPr lang="de-DE"/>
        </a:p>
      </dgm:t>
    </dgm:pt>
    <dgm:pt modelId="{912F54D2-13C9-4875-A36B-405F6BDA7FB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Zunehmende Komplexität der Fälle</a:t>
          </a:r>
          <a:endParaRPr lang="de-DE" b="1" dirty="0">
            <a:solidFill>
              <a:schemeClr val="tx1"/>
            </a:solidFill>
          </a:endParaRPr>
        </a:p>
      </dgm:t>
    </dgm:pt>
    <dgm:pt modelId="{F67602C7-8091-4A3A-A4DD-455457F83956}" type="parTrans" cxnId="{E9122381-2FB7-4F55-A1BB-B3281604C63A}">
      <dgm:prSet/>
      <dgm:spPr/>
      <dgm:t>
        <a:bodyPr/>
        <a:lstStyle/>
        <a:p>
          <a:endParaRPr lang="de-DE"/>
        </a:p>
      </dgm:t>
    </dgm:pt>
    <dgm:pt modelId="{C276D2EF-15AD-4B92-B9AC-84A013A73149}" type="sibTrans" cxnId="{E9122381-2FB7-4F55-A1BB-B3281604C63A}">
      <dgm:prSet/>
      <dgm:spPr/>
      <dgm:t>
        <a:bodyPr/>
        <a:lstStyle/>
        <a:p>
          <a:endParaRPr lang="de-DE"/>
        </a:p>
      </dgm:t>
    </dgm:pt>
    <dgm:pt modelId="{8C704204-C9E7-4955-8D89-2C63DB27895C}">
      <dgm:prSet phldrT="[Text]" custT="1"/>
      <dgm:spPr/>
      <dgm:t>
        <a:bodyPr/>
        <a:lstStyle/>
        <a:p>
          <a:r>
            <a:rPr lang="de-DE" sz="1900" dirty="0" smtClean="0"/>
            <a:t>Unterschiede betr. Integrationsförderung, situationsbedingte Leistungen, Betreuungsverhältnis, Sanktionsregime, etc.</a:t>
          </a:r>
          <a:r>
            <a:rPr lang="de-DE" sz="1800" dirty="0" smtClean="0"/>
            <a:t/>
          </a:r>
          <a:br>
            <a:rPr lang="de-DE" sz="1800" dirty="0" smtClean="0"/>
          </a:br>
          <a:endParaRPr lang="de-DE" sz="1800" dirty="0"/>
        </a:p>
      </dgm:t>
    </dgm:pt>
    <dgm:pt modelId="{B7C41F36-B3AC-42D0-9A2B-C415B41F1CB9}" type="parTrans" cxnId="{CC127DD0-EA1C-44FD-8F42-5FEC0578B8C6}">
      <dgm:prSet/>
      <dgm:spPr/>
      <dgm:t>
        <a:bodyPr/>
        <a:lstStyle/>
        <a:p>
          <a:endParaRPr lang="de-DE"/>
        </a:p>
      </dgm:t>
    </dgm:pt>
    <dgm:pt modelId="{B7C160BE-7159-4782-B229-494DEE8F1E23}" type="sibTrans" cxnId="{CC127DD0-EA1C-44FD-8F42-5FEC0578B8C6}">
      <dgm:prSet/>
      <dgm:spPr/>
      <dgm:t>
        <a:bodyPr/>
        <a:lstStyle/>
        <a:p>
          <a:endParaRPr lang="de-DE"/>
        </a:p>
      </dgm:t>
    </dgm:pt>
    <dgm:pt modelId="{E0595853-45DA-4CAF-9F6D-3C5A6E598D06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Wirtschaftliche und gesamtgesellschaftliche Veränderungen</a:t>
          </a:r>
          <a:endParaRPr lang="de-DE" b="1" dirty="0">
            <a:solidFill>
              <a:schemeClr val="tx1"/>
            </a:solidFill>
          </a:endParaRPr>
        </a:p>
      </dgm:t>
    </dgm:pt>
    <dgm:pt modelId="{937EDC9B-3D6F-4917-ABBB-2E2CB8FB68B5}" type="parTrans" cxnId="{9A0C8847-0B89-4936-9263-D7CFB75A3A71}">
      <dgm:prSet/>
      <dgm:spPr/>
      <dgm:t>
        <a:bodyPr/>
        <a:lstStyle/>
        <a:p>
          <a:endParaRPr lang="de-DE"/>
        </a:p>
      </dgm:t>
    </dgm:pt>
    <dgm:pt modelId="{D129D092-C1B1-4539-A6E7-78C5201A1E1F}" type="sibTrans" cxnId="{9A0C8847-0B89-4936-9263-D7CFB75A3A71}">
      <dgm:prSet/>
      <dgm:spPr/>
      <dgm:t>
        <a:bodyPr/>
        <a:lstStyle/>
        <a:p>
          <a:endParaRPr lang="de-DE"/>
        </a:p>
      </dgm:t>
    </dgm:pt>
    <dgm:pt modelId="{AFE5A2C3-652E-477D-8971-DC27FA5AC329}">
      <dgm:prSet phldrT="[Text]" custT="1"/>
      <dgm:spPr/>
      <dgm:t>
        <a:bodyPr/>
        <a:lstStyle/>
        <a:p>
          <a:r>
            <a:rPr lang="de-DE" sz="1900" dirty="0" smtClean="0"/>
            <a:t>Corona-Krise, Digitalisierung, Migrationsbewegungen, etc.</a:t>
          </a:r>
          <a:endParaRPr lang="de-DE" sz="1900" dirty="0"/>
        </a:p>
      </dgm:t>
    </dgm:pt>
    <dgm:pt modelId="{9E0EC335-B007-4E1A-8260-0DE3D495E1F0}" type="parTrans" cxnId="{406424FA-29C1-4B9E-A8A6-6080B64DBB6A}">
      <dgm:prSet/>
      <dgm:spPr/>
      <dgm:t>
        <a:bodyPr/>
        <a:lstStyle/>
        <a:p>
          <a:endParaRPr lang="de-DE"/>
        </a:p>
      </dgm:t>
    </dgm:pt>
    <dgm:pt modelId="{AAAD60D7-BC88-4B8A-9C59-0CB27C5E20C1}" type="sibTrans" cxnId="{406424FA-29C1-4B9E-A8A6-6080B64DBB6A}">
      <dgm:prSet/>
      <dgm:spPr/>
      <dgm:t>
        <a:bodyPr/>
        <a:lstStyle/>
        <a:p>
          <a:endParaRPr lang="de-DE"/>
        </a:p>
      </dgm:t>
    </dgm:pt>
    <dgm:pt modelId="{4B52C06C-D9F5-4221-9D38-A8977A7A0D53}">
      <dgm:prSet phldrT="[Text]" custT="1"/>
      <dgm:spPr/>
      <dgm:t>
        <a:bodyPr/>
        <a:lstStyle/>
        <a:p>
          <a:r>
            <a:rPr lang="de-DE" sz="1900" dirty="0" smtClean="0"/>
            <a:t>Mehrfachproblematiken und mehr involvierte Stellen.</a:t>
          </a:r>
          <a:r>
            <a:rPr lang="de-DE" sz="1800" dirty="0" smtClean="0"/>
            <a:t/>
          </a:r>
          <a:br>
            <a:rPr lang="de-DE" sz="1800" dirty="0" smtClean="0"/>
          </a:br>
          <a:endParaRPr lang="de-DE" sz="1800" dirty="0"/>
        </a:p>
      </dgm:t>
    </dgm:pt>
    <dgm:pt modelId="{9B0F64C4-274C-4901-BC91-9E10F85094C1}" type="parTrans" cxnId="{E86F77B8-DDA8-4416-8B8E-4E51199B061F}">
      <dgm:prSet/>
      <dgm:spPr/>
      <dgm:t>
        <a:bodyPr/>
        <a:lstStyle/>
        <a:p>
          <a:endParaRPr lang="de-DE"/>
        </a:p>
      </dgm:t>
    </dgm:pt>
    <dgm:pt modelId="{F188E727-2421-4457-9E0C-AECD1A104E0B}" type="sibTrans" cxnId="{E86F77B8-DDA8-4416-8B8E-4E51199B061F}">
      <dgm:prSet/>
      <dgm:spPr/>
      <dgm:t>
        <a:bodyPr/>
        <a:lstStyle/>
        <a:p>
          <a:endParaRPr lang="de-DE"/>
        </a:p>
      </dgm:t>
    </dgm:pt>
    <dgm:pt modelId="{5E410C6D-2D66-4F33-8762-E126315B3FB8}" type="pres">
      <dgm:prSet presAssocID="{C525E3AD-3F5E-46BF-8F94-44AFAC064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141A2FC-A0A4-4751-91A9-3E8055D180F7}" type="pres">
      <dgm:prSet presAssocID="{8DED7EF9-306B-43C6-A7A2-28B21E1898A8}" presName="parentText" presStyleLbl="node1" presStyleIdx="0" presStyleCnt="4" custScaleY="11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3FA854-7239-446B-92FE-FC749B37B8A2}" type="pres">
      <dgm:prSet presAssocID="{8DED7EF9-306B-43C6-A7A2-28B21E1898A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AAE776-BF90-4EF2-9057-CA2B087BA708}" type="pres">
      <dgm:prSet presAssocID="{B7BCA576-4A4C-4B02-A53F-ABFD73EF5FF5}" presName="parentText" presStyleLbl="node1" presStyleIdx="1" presStyleCnt="4" custScaleY="11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02EE50-9108-48A0-8FB1-8E9E8733BBD5}" type="pres">
      <dgm:prSet presAssocID="{B7BCA576-4A4C-4B02-A53F-ABFD73EF5FF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1169BB-A85C-451D-9377-14E7549CBF8D}" type="pres">
      <dgm:prSet presAssocID="{912F54D2-13C9-4875-A36B-405F6BDA7FB6}" presName="parentText" presStyleLbl="node1" presStyleIdx="2" presStyleCnt="4" custScaleY="11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E5131B-6157-4A33-BED1-71A6F1A31986}" type="pres">
      <dgm:prSet presAssocID="{912F54D2-13C9-4875-A36B-405F6BDA7FB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838962-4DA2-445F-A05B-1D85D74FD7D1}" type="pres">
      <dgm:prSet presAssocID="{E0595853-45DA-4CAF-9F6D-3C5A6E598D06}" presName="parentText" presStyleLbl="node1" presStyleIdx="3" presStyleCnt="4" custScaleY="11371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917DD4-22D4-4A35-A82E-1C7E477536E9}" type="pres">
      <dgm:prSet presAssocID="{E0595853-45DA-4CAF-9F6D-3C5A6E598D0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CAA973-1668-4BE4-87C6-05048CA7DF98}" srcId="{C525E3AD-3F5E-46BF-8F94-44AFAC064D9D}" destId="{B7BCA576-4A4C-4B02-A53F-ABFD73EF5FF5}" srcOrd="1" destOrd="0" parTransId="{433FF59D-0C1E-4734-ABB4-1C912A76AC8E}" sibTransId="{E70B2F4B-0BEB-402F-8966-19DBC8F757C4}"/>
    <dgm:cxn modelId="{64DFDD3A-0500-45EB-806B-19EBDEE5608E}" srcId="{C525E3AD-3F5E-46BF-8F94-44AFAC064D9D}" destId="{8DED7EF9-306B-43C6-A7A2-28B21E1898A8}" srcOrd="0" destOrd="0" parTransId="{0E0B212C-FB7A-46B9-9C33-94F729CED6C2}" sibTransId="{2C16BA85-C1C6-4541-9C0B-05C3F135179B}"/>
    <dgm:cxn modelId="{17E5D733-7464-4C3B-B691-A21C4530DFEB}" type="presOf" srcId="{E0595853-45DA-4CAF-9F6D-3C5A6E598D06}" destId="{2C838962-4DA2-445F-A05B-1D85D74FD7D1}" srcOrd="0" destOrd="0" presId="urn:microsoft.com/office/officeart/2005/8/layout/vList2"/>
    <dgm:cxn modelId="{D7D58AFF-F840-4C54-9888-A94E0428A8EC}" type="presOf" srcId="{8C704204-C9E7-4955-8D89-2C63DB27895C}" destId="{1C02EE50-9108-48A0-8FB1-8E9E8733BBD5}" srcOrd="0" destOrd="0" presId="urn:microsoft.com/office/officeart/2005/8/layout/vList2"/>
    <dgm:cxn modelId="{406424FA-29C1-4B9E-A8A6-6080B64DBB6A}" srcId="{E0595853-45DA-4CAF-9F6D-3C5A6E598D06}" destId="{AFE5A2C3-652E-477D-8971-DC27FA5AC329}" srcOrd="0" destOrd="0" parTransId="{9E0EC335-B007-4E1A-8260-0DE3D495E1F0}" sibTransId="{AAAD60D7-BC88-4B8A-9C59-0CB27C5E20C1}"/>
    <dgm:cxn modelId="{2F873D44-7F98-4DA9-800C-1CB6962E9805}" type="presOf" srcId="{C525E3AD-3F5E-46BF-8F94-44AFAC064D9D}" destId="{5E410C6D-2D66-4F33-8762-E126315B3FB8}" srcOrd="0" destOrd="0" presId="urn:microsoft.com/office/officeart/2005/8/layout/vList2"/>
    <dgm:cxn modelId="{1A986807-429E-424C-95D2-D9D214BC294D}" type="presOf" srcId="{B7BCA576-4A4C-4B02-A53F-ABFD73EF5FF5}" destId="{62AAE776-BF90-4EF2-9057-CA2B087BA708}" srcOrd="0" destOrd="0" presId="urn:microsoft.com/office/officeart/2005/8/layout/vList2"/>
    <dgm:cxn modelId="{B6289CAE-C3F6-4871-BACF-9C5FA28D4B15}" type="presOf" srcId="{912F54D2-13C9-4875-A36B-405F6BDA7FB6}" destId="{031169BB-A85C-451D-9377-14E7549CBF8D}" srcOrd="0" destOrd="0" presId="urn:microsoft.com/office/officeart/2005/8/layout/vList2"/>
    <dgm:cxn modelId="{C405B7DF-F736-4C78-87D2-757DC409B948}" type="presOf" srcId="{4B52C06C-D9F5-4221-9D38-A8977A7A0D53}" destId="{42E5131B-6157-4A33-BED1-71A6F1A31986}" srcOrd="0" destOrd="0" presId="urn:microsoft.com/office/officeart/2005/8/layout/vList2"/>
    <dgm:cxn modelId="{E9122381-2FB7-4F55-A1BB-B3281604C63A}" srcId="{C525E3AD-3F5E-46BF-8F94-44AFAC064D9D}" destId="{912F54D2-13C9-4875-A36B-405F6BDA7FB6}" srcOrd="2" destOrd="0" parTransId="{F67602C7-8091-4A3A-A4DD-455457F83956}" sibTransId="{C276D2EF-15AD-4B92-B9AC-84A013A73149}"/>
    <dgm:cxn modelId="{80E00DB9-8121-4279-BC72-71F0EA9F7000}" srcId="{8DED7EF9-306B-43C6-A7A2-28B21E1898A8}" destId="{C0A47756-8186-406A-8A32-309D1D47D6E7}" srcOrd="0" destOrd="0" parTransId="{08D3D5CD-0C2C-4BFF-934D-79F5AA06C0DE}" sibTransId="{DAC5A02A-37D9-49A5-9918-6A392FBC6181}"/>
    <dgm:cxn modelId="{CC127DD0-EA1C-44FD-8F42-5FEC0578B8C6}" srcId="{B7BCA576-4A4C-4B02-A53F-ABFD73EF5FF5}" destId="{8C704204-C9E7-4955-8D89-2C63DB27895C}" srcOrd="0" destOrd="0" parTransId="{B7C41F36-B3AC-42D0-9A2B-C415B41F1CB9}" sibTransId="{B7C160BE-7159-4782-B229-494DEE8F1E23}"/>
    <dgm:cxn modelId="{9A0C8847-0B89-4936-9263-D7CFB75A3A71}" srcId="{C525E3AD-3F5E-46BF-8F94-44AFAC064D9D}" destId="{E0595853-45DA-4CAF-9F6D-3C5A6E598D06}" srcOrd="3" destOrd="0" parTransId="{937EDC9B-3D6F-4917-ABBB-2E2CB8FB68B5}" sibTransId="{D129D092-C1B1-4539-A6E7-78C5201A1E1F}"/>
    <dgm:cxn modelId="{D85EB950-5E9B-44F7-A5A8-5C6115181C49}" type="presOf" srcId="{8DED7EF9-306B-43C6-A7A2-28B21E1898A8}" destId="{B141A2FC-A0A4-4751-91A9-3E8055D180F7}" srcOrd="0" destOrd="0" presId="urn:microsoft.com/office/officeart/2005/8/layout/vList2"/>
    <dgm:cxn modelId="{E86F77B8-DDA8-4416-8B8E-4E51199B061F}" srcId="{912F54D2-13C9-4875-A36B-405F6BDA7FB6}" destId="{4B52C06C-D9F5-4221-9D38-A8977A7A0D53}" srcOrd="0" destOrd="0" parTransId="{9B0F64C4-274C-4901-BC91-9E10F85094C1}" sibTransId="{F188E727-2421-4457-9E0C-AECD1A104E0B}"/>
    <dgm:cxn modelId="{039497CC-17A0-4681-AA22-7FAADCC4A5E6}" type="presOf" srcId="{AFE5A2C3-652E-477D-8971-DC27FA5AC329}" destId="{8C917DD4-22D4-4A35-A82E-1C7E477536E9}" srcOrd="0" destOrd="0" presId="urn:microsoft.com/office/officeart/2005/8/layout/vList2"/>
    <dgm:cxn modelId="{2635E3F3-9A8B-4F70-B143-7F5C2B2D6270}" type="presOf" srcId="{C0A47756-8186-406A-8A32-309D1D47D6E7}" destId="{E23FA854-7239-446B-92FE-FC749B37B8A2}" srcOrd="0" destOrd="0" presId="urn:microsoft.com/office/officeart/2005/8/layout/vList2"/>
    <dgm:cxn modelId="{0649F248-1505-47AF-AD6B-819179218928}" type="presParOf" srcId="{5E410C6D-2D66-4F33-8762-E126315B3FB8}" destId="{B141A2FC-A0A4-4751-91A9-3E8055D180F7}" srcOrd="0" destOrd="0" presId="urn:microsoft.com/office/officeart/2005/8/layout/vList2"/>
    <dgm:cxn modelId="{CCABA0C4-8054-4003-927C-D019C3DC8DFF}" type="presParOf" srcId="{5E410C6D-2D66-4F33-8762-E126315B3FB8}" destId="{E23FA854-7239-446B-92FE-FC749B37B8A2}" srcOrd="1" destOrd="0" presId="urn:microsoft.com/office/officeart/2005/8/layout/vList2"/>
    <dgm:cxn modelId="{C439DD08-A45D-490F-BF67-A089385643D4}" type="presParOf" srcId="{5E410C6D-2D66-4F33-8762-E126315B3FB8}" destId="{62AAE776-BF90-4EF2-9057-CA2B087BA708}" srcOrd="2" destOrd="0" presId="urn:microsoft.com/office/officeart/2005/8/layout/vList2"/>
    <dgm:cxn modelId="{AF9D8726-E0B9-489F-81AC-744E8819FDD1}" type="presParOf" srcId="{5E410C6D-2D66-4F33-8762-E126315B3FB8}" destId="{1C02EE50-9108-48A0-8FB1-8E9E8733BBD5}" srcOrd="3" destOrd="0" presId="urn:microsoft.com/office/officeart/2005/8/layout/vList2"/>
    <dgm:cxn modelId="{EB2CC34A-346C-42F6-B367-471085435104}" type="presParOf" srcId="{5E410C6D-2D66-4F33-8762-E126315B3FB8}" destId="{031169BB-A85C-451D-9377-14E7549CBF8D}" srcOrd="4" destOrd="0" presId="urn:microsoft.com/office/officeart/2005/8/layout/vList2"/>
    <dgm:cxn modelId="{20EFDF2A-AE6E-4E11-8E42-D6B5A1DFFBC8}" type="presParOf" srcId="{5E410C6D-2D66-4F33-8762-E126315B3FB8}" destId="{42E5131B-6157-4A33-BED1-71A6F1A31986}" srcOrd="5" destOrd="0" presId="urn:microsoft.com/office/officeart/2005/8/layout/vList2"/>
    <dgm:cxn modelId="{DDCA9871-A722-4EF2-B3F6-329F2CCD5571}" type="presParOf" srcId="{5E410C6D-2D66-4F33-8762-E126315B3FB8}" destId="{2C838962-4DA2-445F-A05B-1D85D74FD7D1}" srcOrd="6" destOrd="0" presId="urn:microsoft.com/office/officeart/2005/8/layout/vList2"/>
    <dgm:cxn modelId="{6A5799A2-1104-4A0D-AD01-33B0CEA07DD5}" type="presParOf" srcId="{5E410C6D-2D66-4F33-8762-E126315B3FB8}" destId="{8C917DD4-22D4-4A35-A82E-1C7E477536E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0DF91-C63B-4B8C-92BC-FC99576025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C94BB0-309E-4AB5-8EAE-0F51E3E9FA02}">
      <dgm:prSet phldrT="[Text]" phldr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4C634118-B08D-4287-9547-51E686417F1A}" type="parTrans" cxnId="{89455B31-B144-4EE9-8E8E-DBCD984F891C}">
      <dgm:prSet/>
      <dgm:spPr/>
      <dgm:t>
        <a:bodyPr/>
        <a:lstStyle/>
        <a:p>
          <a:endParaRPr lang="de-DE"/>
        </a:p>
      </dgm:t>
    </dgm:pt>
    <dgm:pt modelId="{DE81D55F-6C21-485A-A650-CDEFBB31548A}" type="sibTrans" cxnId="{89455B31-B144-4EE9-8E8E-DBCD984F891C}">
      <dgm:prSet/>
      <dgm:spPr/>
      <dgm:t>
        <a:bodyPr/>
        <a:lstStyle/>
        <a:p>
          <a:endParaRPr lang="de-DE"/>
        </a:p>
      </dgm:t>
    </dgm:pt>
    <dgm:pt modelId="{5586B6F8-91DB-4A8F-80C6-D60C7768181B}">
      <dgm:prSet phldrT="[Text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dirty="0" smtClean="0"/>
            <a:t>Gesamtheitliche Betrachtung des Themenkomplexes «Sozialhilfe»</a:t>
          </a:r>
          <a:endParaRPr lang="de-DE" dirty="0"/>
        </a:p>
      </dgm:t>
    </dgm:pt>
    <dgm:pt modelId="{AF410892-2174-4A65-89B3-2115DB567027}" type="parTrans" cxnId="{34823006-A040-41AE-A9CC-B54904B58B04}">
      <dgm:prSet/>
      <dgm:spPr/>
      <dgm:t>
        <a:bodyPr/>
        <a:lstStyle/>
        <a:p>
          <a:endParaRPr lang="de-DE"/>
        </a:p>
      </dgm:t>
    </dgm:pt>
    <dgm:pt modelId="{A52A4E06-8A0E-46FB-8833-E196F6BE3870}" type="sibTrans" cxnId="{34823006-A040-41AE-A9CC-B54904B58B04}">
      <dgm:prSet/>
      <dgm:spPr/>
      <dgm:t>
        <a:bodyPr/>
        <a:lstStyle/>
        <a:p>
          <a:endParaRPr lang="de-DE"/>
        </a:p>
      </dgm:t>
    </dgm:pt>
    <dgm:pt modelId="{EADB04A6-13CE-40E6-A1A2-12DF8583AED5}">
      <dgm:prSet phldrT="[Text]" phldr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2C2A3515-DC18-49E7-98E7-32388B5C1D2C}" type="parTrans" cxnId="{4F24886F-63B4-4BBA-9493-B55721738D3B}">
      <dgm:prSet/>
      <dgm:spPr/>
      <dgm:t>
        <a:bodyPr/>
        <a:lstStyle/>
        <a:p>
          <a:endParaRPr lang="de-DE"/>
        </a:p>
      </dgm:t>
    </dgm:pt>
    <dgm:pt modelId="{CF010635-EC0C-4C69-8693-81D1906C3998}" type="sibTrans" cxnId="{4F24886F-63B4-4BBA-9493-B55721738D3B}">
      <dgm:prSet/>
      <dgm:spPr/>
      <dgm:t>
        <a:bodyPr/>
        <a:lstStyle/>
        <a:p>
          <a:endParaRPr lang="de-DE"/>
        </a:p>
      </dgm:t>
    </dgm:pt>
    <dgm:pt modelId="{CE9E77B7-F3D4-4300-A2D6-F3EE2BE585C1}">
      <dgm:prSet phldrT="[Text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dirty="0" smtClean="0"/>
            <a:t>Fokus auf Ausgestaltung der Sozialhilfe</a:t>
          </a:r>
          <a:endParaRPr lang="de-DE" dirty="0"/>
        </a:p>
      </dgm:t>
    </dgm:pt>
    <dgm:pt modelId="{0E842A69-FA64-4FF7-A418-1C595DA03CCD}" type="parTrans" cxnId="{6A84F34F-3F5B-4A59-88C0-336A7571B861}">
      <dgm:prSet/>
      <dgm:spPr/>
      <dgm:t>
        <a:bodyPr/>
        <a:lstStyle/>
        <a:p>
          <a:endParaRPr lang="de-DE"/>
        </a:p>
      </dgm:t>
    </dgm:pt>
    <dgm:pt modelId="{60C0A26F-74E2-4D13-88B8-67035FD024E9}" type="sibTrans" cxnId="{6A84F34F-3F5B-4A59-88C0-336A7571B861}">
      <dgm:prSet/>
      <dgm:spPr/>
      <dgm:t>
        <a:bodyPr/>
        <a:lstStyle/>
        <a:p>
          <a:endParaRPr lang="de-DE"/>
        </a:p>
      </dgm:t>
    </dgm:pt>
    <dgm:pt modelId="{2C36CC8B-669D-4A5D-AA81-DE1CD731DBB8}">
      <dgm:prSet phldrT="[Text]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dirty="0" smtClean="0"/>
            <a:t>Zusammenführung und Weiterentwicklung bestehender Stossrichtungen</a:t>
          </a:r>
          <a:endParaRPr lang="de-DE" dirty="0"/>
        </a:p>
      </dgm:t>
    </dgm:pt>
    <dgm:pt modelId="{234B591B-03F9-4584-B29A-E20B9F016AB3}" type="parTrans" cxnId="{7ED56B1D-FEFF-4919-B939-F00CC674B7C3}">
      <dgm:prSet/>
      <dgm:spPr/>
      <dgm:t>
        <a:bodyPr/>
        <a:lstStyle/>
        <a:p>
          <a:endParaRPr lang="de-DE"/>
        </a:p>
      </dgm:t>
    </dgm:pt>
    <dgm:pt modelId="{E6F4F43E-59F8-4345-B6EA-E31590052CEE}" type="sibTrans" cxnId="{7ED56B1D-FEFF-4919-B939-F00CC674B7C3}">
      <dgm:prSet/>
      <dgm:spPr/>
      <dgm:t>
        <a:bodyPr/>
        <a:lstStyle/>
        <a:p>
          <a:endParaRPr lang="de-DE"/>
        </a:p>
      </dgm:t>
    </dgm:pt>
    <dgm:pt modelId="{62072C97-A6E8-4473-B2A9-6D7B950E3EFA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8C73C077-6C43-4129-A91B-7582040BE6F6}" type="parTrans" cxnId="{673D9759-C3F9-4249-80C7-305B3733AD76}">
      <dgm:prSet/>
      <dgm:spPr/>
      <dgm:t>
        <a:bodyPr/>
        <a:lstStyle/>
        <a:p>
          <a:endParaRPr lang="de-DE"/>
        </a:p>
      </dgm:t>
    </dgm:pt>
    <dgm:pt modelId="{50B6DEA3-7313-43B5-8ADF-5665538E5B9B}" type="sibTrans" cxnId="{673D9759-C3F9-4249-80C7-305B3733AD76}">
      <dgm:prSet/>
      <dgm:spPr/>
      <dgm:t>
        <a:bodyPr/>
        <a:lstStyle/>
        <a:p>
          <a:endParaRPr lang="de-DE"/>
        </a:p>
      </dgm:t>
    </dgm:pt>
    <dgm:pt modelId="{172DA5CC-2C10-4915-86DA-957DAC1FBD56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B5588BB3-3329-4726-9247-D124E1EC093E}" type="parTrans" cxnId="{888818E5-B5C1-4358-B2D8-CE5F80C2C54A}">
      <dgm:prSet/>
      <dgm:spPr/>
      <dgm:t>
        <a:bodyPr/>
        <a:lstStyle/>
        <a:p>
          <a:endParaRPr lang="de-DE"/>
        </a:p>
      </dgm:t>
    </dgm:pt>
    <dgm:pt modelId="{154116F0-D467-45FF-A9AC-7337AAF86A5B}" type="sibTrans" cxnId="{888818E5-B5C1-4358-B2D8-CE5F80C2C54A}">
      <dgm:prSet/>
      <dgm:spPr/>
      <dgm:t>
        <a:bodyPr/>
        <a:lstStyle/>
        <a:p>
          <a:endParaRPr lang="de-DE"/>
        </a:p>
      </dgm:t>
    </dgm:pt>
    <dgm:pt modelId="{3BBC7207-00F8-42A7-9B25-CF21F7176A4E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smtClean="0"/>
            <a:t>Orientierung für langfristige Planung</a:t>
          </a:r>
          <a:endParaRPr lang="de-DE"/>
        </a:p>
      </dgm:t>
    </dgm:pt>
    <dgm:pt modelId="{280B93B0-D2DB-4BC8-AB0F-E17587AB8187}" type="parTrans" cxnId="{FEB810F3-A3B6-42CB-A31E-447B50792B53}">
      <dgm:prSet/>
      <dgm:spPr/>
      <dgm:t>
        <a:bodyPr/>
        <a:lstStyle/>
        <a:p>
          <a:endParaRPr lang="de-DE"/>
        </a:p>
      </dgm:t>
    </dgm:pt>
    <dgm:pt modelId="{DDB92C23-77B2-4658-9DAF-3F9921544F08}" type="sibTrans" cxnId="{FEB810F3-A3B6-42CB-A31E-447B50792B53}">
      <dgm:prSet/>
      <dgm:spPr/>
      <dgm:t>
        <a:bodyPr/>
        <a:lstStyle/>
        <a:p>
          <a:endParaRPr lang="de-DE"/>
        </a:p>
      </dgm:t>
    </dgm:pt>
    <dgm:pt modelId="{01EF562F-6EEE-4ECB-9950-EB3ECD99F6AA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dirty="0" smtClean="0"/>
            <a:t>Entwicklung von internen Strukturen und Wissen</a:t>
          </a:r>
          <a:endParaRPr lang="de-DE" dirty="0"/>
        </a:p>
      </dgm:t>
    </dgm:pt>
    <dgm:pt modelId="{03579924-1A79-48B4-9756-332C1C60A815}" type="parTrans" cxnId="{75ABFFF9-BB48-481E-9E43-B5C540C0BDC5}">
      <dgm:prSet/>
      <dgm:spPr/>
      <dgm:t>
        <a:bodyPr/>
        <a:lstStyle/>
        <a:p>
          <a:endParaRPr lang="de-DE"/>
        </a:p>
      </dgm:t>
    </dgm:pt>
    <dgm:pt modelId="{22D05752-A503-4D3B-8DDB-20A3109B6774}" type="sibTrans" cxnId="{75ABFFF9-BB48-481E-9E43-B5C540C0BDC5}">
      <dgm:prSet/>
      <dgm:spPr/>
      <dgm:t>
        <a:bodyPr/>
        <a:lstStyle/>
        <a:p>
          <a:endParaRPr lang="de-DE"/>
        </a:p>
      </dgm:t>
    </dgm:pt>
    <dgm:pt modelId="{B788E49A-4064-4957-AEF7-269CF2B47430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593CD65C-71C8-4D07-800E-201A59EC72F2}" type="parTrans" cxnId="{2D952F26-CC5B-430F-B2CA-1DD120A065F5}">
      <dgm:prSet/>
      <dgm:spPr/>
      <dgm:t>
        <a:bodyPr/>
        <a:lstStyle/>
        <a:p>
          <a:endParaRPr lang="de-DE"/>
        </a:p>
      </dgm:t>
    </dgm:pt>
    <dgm:pt modelId="{8696B4E5-B958-43F1-9059-4096883C94C0}" type="sibTrans" cxnId="{2D952F26-CC5B-430F-B2CA-1DD120A065F5}">
      <dgm:prSet/>
      <dgm:spPr/>
      <dgm:t>
        <a:bodyPr/>
        <a:lstStyle/>
        <a:p>
          <a:endParaRPr lang="de-DE"/>
        </a:p>
      </dgm:t>
    </dgm:pt>
    <dgm:pt modelId="{CBAC1E3E-23D9-4A07-B679-69090045D6DA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CH" smtClean="0"/>
            <a:t>Entscheidungshilfe zur Setzung zukünftiger Prioritäten</a:t>
          </a:r>
          <a:endParaRPr lang="de-DE"/>
        </a:p>
      </dgm:t>
    </dgm:pt>
    <dgm:pt modelId="{0EE0BB25-37DA-4DA6-BDF9-8885034FF6A3}" type="parTrans" cxnId="{33D350FB-48CC-457D-AFA8-0DC792D0CA28}">
      <dgm:prSet/>
      <dgm:spPr/>
      <dgm:t>
        <a:bodyPr/>
        <a:lstStyle/>
        <a:p>
          <a:endParaRPr lang="de-DE"/>
        </a:p>
      </dgm:t>
    </dgm:pt>
    <dgm:pt modelId="{79CF81ED-CC4B-45E3-AA6F-421950406AB9}" type="sibTrans" cxnId="{33D350FB-48CC-457D-AFA8-0DC792D0CA28}">
      <dgm:prSet/>
      <dgm:spPr/>
      <dgm:t>
        <a:bodyPr/>
        <a:lstStyle/>
        <a:p>
          <a:endParaRPr lang="de-DE"/>
        </a:p>
      </dgm:t>
    </dgm:pt>
    <dgm:pt modelId="{6064C997-0C06-4F34-96C7-CE273AFEC9D7}">
      <dgm:prSet phldrT="[Text]" phldr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de-DE" dirty="0"/>
        </a:p>
      </dgm:t>
    </dgm:pt>
    <dgm:pt modelId="{6CA638DE-2FC9-4F3D-93C2-0D1E59B52C01}" type="sibTrans" cxnId="{DAB96D5A-6DCA-49F5-9606-D0168F40DE4A}">
      <dgm:prSet/>
      <dgm:spPr/>
      <dgm:t>
        <a:bodyPr/>
        <a:lstStyle/>
        <a:p>
          <a:endParaRPr lang="de-DE"/>
        </a:p>
      </dgm:t>
    </dgm:pt>
    <dgm:pt modelId="{92AEE80E-9CA8-4537-85D1-56EFE2E0438F}" type="parTrans" cxnId="{DAB96D5A-6DCA-49F5-9606-D0168F40DE4A}">
      <dgm:prSet/>
      <dgm:spPr/>
      <dgm:t>
        <a:bodyPr/>
        <a:lstStyle/>
        <a:p>
          <a:endParaRPr lang="de-DE"/>
        </a:p>
      </dgm:t>
    </dgm:pt>
    <dgm:pt modelId="{F371EDF6-94ED-4C3F-9D60-F2ED6C898109}" type="pres">
      <dgm:prSet presAssocID="{F410DF91-C63B-4B8C-92BC-FC99576025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957D530-E15A-4BD8-9E42-81C88066E023}" type="pres">
      <dgm:prSet presAssocID="{6CC94BB0-309E-4AB5-8EAE-0F51E3E9FA02}" presName="composite" presStyleCnt="0"/>
      <dgm:spPr/>
      <dgm:t>
        <a:bodyPr/>
        <a:lstStyle/>
        <a:p>
          <a:endParaRPr lang="de-DE"/>
        </a:p>
      </dgm:t>
    </dgm:pt>
    <dgm:pt modelId="{C45A9F72-49C2-4FCA-8B6F-23750D03E2A4}" type="pres">
      <dgm:prSet presAssocID="{6CC94BB0-309E-4AB5-8EAE-0F51E3E9FA0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14703A-D509-4C9E-8A6D-E3CAA4525B9C}" type="pres">
      <dgm:prSet presAssocID="{6CC94BB0-309E-4AB5-8EAE-0F51E3E9FA0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884897-C135-465F-86F2-F707E563D93E}" type="pres">
      <dgm:prSet presAssocID="{DE81D55F-6C21-485A-A650-CDEFBB31548A}" presName="sp" presStyleCnt="0"/>
      <dgm:spPr/>
      <dgm:t>
        <a:bodyPr/>
        <a:lstStyle/>
        <a:p>
          <a:endParaRPr lang="de-DE"/>
        </a:p>
      </dgm:t>
    </dgm:pt>
    <dgm:pt modelId="{BF2DC939-4C55-4B84-9A7F-2C6C621260F9}" type="pres">
      <dgm:prSet presAssocID="{EADB04A6-13CE-40E6-A1A2-12DF8583AED5}" presName="composite" presStyleCnt="0"/>
      <dgm:spPr/>
      <dgm:t>
        <a:bodyPr/>
        <a:lstStyle/>
        <a:p>
          <a:endParaRPr lang="de-DE"/>
        </a:p>
      </dgm:t>
    </dgm:pt>
    <dgm:pt modelId="{694D0232-281A-4295-8EB5-417E76295B24}" type="pres">
      <dgm:prSet presAssocID="{EADB04A6-13CE-40E6-A1A2-12DF8583AED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0127C-1F12-4619-891A-D202DE6F096C}" type="pres">
      <dgm:prSet presAssocID="{EADB04A6-13CE-40E6-A1A2-12DF8583AED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41CD7D-E123-4AD1-886E-9786E181D775}" type="pres">
      <dgm:prSet presAssocID="{CF010635-EC0C-4C69-8693-81D1906C3998}" presName="sp" presStyleCnt="0"/>
      <dgm:spPr/>
      <dgm:t>
        <a:bodyPr/>
        <a:lstStyle/>
        <a:p>
          <a:endParaRPr lang="de-DE"/>
        </a:p>
      </dgm:t>
    </dgm:pt>
    <dgm:pt modelId="{7CDA88B3-E947-4B7D-85D4-C2130B535B16}" type="pres">
      <dgm:prSet presAssocID="{6064C997-0C06-4F34-96C7-CE273AFEC9D7}" presName="composite" presStyleCnt="0"/>
      <dgm:spPr/>
      <dgm:t>
        <a:bodyPr/>
        <a:lstStyle/>
        <a:p>
          <a:endParaRPr lang="de-DE"/>
        </a:p>
      </dgm:t>
    </dgm:pt>
    <dgm:pt modelId="{C8147324-35D2-4953-8AE7-5A5CDC6961CC}" type="pres">
      <dgm:prSet presAssocID="{6064C997-0C06-4F34-96C7-CE273AFEC9D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BE4906-B32B-4D48-A328-F0593AA59999}" type="pres">
      <dgm:prSet presAssocID="{6064C997-0C06-4F34-96C7-CE273AFEC9D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334890-1429-4675-BCA5-2DBD9E105F04}" type="pres">
      <dgm:prSet presAssocID="{6CA638DE-2FC9-4F3D-93C2-0D1E59B52C01}" presName="sp" presStyleCnt="0"/>
      <dgm:spPr/>
      <dgm:t>
        <a:bodyPr/>
        <a:lstStyle/>
        <a:p>
          <a:endParaRPr lang="de-DE"/>
        </a:p>
      </dgm:t>
    </dgm:pt>
    <dgm:pt modelId="{E24A635D-881F-42C3-AA38-EDEF1B4BFF43}" type="pres">
      <dgm:prSet presAssocID="{172DA5CC-2C10-4915-86DA-957DAC1FBD56}" presName="composite" presStyleCnt="0"/>
      <dgm:spPr/>
      <dgm:t>
        <a:bodyPr/>
        <a:lstStyle/>
        <a:p>
          <a:endParaRPr lang="de-DE"/>
        </a:p>
      </dgm:t>
    </dgm:pt>
    <dgm:pt modelId="{3DAD3EF8-ECC7-4B26-81EC-3D816B6DF7AF}" type="pres">
      <dgm:prSet presAssocID="{172DA5CC-2C10-4915-86DA-957DAC1FBD5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352640-9880-4B68-8FBC-494ED7B03A5A}" type="pres">
      <dgm:prSet presAssocID="{172DA5CC-2C10-4915-86DA-957DAC1FBD5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D8F26E-87EC-45A3-AD20-A4641D8642CF}" type="pres">
      <dgm:prSet presAssocID="{154116F0-D467-45FF-A9AC-7337AAF86A5B}" presName="sp" presStyleCnt="0"/>
      <dgm:spPr/>
      <dgm:t>
        <a:bodyPr/>
        <a:lstStyle/>
        <a:p>
          <a:endParaRPr lang="de-DE"/>
        </a:p>
      </dgm:t>
    </dgm:pt>
    <dgm:pt modelId="{92DC3DAF-9900-455F-A862-85BAC709B36A}" type="pres">
      <dgm:prSet presAssocID="{62072C97-A6E8-4473-B2A9-6D7B950E3EFA}" presName="composite" presStyleCnt="0"/>
      <dgm:spPr/>
      <dgm:t>
        <a:bodyPr/>
        <a:lstStyle/>
        <a:p>
          <a:endParaRPr lang="de-DE"/>
        </a:p>
      </dgm:t>
    </dgm:pt>
    <dgm:pt modelId="{AE1BAEEB-EEC0-4833-9B8D-CDB884B8B1F5}" type="pres">
      <dgm:prSet presAssocID="{62072C97-A6E8-4473-B2A9-6D7B950E3EF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821A60-A79E-4B56-9332-671FE57268CF}" type="pres">
      <dgm:prSet presAssocID="{62072C97-A6E8-4473-B2A9-6D7B950E3EF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FE5D66-C866-4705-AF7B-9ED7DE946755}" type="pres">
      <dgm:prSet presAssocID="{50B6DEA3-7313-43B5-8ADF-5665538E5B9B}" presName="sp" presStyleCnt="0"/>
      <dgm:spPr/>
      <dgm:t>
        <a:bodyPr/>
        <a:lstStyle/>
        <a:p>
          <a:endParaRPr lang="de-DE"/>
        </a:p>
      </dgm:t>
    </dgm:pt>
    <dgm:pt modelId="{58F6280A-A8D3-4F4E-B0FB-777666915467}" type="pres">
      <dgm:prSet presAssocID="{B788E49A-4064-4957-AEF7-269CF2B47430}" presName="composite" presStyleCnt="0"/>
      <dgm:spPr/>
      <dgm:t>
        <a:bodyPr/>
        <a:lstStyle/>
        <a:p>
          <a:endParaRPr lang="de-DE"/>
        </a:p>
      </dgm:t>
    </dgm:pt>
    <dgm:pt modelId="{DF2DABAC-068C-4764-AF89-AE7879FABF17}" type="pres">
      <dgm:prSet presAssocID="{B788E49A-4064-4957-AEF7-269CF2B4743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DCE153-0E24-4C2D-B557-F133B35281DD}" type="pres">
      <dgm:prSet presAssocID="{B788E49A-4064-4957-AEF7-269CF2B4743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952F26-CC5B-430F-B2CA-1DD120A065F5}" srcId="{F410DF91-C63B-4B8C-92BC-FC995760252A}" destId="{B788E49A-4064-4957-AEF7-269CF2B47430}" srcOrd="5" destOrd="0" parTransId="{593CD65C-71C8-4D07-800E-201A59EC72F2}" sibTransId="{8696B4E5-B958-43F1-9059-4096883C94C0}"/>
    <dgm:cxn modelId="{8EC8D99F-1FF0-41AB-9C1A-160B9FE2DBA9}" type="presOf" srcId="{CE9E77B7-F3D4-4300-A2D6-F3EE2BE585C1}" destId="{8A10127C-1F12-4619-891A-D202DE6F096C}" srcOrd="0" destOrd="0" presId="urn:microsoft.com/office/officeart/2005/8/layout/chevron2"/>
    <dgm:cxn modelId="{34823006-A040-41AE-A9CC-B54904B58B04}" srcId="{6CC94BB0-309E-4AB5-8EAE-0F51E3E9FA02}" destId="{5586B6F8-91DB-4A8F-80C6-D60C7768181B}" srcOrd="0" destOrd="0" parTransId="{AF410892-2174-4A65-89B3-2115DB567027}" sibTransId="{A52A4E06-8A0E-46FB-8833-E196F6BE3870}"/>
    <dgm:cxn modelId="{7ED56B1D-FEFF-4919-B939-F00CC674B7C3}" srcId="{6064C997-0C06-4F34-96C7-CE273AFEC9D7}" destId="{2C36CC8B-669D-4A5D-AA81-DE1CD731DBB8}" srcOrd="0" destOrd="0" parTransId="{234B591B-03F9-4584-B29A-E20B9F016AB3}" sibTransId="{E6F4F43E-59F8-4345-B6EA-E31590052CEE}"/>
    <dgm:cxn modelId="{DAB96D5A-6DCA-49F5-9606-D0168F40DE4A}" srcId="{F410DF91-C63B-4B8C-92BC-FC995760252A}" destId="{6064C997-0C06-4F34-96C7-CE273AFEC9D7}" srcOrd="2" destOrd="0" parTransId="{92AEE80E-9CA8-4537-85D1-56EFE2E0438F}" sibTransId="{6CA638DE-2FC9-4F3D-93C2-0D1E59B52C01}"/>
    <dgm:cxn modelId="{40633CAD-4915-43F5-8340-A7B65B0D8B03}" type="presOf" srcId="{CBAC1E3E-23D9-4A07-B679-69090045D6DA}" destId="{33DCE153-0E24-4C2D-B557-F133B35281DD}" srcOrd="0" destOrd="0" presId="urn:microsoft.com/office/officeart/2005/8/layout/chevron2"/>
    <dgm:cxn modelId="{00C5D1AA-064D-4606-9AD2-E50F27915AA3}" type="presOf" srcId="{F410DF91-C63B-4B8C-92BC-FC995760252A}" destId="{F371EDF6-94ED-4C3F-9D60-F2ED6C898109}" srcOrd="0" destOrd="0" presId="urn:microsoft.com/office/officeart/2005/8/layout/chevron2"/>
    <dgm:cxn modelId="{70081C6C-392C-4CE4-9E13-5BD9622B9011}" type="presOf" srcId="{EADB04A6-13CE-40E6-A1A2-12DF8583AED5}" destId="{694D0232-281A-4295-8EB5-417E76295B24}" srcOrd="0" destOrd="0" presId="urn:microsoft.com/office/officeart/2005/8/layout/chevron2"/>
    <dgm:cxn modelId="{FEB810F3-A3B6-42CB-A31E-447B50792B53}" srcId="{172DA5CC-2C10-4915-86DA-957DAC1FBD56}" destId="{3BBC7207-00F8-42A7-9B25-CF21F7176A4E}" srcOrd="0" destOrd="0" parTransId="{280B93B0-D2DB-4BC8-AB0F-E17587AB8187}" sibTransId="{DDB92C23-77B2-4658-9DAF-3F9921544F08}"/>
    <dgm:cxn modelId="{29419CBF-C63D-4BA1-B1C3-F8FA210BF3F1}" type="presOf" srcId="{5586B6F8-91DB-4A8F-80C6-D60C7768181B}" destId="{8714703A-D509-4C9E-8A6D-E3CAA4525B9C}" srcOrd="0" destOrd="0" presId="urn:microsoft.com/office/officeart/2005/8/layout/chevron2"/>
    <dgm:cxn modelId="{673D9759-C3F9-4249-80C7-305B3733AD76}" srcId="{F410DF91-C63B-4B8C-92BC-FC995760252A}" destId="{62072C97-A6E8-4473-B2A9-6D7B950E3EFA}" srcOrd="4" destOrd="0" parTransId="{8C73C077-6C43-4129-A91B-7582040BE6F6}" sibTransId="{50B6DEA3-7313-43B5-8ADF-5665538E5B9B}"/>
    <dgm:cxn modelId="{6A84F34F-3F5B-4A59-88C0-336A7571B861}" srcId="{EADB04A6-13CE-40E6-A1A2-12DF8583AED5}" destId="{CE9E77B7-F3D4-4300-A2D6-F3EE2BE585C1}" srcOrd="0" destOrd="0" parTransId="{0E842A69-FA64-4FF7-A418-1C595DA03CCD}" sibTransId="{60C0A26F-74E2-4D13-88B8-67035FD024E9}"/>
    <dgm:cxn modelId="{33D350FB-48CC-457D-AFA8-0DC792D0CA28}" srcId="{B788E49A-4064-4957-AEF7-269CF2B47430}" destId="{CBAC1E3E-23D9-4A07-B679-69090045D6DA}" srcOrd="0" destOrd="0" parTransId="{0EE0BB25-37DA-4DA6-BDF9-8885034FF6A3}" sibTransId="{79CF81ED-CC4B-45E3-AA6F-421950406AB9}"/>
    <dgm:cxn modelId="{888818E5-B5C1-4358-B2D8-CE5F80C2C54A}" srcId="{F410DF91-C63B-4B8C-92BC-FC995760252A}" destId="{172DA5CC-2C10-4915-86DA-957DAC1FBD56}" srcOrd="3" destOrd="0" parTransId="{B5588BB3-3329-4726-9247-D124E1EC093E}" sibTransId="{154116F0-D467-45FF-A9AC-7337AAF86A5B}"/>
    <dgm:cxn modelId="{89455B31-B144-4EE9-8E8E-DBCD984F891C}" srcId="{F410DF91-C63B-4B8C-92BC-FC995760252A}" destId="{6CC94BB0-309E-4AB5-8EAE-0F51E3E9FA02}" srcOrd="0" destOrd="0" parTransId="{4C634118-B08D-4287-9547-51E686417F1A}" sibTransId="{DE81D55F-6C21-485A-A650-CDEFBB31548A}"/>
    <dgm:cxn modelId="{861559AB-5415-41F5-89DB-10052F144156}" type="presOf" srcId="{2C36CC8B-669D-4A5D-AA81-DE1CD731DBB8}" destId="{9EBE4906-B32B-4D48-A328-F0593AA59999}" srcOrd="0" destOrd="0" presId="urn:microsoft.com/office/officeart/2005/8/layout/chevron2"/>
    <dgm:cxn modelId="{75ABFFF9-BB48-481E-9E43-B5C540C0BDC5}" srcId="{62072C97-A6E8-4473-B2A9-6D7B950E3EFA}" destId="{01EF562F-6EEE-4ECB-9950-EB3ECD99F6AA}" srcOrd="0" destOrd="0" parTransId="{03579924-1A79-48B4-9756-332C1C60A815}" sibTransId="{22D05752-A503-4D3B-8DDB-20A3109B6774}"/>
    <dgm:cxn modelId="{9386AB26-F314-4E0B-90CD-91819B110809}" type="presOf" srcId="{172DA5CC-2C10-4915-86DA-957DAC1FBD56}" destId="{3DAD3EF8-ECC7-4B26-81EC-3D816B6DF7AF}" srcOrd="0" destOrd="0" presId="urn:microsoft.com/office/officeart/2005/8/layout/chevron2"/>
    <dgm:cxn modelId="{899972F3-7A0D-4C99-86D4-7A092A612367}" type="presOf" srcId="{01EF562F-6EEE-4ECB-9950-EB3ECD99F6AA}" destId="{FD821A60-A79E-4B56-9332-671FE57268CF}" srcOrd="0" destOrd="0" presId="urn:microsoft.com/office/officeart/2005/8/layout/chevron2"/>
    <dgm:cxn modelId="{630CF099-CAC8-4CE2-A262-57962C8D2CB7}" type="presOf" srcId="{6CC94BB0-309E-4AB5-8EAE-0F51E3E9FA02}" destId="{C45A9F72-49C2-4FCA-8B6F-23750D03E2A4}" srcOrd="0" destOrd="0" presId="urn:microsoft.com/office/officeart/2005/8/layout/chevron2"/>
    <dgm:cxn modelId="{FE8075DE-4DF7-4663-86C1-16AC22E8E492}" type="presOf" srcId="{B788E49A-4064-4957-AEF7-269CF2B47430}" destId="{DF2DABAC-068C-4764-AF89-AE7879FABF17}" srcOrd="0" destOrd="0" presId="urn:microsoft.com/office/officeart/2005/8/layout/chevron2"/>
    <dgm:cxn modelId="{A94449C5-70EC-4B9B-A26C-63BCE968928A}" type="presOf" srcId="{6064C997-0C06-4F34-96C7-CE273AFEC9D7}" destId="{C8147324-35D2-4953-8AE7-5A5CDC6961CC}" srcOrd="0" destOrd="0" presId="urn:microsoft.com/office/officeart/2005/8/layout/chevron2"/>
    <dgm:cxn modelId="{8AFAB39D-7D88-4761-8D50-CA1F159A721C}" type="presOf" srcId="{62072C97-A6E8-4473-B2A9-6D7B950E3EFA}" destId="{AE1BAEEB-EEC0-4833-9B8D-CDB884B8B1F5}" srcOrd="0" destOrd="0" presId="urn:microsoft.com/office/officeart/2005/8/layout/chevron2"/>
    <dgm:cxn modelId="{FC141A25-B038-406E-9E6C-12463DC9D944}" type="presOf" srcId="{3BBC7207-00F8-42A7-9B25-CF21F7176A4E}" destId="{6F352640-9880-4B68-8FBC-494ED7B03A5A}" srcOrd="0" destOrd="0" presId="urn:microsoft.com/office/officeart/2005/8/layout/chevron2"/>
    <dgm:cxn modelId="{4F24886F-63B4-4BBA-9493-B55721738D3B}" srcId="{F410DF91-C63B-4B8C-92BC-FC995760252A}" destId="{EADB04A6-13CE-40E6-A1A2-12DF8583AED5}" srcOrd="1" destOrd="0" parTransId="{2C2A3515-DC18-49E7-98E7-32388B5C1D2C}" sibTransId="{CF010635-EC0C-4C69-8693-81D1906C3998}"/>
    <dgm:cxn modelId="{F7064461-BDC1-4675-BC19-45BCEDFF2AC6}" type="presParOf" srcId="{F371EDF6-94ED-4C3F-9D60-F2ED6C898109}" destId="{2957D530-E15A-4BD8-9E42-81C88066E023}" srcOrd="0" destOrd="0" presId="urn:microsoft.com/office/officeart/2005/8/layout/chevron2"/>
    <dgm:cxn modelId="{B16EED6A-52BA-4089-B386-2687CCC02768}" type="presParOf" srcId="{2957D530-E15A-4BD8-9E42-81C88066E023}" destId="{C45A9F72-49C2-4FCA-8B6F-23750D03E2A4}" srcOrd="0" destOrd="0" presId="urn:microsoft.com/office/officeart/2005/8/layout/chevron2"/>
    <dgm:cxn modelId="{2B47F3D2-3D75-442B-AB65-E2901791480D}" type="presParOf" srcId="{2957D530-E15A-4BD8-9E42-81C88066E023}" destId="{8714703A-D509-4C9E-8A6D-E3CAA4525B9C}" srcOrd="1" destOrd="0" presId="urn:microsoft.com/office/officeart/2005/8/layout/chevron2"/>
    <dgm:cxn modelId="{CBAE9B0E-8930-4009-8EA5-78EB1C6D88FB}" type="presParOf" srcId="{F371EDF6-94ED-4C3F-9D60-F2ED6C898109}" destId="{9A884897-C135-465F-86F2-F707E563D93E}" srcOrd="1" destOrd="0" presId="urn:microsoft.com/office/officeart/2005/8/layout/chevron2"/>
    <dgm:cxn modelId="{150CFE48-D3D9-44C7-A50A-B15D37529F28}" type="presParOf" srcId="{F371EDF6-94ED-4C3F-9D60-F2ED6C898109}" destId="{BF2DC939-4C55-4B84-9A7F-2C6C621260F9}" srcOrd="2" destOrd="0" presId="urn:microsoft.com/office/officeart/2005/8/layout/chevron2"/>
    <dgm:cxn modelId="{0CF5053E-72F7-4444-AD18-C39B6EFDB70D}" type="presParOf" srcId="{BF2DC939-4C55-4B84-9A7F-2C6C621260F9}" destId="{694D0232-281A-4295-8EB5-417E76295B24}" srcOrd="0" destOrd="0" presId="urn:microsoft.com/office/officeart/2005/8/layout/chevron2"/>
    <dgm:cxn modelId="{064BD912-8419-4E22-94D9-B5F260B8DFE5}" type="presParOf" srcId="{BF2DC939-4C55-4B84-9A7F-2C6C621260F9}" destId="{8A10127C-1F12-4619-891A-D202DE6F096C}" srcOrd="1" destOrd="0" presId="urn:microsoft.com/office/officeart/2005/8/layout/chevron2"/>
    <dgm:cxn modelId="{3C829471-3179-4EBC-A95F-6248466E191F}" type="presParOf" srcId="{F371EDF6-94ED-4C3F-9D60-F2ED6C898109}" destId="{8741CD7D-E123-4AD1-886E-9786E181D775}" srcOrd="3" destOrd="0" presId="urn:microsoft.com/office/officeart/2005/8/layout/chevron2"/>
    <dgm:cxn modelId="{C985FC4E-5F60-43F3-841C-58FC187CEFBF}" type="presParOf" srcId="{F371EDF6-94ED-4C3F-9D60-F2ED6C898109}" destId="{7CDA88B3-E947-4B7D-85D4-C2130B535B16}" srcOrd="4" destOrd="0" presId="urn:microsoft.com/office/officeart/2005/8/layout/chevron2"/>
    <dgm:cxn modelId="{A6045DDD-4E05-4CD6-81D1-8CB756F33B0B}" type="presParOf" srcId="{7CDA88B3-E947-4B7D-85D4-C2130B535B16}" destId="{C8147324-35D2-4953-8AE7-5A5CDC6961CC}" srcOrd="0" destOrd="0" presId="urn:microsoft.com/office/officeart/2005/8/layout/chevron2"/>
    <dgm:cxn modelId="{D7166CED-13CE-4446-8573-22BAB020E8EB}" type="presParOf" srcId="{7CDA88B3-E947-4B7D-85D4-C2130B535B16}" destId="{9EBE4906-B32B-4D48-A328-F0593AA59999}" srcOrd="1" destOrd="0" presId="urn:microsoft.com/office/officeart/2005/8/layout/chevron2"/>
    <dgm:cxn modelId="{B6BB5986-8F27-453D-A4C6-E0BF8C092126}" type="presParOf" srcId="{F371EDF6-94ED-4C3F-9D60-F2ED6C898109}" destId="{43334890-1429-4675-BCA5-2DBD9E105F04}" srcOrd="5" destOrd="0" presId="urn:microsoft.com/office/officeart/2005/8/layout/chevron2"/>
    <dgm:cxn modelId="{7510F314-9F10-4F3C-BC11-496E547F8AB8}" type="presParOf" srcId="{F371EDF6-94ED-4C3F-9D60-F2ED6C898109}" destId="{E24A635D-881F-42C3-AA38-EDEF1B4BFF43}" srcOrd="6" destOrd="0" presId="urn:microsoft.com/office/officeart/2005/8/layout/chevron2"/>
    <dgm:cxn modelId="{45AB7B03-BC7E-47BD-AB4A-5D1D65FF94BF}" type="presParOf" srcId="{E24A635D-881F-42C3-AA38-EDEF1B4BFF43}" destId="{3DAD3EF8-ECC7-4B26-81EC-3D816B6DF7AF}" srcOrd="0" destOrd="0" presId="urn:microsoft.com/office/officeart/2005/8/layout/chevron2"/>
    <dgm:cxn modelId="{1FBFDEBF-5E20-48E2-BA1D-6ED198593519}" type="presParOf" srcId="{E24A635D-881F-42C3-AA38-EDEF1B4BFF43}" destId="{6F352640-9880-4B68-8FBC-494ED7B03A5A}" srcOrd="1" destOrd="0" presId="urn:microsoft.com/office/officeart/2005/8/layout/chevron2"/>
    <dgm:cxn modelId="{4374E0E2-0F27-481B-8C49-71EC48D206C1}" type="presParOf" srcId="{F371EDF6-94ED-4C3F-9D60-F2ED6C898109}" destId="{E5D8F26E-87EC-45A3-AD20-A4641D8642CF}" srcOrd="7" destOrd="0" presId="urn:microsoft.com/office/officeart/2005/8/layout/chevron2"/>
    <dgm:cxn modelId="{993EAFF8-F696-473F-B38A-DFC498AE4254}" type="presParOf" srcId="{F371EDF6-94ED-4C3F-9D60-F2ED6C898109}" destId="{92DC3DAF-9900-455F-A862-85BAC709B36A}" srcOrd="8" destOrd="0" presId="urn:microsoft.com/office/officeart/2005/8/layout/chevron2"/>
    <dgm:cxn modelId="{97FF09AE-A1D6-4AE4-A117-0F359D9C492D}" type="presParOf" srcId="{92DC3DAF-9900-455F-A862-85BAC709B36A}" destId="{AE1BAEEB-EEC0-4833-9B8D-CDB884B8B1F5}" srcOrd="0" destOrd="0" presId="urn:microsoft.com/office/officeart/2005/8/layout/chevron2"/>
    <dgm:cxn modelId="{1E07477E-9723-4797-9B02-7F0E96C18730}" type="presParOf" srcId="{92DC3DAF-9900-455F-A862-85BAC709B36A}" destId="{FD821A60-A79E-4B56-9332-671FE57268CF}" srcOrd="1" destOrd="0" presId="urn:microsoft.com/office/officeart/2005/8/layout/chevron2"/>
    <dgm:cxn modelId="{E791266E-785C-46C7-9550-5640E33C746F}" type="presParOf" srcId="{F371EDF6-94ED-4C3F-9D60-F2ED6C898109}" destId="{9CFE5D66-C866-4705-AF7B-9ED7DE946755}" srcOrd="9" destOrd="0" presId="urn:microsoft.com/office/officeart/2005/8/layout/chevron2"/>
    <dgm:cxn modelId="{D9125F44-2DBA-495B-B561-D49F4AFDDDE3}" type="presParOf" srcId="{F371EDF6-94ED-4C3F-9D60-F2ED6C898109}" destId="{58F6280A-A8D3-4F4E-B0FB-777666915467}" srcOrd="10" destOrd="0" presId="urn:microsoft.com/office/officeart/2005/8/layout/chevron2"/>
    <dgm:cxn modelId="{0C5BB56C-EE70-412E-95A0-EE3AE001BFD4}" type="presParOf" srcId="{58F6280A-A8D3-4F4E-B0FB-777666915467}" destId="{DF2DABAC-068C-4764-AF89-AE7879FABF17}" srcOrd="0" destOrd="0" presId="urn:microsoft.com/office/officeart/2005/8/layout/chevron2"/>
    <dgm:cxn modelId="{37AC961B-F01C-4A41-B076-EB316C0D5948}" type="presParOf" srcId="{58F6280A-A8D3-4F4E-B0FB-777666915467}" destId="{33DCE153-0E24-4C2D-B557-F133B35281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40179-CEBB-4B0A-8A72-73A5271EBFB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22A7BF3-2EBC-44F4-9D59-BD2A95E9B49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sz="2800" dirty="0" smtClean="0"/>
            <a:t/>
          </a:r>
          <a:br>
            <a:rPr lang="de-DE" sz="2800" dirty="0" smtClean="0"/>
          </a:br>
          <a:r>
            <a:rPr lang="de-DE" sz="2400" b="1" dirty="0" smtClean="0"/>
            <a:t>Vision</a:t>
          </a:r>
          <a:endParaRPr lang="de-DE" sz="2400" b="1" dirty="0"/>
        </a:p>
      </dgm:t>
    </dgm:pt>
    <dgm:pt modelId="{DBE01DAE-0EF2-4E73-8A58-9648555C72D1}" type="parTrans" cxnId="{E5B78C80-249E-42FF-A161-9477346D7D9D}">
      <dgm:prSet/>
      <dgm:spPr/>
      <dgm:t>
        <a:bodyPr/>
        <a:lstStyle/>
        <a:p>
          <a:endParaRPr lang="de-DE"/>
        </a:p>
      </dgm:t>
    </dgm:pt>
    <dgm:pt modelId="{38A08B15-311E-4A94-8751-35F78C437D07}" type="sibTrans" cxnId="{E5B78C80-249E-42FF-A161-9477346D7D9D}">
      <dgm:prSet/>
      <dgm:spPr/>
      <dgm:t>
        <a:bodyPr/>
        <a:lstStyle/>
        <a:p>
          <a:endParaRPr lang="de-DE"/>
        </a:p>
      </dgm:t>
    </dgm:pt>
    <dgm:pt modelId="{4307B530-2CA9-4F6A-9ABA-791D897FFD6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sz="2400" b="1" dirty="0" smtClean="0"/>
            <a:t>Strategische Ziele und Unterziele</a:t>
          </a:r>
          <a:endParaRPr lang="de-DE" sz="2400" b="1" dirty="0"/>
        </a:p>
      </dgm:t>
    </dgm:pt>
    <dgm:pt modelId="{4DEDBB21-0119-4F39-BDBA-539228236119}" type="parTrans" cxnId="{B3ACEDDB-7574-43FB-8978-68EF766A2896}">
      <dgm:prSet/>
      <dgm:spPr/>
      <dgm:t>
        <a:bodyPr/>
        <a:lstStyle/>
        <a:p>
          <a:endParaRPr lang="de-DE"/>
        </a:p>
      </dgm:t>
    </dgm:pt>
    <dgm:pt modelId="{5D214B3C-59B0-4278-9D08-6A2A28F255E8}" type="sibTrans" cxnId="{B3ACEDDB-7574-43FB-8978-68EF766A2896}">
      <dgm:prSet/>
      <dgm:spPr/>
      <dgm:t>
        <a:bodyPr/>
        <a:lstStyle/>
        <a:p>
          <a:endParaRPr lang="de-DE"/>
        </a:p>
      </dgm:t>
    </dgm:pt>
    <dgm:pt modelId="{56143D33-9B4D-4F16-BA23-B0A10FBAE2B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Handlungsfelder und </a:t>
          </a:r>
          <a:r>
            <a:rPr lang="de-DE" sz="2400" b="1" dirty="0" err="1" smtClean="0"/>
            <a:t>Massnahmen</a:t>
          </a:r>
          <a:r>
            <a:rPr lang="de-DE" sz="2400" b="1" dirty="0" smtClean="0"/>
            <a:t> 2021-2024</a:t>
          </a:r>
          <a:endParaRPr lang="de-DE" sz="2400" b="1" dirty="0"/>
        </a:p>
      </dgm:t>
    </dgm:pt>
    <dgm:pt modelId="{155513C7-ED85-4033-9654-7968F2A132E9}" type="parTrans" cxnId="{DE15F96A-C3E3-4602-A091-2B2F9816DAC1}">
      <dgm:prSet/>
      <dgm:spPr/>
      <dgm:t>
        <a:bodyPr/>
        <a:lstStyle/>
        <a:p>
          <a:endParaRPr lang="de-DE"/>
        </a:p>
      </dgm:t>
    </dgm:pt>
    <dgm:pt modelId="{0924EC81-49BB-4278-9911-A463F476B11F}" type="sibTrans" cxnId="{DE15F96A-C3E3-4602-A091-2B2F9816DAC1}">
      <dgm:prSet/>
      <dgm:spPr/>
      <dgm:t>
        <a:bodyPr/>
        <a:lstStyle/>
        <a:p>
          <a:endParaRPr lang="de-DE"/>
        </a:p>
      </dgm:t>
    </dgm:pt>
    <dgm:pt modelId="{E4C19130-EE16-43E9-A125-487CCAB6A700}" type="pres">
      <dgm:prSet presAssocID="{0F140179-CEBB-4B0A-8A72-73A5271EBFBD}" presName="Name0" presStyleCnt="0">
        <dgm:presLayoutVars>
          <dgm:dir/>
          <dgm:animLvl val="lvl"/>
          <dgm:resizeHandles val="exact"/>
        </dgm:presLayoutVars>
      </dgm:prSet>
      <dgm:spPr/>
    </dgm:pt>
    <dgm:pt modelId="{3D800335-B17B-4667-9B66-C673BB046A0E}" type="pres">
      <dgm:prSet presAssocID="{322A7BF3-2EBC-44F4-9D59-BD2A95E9B495}" presName="Name8" presStyleCnt="0"/>
      <dgm:spPr/>
    </dgm:pt>
    <dgm:pt modelId="{68CE7CFD-426F-4066-BF86-56BF25E64229}" type="pres">
      <dgm:prSet presAssocID="{322A7BF3-2EBC-44F4-9D59-BD2A95E9B49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262FCD-BA89-4E34-93BD-FDBA165BAA87}" type="pres">
      <dgm:prSet presAssocID="{322A7BF3-2EBC-44F4-9D59-BD2A95E9B4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45C301-DEFA-40B9-B5BF-88BEE653099C}" type="pres">
      <dgm:prSet presAssocID="{4307B530-2CA9-4F6A-9ABA-791D897FFD63}" presName="Name8" presStyleCnt="0"/>
      <dgm:spPr/>
    </dgm:pt>
    <dgm:pt modelId="{0860478B-5BDF-456E-B018-CBB6C0E6DD5A}" type="pres">
      <dgm:prSet presAssocID="{4307B530-2CA9-4F6A-9ABA-791D897FFD6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11106F-F31D-49E3-9D41-FB2407990857}" type="pres">
      <dgm:prSet presAssocID="{4307B530-2CA9-4F6A-9ABA-791D897FFD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194BC7-D8C7-40C3-B5BC-E3F9D0B0B2FE}" type="pres">
      <dgm:prSet presAssocID="{56143D33-9B4D-4F16-BA23-B0A10FBAE2B0}" presName="Name8" presStyleCnt="0"/>
      <dgm:spPr/>
    </dgm:pt>
    <dgm:pt modelId="{E6B0CE0D-4BAD-4054-A31C-87CBCA357C69}" type="pres">
      <dgm:prSet presAssocID="{56143D33-9B4D-4F16-BA23-B0A10FBAE2B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FCF4CA-1E91-4C18-85B9-88B89DFEF61B}" type="pres">
      <dgm:prSet presAssocID="{56143D33-9B4D-4F16-BA23-B0A10FBAE2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502A88-D436-4E52-8203-AACF946208F2}" type="presOf" srcId="{4307B530-2CA9-4F6A-9ABA-791D897FFD63}" destId="{2F11106F-F31D-49E3-9D41-FB2407990857}" srcOrd="1" destOrd="0" presId="urn:microsoft.com/office/officeart/2005/8/layout/pyramid1"/>
    <dgm:cxn modelId="{54AB2AA5-06F3-4561-8168-CE147D67D5C7}" type="presOf" srcId="{4307B530-2CA9-4F6A-9ABA-791D897FFD63}" destId="{0860478B-5BDF-456E-B018-CBB6C0E6DD5A}" srcOrd="0" destOrd="0" presId="urn:microsoft.com/office/officeart/2005/8/layout/pyramid1"/>
    <dgm:cxn modelId="{EC022B53-D630-4392-9743-5795E73CB16E}" type="presOf" srcId="{322A7BF3-2EBC-44F4-9D59-BD2A95E9B495}" destId="{4F262FCD-BA89-4E34-93BD-FDBA165BAA87}" srcOrd="1" destOrd="0" presId="urn:microsoft.com/office/officeart/2005/8/layout/pyramid1"/>
    <dgm:cxn modelId="{1770FBA6-10FE-4437-9BE1-5961416D8D38}" type="presOf" srcId="{0F140179-CEBB-4B0A-8A72-73A5271EBFBD}" destId="{E4C19130-EE16-43E9-A125-487CCAB6A700}" srcOrd="0" destOrd="0" presId="urn:microsoft.com/office/officeart/2005/8/layout/pyramid1"/>
    <dgm:cxn modelId="{7737ECC1-3D92-4F4D-9C5D-5F34E7CAC78B}" type="presOf" srcId="{56143D33-9B4D-4F16-BA23-B0A10FBAE2B0}" destId="{E6B0CE0D-4BAD-4054-A31C-87CBCA357C69}" srcOrd="0" destOrd="0" presId="urn:microsoft.com/office/officeart/2005/8/layout/pyramid1"/>
    <dgm:cxn modelId="{3AF1A9F7-4339-434F-8965-7275AA23B104}" type="presOf" srcId="{322A7BF3-2EBC-44F4-9D59-BD2A95E9B495}" destId="{68CE7CFD-426F-4066-BF86-56BF25E64229}" srcOrd="0" destOrd="0" presId="urn:microsoft.com/office/officeart/2005/8/layout/pyramid1"/>
    <dgm:cxn modelId="{DE15F96A-C3E3-4602-A091-2B2F9816DAC1}" srcId="{0F140179-CEBB-4B0A-8A72-73A5271EBFBD}" destId="{56143D33-9B4D-4F16-BA23-B0A10FBAE2B0}" srcOrd="2" destOrd="0" parTransId="{155513C7-ED85-4033-9654-7968F2A132E9}" sibTransId="{0924EC81-49BB-4278-9911-A463F476B11F}"/>
    <dgm:cxn modelId="{B3ACEDDB-7574-43FB-8978-68EF766A2896}" srcId="{0F140179-CEBB-4B0A-8A72-73A5271EBFBD}" destId="{4307B530-2CA9-4F6A-9ABA-791D897FFD63}" srcOrd="1" destOrd="0" parTransId="{4DEDBB21-0119-4F39-BDBA-539228236119}" sibTransId="{5D214B3C-59B0-4278-9D08-6A2A28F255E8}"/>
    <dgm:cxn modelId="{E5B78C80-249E-42FF-A161-9477346D7D9D}" srcId="{0F140179-CEBB-4B0A-8A72-73A5271EBFBD}" destId="{322A7BF3-2EBC-44F4-9D59-BD2A95E9B495}" srcOrd="0" destOrd="0" parTransId="{DBE01DAE-0EF2-4E73-8A58-9648555C72D1}" sibTransId="{38A08B15-311E-4A94-8751-35F78C437D07}"/>
    <dgm:cxn modelId="{550637F8-672A-4033-AED1-9178279412BE}" type="presOf" srcId="{56143D33-9B4D-4F16-BA23-B0A10FBAE2B0}" destId="{6EFCF4CA-1E91-4C18-85B9-88B89DFEF61B}" srcOrd="1" destOrd="0" presId="urn:microsoft.com/office/officeart/2005/8/layout/pyramid1"/>
    <dgm:cxn modelId="{3ACEEA11-FA4B-4DCF-A3BE-C738097AD431}" type="presParOf" srcId="{E4C19130-EE16-43E9-A125-487CCAB6A700}" destId="{3D800335-B17B-4667-9B66-C673BB046A0E}" srcOrd="0" destOrd="0" presId="urn:microsoft.com/office/officeart/2005/8/layout/pyramid1"/>
    <dgm:cxn modelId="{196B57C6-6742-4D73-86DF-4E8822E197A6}" type="presParOf" srcId="{3D800335-B17B-4667-9B66-C673BB046A0E}" destId="{68CE7CFD-426F-4066-BF86-56BF25E64229}" srcOrd="0" destOrd="0" presId="urn:microsoft.com/office/officeart/2005/8/layout/pyramid1"/>
    <dgm:cxn modelId="{9DEFAFB6-5924-4D5D-912D-AA3EFA56B18C}" type="presParOf" srcId="{3D800335-B17B-4667-9B66-C673BB046A0E}" destId="{4F262FCD-BA89-4E34-93BD-FDBA165BAA87}" srcOrd="1" destOrd="0" presId="urn:microsoft.com/office/officeart/2005/8/layout/pyramid1"/>
    <dgm:cxn modelId="{2FA1BCA7-C043-4A7D-8E81-8CF47692C9D4}" type="presParOf" srcId="{E4C19130-EE16-43E9-A125-487CCAB6A700}" destId="{4A45C301-DEFA-40B9-B5BF-88BEE653099C}" srcOrd="1" destOrd="0" presId="urn:microsoft.com/office/officeart/2005/8/layout/pyramid1"/>
    <dgm:cxn modelId="{E7031626-1A6C-4A40-A384-E8581D579319}" type="presParOf" srcId="{4A45C301-DEFA-40B9-B5BF-88BEE653099C}" destId="{0860478B-5BDF-456E-B018-CBB6C0E6DD5A}" srcOrd="0" destOrd="0" presId="urn:microsoft.com/office/officeart/2005/8/layout/pyramid1"/>
    <dgm:cxn modelId="{3052AF05-AD98-41FA-B014-EB950BD8AE63}" type="presParOf" srcId="{4A45C301-DEFA-40B9-B5BF-88BEE653099C}" destId="{2F11106F-F31D-49E3-9D41-FB2407990857}" srcOrd="1" destOrd="0" presId="urn:microsoft.com/office/officeart/2005/8/layout/pyramid1"/>
    <dgm:cxn modelId="{A6A1A6DA-BA8D-40F2-9BCA-5A5AC408B4AF}" type="presParOf" srcId="{E4C19130-EE16-43E9-A125-487CCAB6A700}" destId="{AF194BC7-D8C7-40C3-B5BC-E3F9D0B0B2FE}" srcOrd="2" destOrd="0" presId="urn:microsoft.com/office/officeart/2005/8/layout/pyramid1"/>
    <dgm:cxn modelId="{BA0D7B23-3F71-411D-B6F5-F5F8813A0854}" type="presParOf" srcId="{AF194BC7-D8C7-40C3-B5BC-E3F9D0B0B2FE}" destId="{E6B0CE0D-4BAD-4054-A31C-87CBCA357C69}" srcOrd="0" destOrd="0" presId="urn:microsoft.com/office/officeart/2005/8/layout/pyramid1"/>
    <dgm:cxn modelId="{E75A1568-51A8-4AAE-86BF-A64B745317C7}" type="presParOf" srcId="{AF194BC7-D8C7-40C3-B5BC-E3F9D0B0B2FE}" destId="{6EFCF4CA-1E91-4C18-85B9-88B89DFEF6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81913F-65FC-40A1-B1DC-AE1B39BFC5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7EC4BC-8E2E-405D-BE3B-19721B816BB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Der Zugang zur Sozialhilfe mit einer flächendeckend guten Qualität und einer professionellen Beratung ist in allen Gemeinden sichergestellt.</a:t>
          </a:r>
          <a:endParaRPr lang="de-DE" sz="2400" b="1" dirty="0"/>
        </a:p>
      </dgm:t>
    </dgm:pt>
    <dgm:pt modelId="{E7F9DA57-1049-4EFC-933E-DDD8440F1E46}" type="parTrans" cxnId="{8D7393A2-3F00-4560-A128-67A001540980}">
      <dgm:prSet/>
      <dgm:spPr/>
      <dgm:t>
        <a:bodyPr/>
        <a:lstStyle/>
        <a:p>
          <a:endParaRPr lang="de-DE"/>
        </a:p>
      </dgm:t>
    </dgm:pt>
    <dgm:pt modelId="{5B788AFC-926B-4D32-90E6-70DA5A42A569}" type="sibTrans" cxnId="{8D7393A2-3F00-4560-A128-67A001540980}">
      <dgm:prSet/>
      <dgm:spPr/>
      <dgm:t>
        <a:bodyPr/>
        <a:lstStyle/>
        <a:p>
          <a:endParaRPr lang="de-DE"/>
        </a:p>
      </dgm:t>
    </dgm:pt>
    <dgm:pt modelId="{728CD1D1-156A-40A2-9D47-D8EBC8277161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2000" dirty="0" smtClean="0"/>
            <a:t>Die rechtsgleiche Anwendung des Sozialhilferechts ist in allen Gemeinden gewährleistet. </a:t>
          </a:r>
          <a:endParaRPr lang="de-DE" sz="2000" dirty="0"/>
        </a:p>
      </dgm:t>
    </dgm:pt>
    <dgm:pt modelId="{B6E83B69-84A2-462B-9DD9-A80117B3CC47}" type="parTrans" cxnId="{6E69946C-97E2-47E8-96AF-660D72F64E00}">
      <dgm:prSet/>
      <dgm:spPr/>
      <dgm:t>
        <a:bodyPr/>
        <a:lstStyle/>
        <a:p>
          <a:endParaRPr lang="de-DE"/>
        </a:p>
      </dgm:t>
    </dgm:pt>
    <dgm:pt modelId="{D300EF7C-3EA4-4C77-8569-61BE994E69F4}" type="sibTrans" cxnId="{6E69946C-97E2-47E8-96AF-660D72F64E00}">
      <dgm:prSet/>
      <dgm:spPr/>
      <dgm:t>
        <a:bodyPr/>
        <a:lstStyle/>
        <a:p>
          <a:endParaRPr lang="de-DE"/>
        </a:p>
      </dgm:t>
    </dgm:pt>
    <dgm:pt modelId="{C66AF67F-DA16-4A03-98DF-757B113F2AF4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de-DE" sz="2000" dirty="0" smtClean="0"/>
            <a:t>Die Qualität der Leistungen ist durch Unterstützung und Stärkung des Potenzials von vermittelnden Fachpersonen optimiert.</a:t>
          </a:r>
          <a:br>
            <a:rPr lang="de-DE" sz="2000" dirty="0" smtClean="0"/>
          </a:br>
          <a:endParaRPr lang="de-DE" sz="2000" dirty="0"/>
        </a:p>
      </dgm:t>
    </dgm:pt>
    <dgm:pt modelId="{9FEAFF98-D0CF-430D-8862-2AC4565F810E}" type="parTrans" cxnId="{EDC4FBA6-A5A1-46D3-8B27-36E1965E3D9C}">
      <dgm:prSet/>
      <dgm:spPr/>
      <dgm:t>
        <a:bodyPr/>
        <a:lstStyle/>
        <a:p>
          <a:endParaRPr lang="de-DE"/>
        </a:p>
      </dgm:t>
    </dgm:pt>
    <dgm:pt modelId="{1DC2B1EF-9C91-4A16-9FC4-EB021C436804}" type="sibTrans" cxnId="{EDC4FBA6-A5A1-46D3-8B27-36E1965E3D9C}">
      <dgm:prSet/>
      <dgm:spPr/>
      <dgm:t>
        <a:bodyPr/>
        <a:lstStyle/>
        <a:p>
          <a:endParaRPr lang="de-DE"/>
        </a:p>
      </dgm:t>
    </dgm:pt>
    <dgm:pt modelId="{6D335B19-4354-4395-B568-BCE3B61E5CE4}">
      <dgm:prSet custT="1"/>
      <dgm:spPr/>
      <dgm:t>
        <a:bodyPr/>
        <a:lstStyle/>
        <a:p>
          <a:pPr>
            <a:spcAft>
              <a:spcPct val="15000"/>
            </a:spcAft>
          </a:pPr>
          <a:endParaRPr lang="de-DE" sz="1800" dirty="0"/>
        </a:p>
      </dgm:t>
    </dgm:pt>
    <dgm:pt modelId="{0A6339A2-FE91-438F-A574-80EF869E9336}" type="parTrans" cxnId="{51662A04-23EB-47B5-8D69-FC859333640D}">
      <dgm:prSet/>
      <dgm:spPr/>
      <dgm:t>
        <a:bodyPr/>
        <a:lstStyle/>
        <a:p>
          <a:endParaRPr lang="de-DE"/>
        </a:p>
      </dgm:t>
    </dgm:pt>
    <dgm:pt modelId="{325F1558-7CC6-4503-B7DC-E2CCF4B9A3D1}" type="sibTrans" cxnId="{51662A04-23EB-47B5-8D69-FC859333640D}">
      <dgm:prSet/>
      <dgm:spPr/>
      <dgm:t>
        <a:bodyPr/>
        <a:lstStyle/>
        <a:p>
          <a:endParaRPr lang="de-DE"/>
        </a:p>
      </dgm:t>
    </dgm:pt>
    <dgm:pt modelId="{5CCD5637-F2DC-485D-A1D1-D0A1B141CED9}" type="pres">
      <dgm:prSet presAssocID="{FD81913F-65FC-40A1-B1DC-AE1B39BFC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E64B45-A85A-43BA-A5A0-D79CF9A2A199}" type="pres">
      <dgm:prSet presAssocID="{A37EC4BC-8E2E-405D-BE3B-19721B816BBA}" presName="parentLin" presStyleCnt="0"/>
      <dgm:spPr/>
    </dgm:pt>
    <dgm:pt modelId="{3C9639DF-8307-402A-9405-AD4A507A3F90}" type="pres">
      <dgm:prSet presAssocID="{A37EC4BC-8E2E-405D-BE3B-19721B816BB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77B75A6D-9506-4B4D-90FE-02BC8B0DE4BE}" type="pres">
      <dgm:prSet presAssocID="{A37EC4BC-8E2E-405D-BE3B-19721B816BBA}" presName="parentText" presStyleLbl="node1" presStyleIdx="0" presStyleCnt="1" custScaleX="128061" custScaleY="2000000" custLinFactY="105968" custLinFactNeighborX="40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5028CE-2578-4633-9F63-30826C61E4F8}" type="pres">
      <dgm:prSet presAssocID="{A37EC4BC-8E2E-405D-BE3B-19721B816BBA}" presName="negativeSpace" presStyleCnt="0"/>
      <dgm:spPr/>
    </dgm:pt>
    <dgm:pt modelId="{0A999072-35EB-416B-BE0A-3B15A0E431F2}" type="pres">
      <dgm:prSet presAssocID="{A37EC4BC-8E2E-405D-BE3B-19721B816BBA}" presName="childText" presStyleLbl="conFgAcc1" presStyleIdx="0" presStyleCnt="1" custAng="0" custScaleY="4169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D15F01-4A37-461F-A5DF-0D0A54CEF38D}" type="presOf" srcId="{A37EC4BC-8E2E-405D-BE3B-19721B816BBA}" destId="{77B75A6D-9506-4B4D-90FE-02BC8B0DE4BE}" srcOrd="1" destOrd="0" presId="urn:microsoft.com/office/officeart/2005/8/layout/list1"/>
    <dgm:cxn modelId="{8C6EEEAD-534C-4115-A06B-82CD555EFEC1}" type="presOf" srcId="{728CD1D1-156A-40A2-9D47-D8EBC8277161}" destId="{0A999072-35EB-416B-BE0A-3B15A0E431F2}" srcOrd="0" destOrd="1" presId="urn:microsoft.com/office/officeart/2005/8/layout/list1"/>
    <dgm:cxn modelId="{ABDC1837-60AF-41FD-B3EB-497165AAA33B}" type="presOf" srcId="{FD81913F-65FC-40A1-B1DC-AE1B39BFC5B4}" destId="{5CCD5637-F2DC-485D-A1D1-D0A1B141CED9}" srcOrd="0" destOrd="0" presId="urn:microsoft.com/office/officeart/2005/8/layout/list1"/>
    <dgm:cxn modelId="{841F8464-C034-426D-B446-B208ADFD7BF6}" type="presOf" srcId="{6D335B19-4354-4395-B568-BCE3B61E5CE4}" destId="{0A999072-35EB-416B-BE0A-3B15A0E431F2}" srcOrd="0" destOrd="0" presId="urn:microsoft.com/office/officeart/2005/8/layout/list1"/>
    <dgm:cxn modelId="{1C2ED67F-21CC-4A61-9B93-0A81BCEF246F}" type="presOf" srcId="{C66AF67F-DA16-4A03-98DF-757B113F2AF4}" destId="{0A999072-35EB-416B-BE0A-3B15A0E431F2}" srcOrd="0" destOrd="2" presId="urn:microsoft.com/office/officeart/2005/8/layout/list1"/>
    <dgm:cxn modelId="{D38173A2-D9A5-410A-8708-24F9424BE97F}" type="presOf" srcId="{A37EC4BC-8E2E-405D-BE3B-19721B816BBA}" destId="{3C9639DF-8307-402A-9405-AD4A507A3F90}" srcOrd="0" destOrd="0" presId="urn:microsoft.com/office/officeart/2005/8/layout/list1"/>
    <dgm:cxn modelId="{6E69946C-97E2-47E8-96AF-660D72F64E00}" srcId="{A37EC4BC-8E2E-405D-BE3B-19721B816BBA}" destId="{728CD1D1-156A-40A2-9D47-D8EBC8277161}" srcOrd="1" destOrd="0" parTransId="{B6E83B69-84A2-462B-9DD9-A80117B3CC47}" sibTransId="{D300EF7C-3EA4-4C77-8569-61BE994E69F4}"/>
    <dgm:cxn modelId="{8D7393A2-3F00-4560-A128-67A001540980}" srcId="{FD81913F-65FC-40A1-B1DC-AE1B39BFC5B4}" destId="{A37EC4BC-8E2E-405D-BE3B-19721B816BBA}" srcOrd="0" destOrd="0" parTransId="{E7F9DA57-1049-4EFC-933E-DDD8440F1E46}" sibTransId="{5B788AFC-926B-4D32-90E6-70DA5A42A569}"/>
    <dgm:cxn modelId="{51662A04-23EB-47B5-8D69-FC859333640D}" srcId="{A37EC4BC-8E2E-405D-BE3B-19721B816BBA}" destId="{6D335B19-4354-4395-B568-BCE3B61E5CE4}" srcOrd="0" destOrd="0" parTransId="{0A6339A2-FE91-438F-A574-80EF869E9336}" sibTransId="{325F1558-7CC6-4503-B7DC-E2CCF4B9A3D1}"/>
    <dgm:cxn modelId="{EDC4FBA6-A5A1-46D3-8B27-36E1965E3D9C}" srcId="{A37EC4BC-8E2E-405D-BE3B-19721B816BBA}" destId="{C66AF67F-DA16-4A03-98DF-757B113F2AF4}" srcOrd="2" destOrd="0" parTransId="{9FEAFF98-D0CF-430D-8862-2AC4565F810E}" sibTransId="{1DC2B1EF-9C91-4A16-9FC4-EB021C436804}"/>
    <dgm:cxn modelId="{77CDC788-EB78-4F39-B4D5-E7B81F99E848}" type="presParOf" srcId="{5CCD5637-F2DC-485D-A1D1-D0A1B141CED9}" destId="{DDE64B45-A85A-43BA-A5A0-D79CF9A2A199}" srcOrd="0" destOrd="0" presId="urn:microsoft.com/office/officeart/2005/8/layout/list1"/>
    <dgm:cxn modelId="{06207E91-84B1-4549-A98D-8B88DD359300}" type="presParOf" srcId="{DDE64B45-A85A-43BA-A5A0-D79CF9A2A199}" destId="{3C9639DF-8307-402A-9405-AD4A507A3F90}" srcOrd="0" destOrd="0" presId="urn:microsoft.com/office/officeart/2005/8/layout/list1"/>
    <dgm:cxn modelId="{89801BBA-F870-467F-8555-D3D36BE4700D}" type="presParOf" srcId="{DDE64B45-A85A-43BA-A5A0-D79CF9A2A199}" destId="{77B75A6D-9506-4B4D-90FE-02BC8B0DE4BE}" srcOrd="1" destOrd="0" presId="urn:microsoft.com/office/officeart/2005/8/layout/list1"/>
    <dgm:cxn modelId="{ABD56024-3048-4CCA-9FEB-7E6A5E94C639}" type="presParOf" srcId="{5CCD5637-F2DC-485D-A1D1-D0A1B141CED9}" destId="{725028CE-2578-4633-9F63-30826C61E4F8}" srcOrd="1" destOrd="0" presId="urn:microsoft.com/office/officeart/2005/8/layout/list1"/>
    <dgm:cxn modelId="{8356943E-A1F2-437D-AFB2-37EAC32446AB}" type="presParOf" srcId="{5CCD5637-F2DC-485D-A1D1-D0A1B141CED9}" destId="{0A999072-35EB-416B-BE0A-3B15A0E431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1913F-65FC-40A1-B1DC-AE1B39BFC5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7EC4BC-8E2E-405D-BE3B-19721B816BB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Rückerstattung: </a:t>
          </a:r>
        </a:p>
        <a:p>
          <a:r>
            <a:rPr lang="de-DE" sz="2400" b="1" dirty="0" smtClean="0"/>
            <a:t>Mögliche Ungerechtigkeit im System</a:t>
          </a:r>
          <a:endParaRPr lang="de-DE" sz="2400" b="1" dirty="0"/>
        </a:p>
      </dgm:t>
    </dgm:pt>
    <dgm:pt modelId="{E7F9DA57-1049-4EFC-933E-DDD8440F1E46}" type="parTrans" cxnId="{8D7393A2-3F00-4560-A128-67A001540980}">
      <dgm:prSet/>
      <dgm:spPr/>
      <dgm:t>
        <a:bodyPr/>
        <a:lstStyle/>
        <a:p>
          <a:endParaRPr lang="de-DE"/>
        </a:p>
      </dgm:t>
    </dgm:pt>
    <dgm:pt modelId="{5B788AFC-926B-4D32-90E6-70DA5A42A569}" type="sibTrans" cxnId="{8D7393A2-3F00-4560-A128-67A001540980}">
      <dgm:prSet/>
      <dgm:spPr/>
      <dgm:t>
        <a:bodyPr/>
        <a:lstStyle/>
        <a:p>
          <a:endParaRPr lang="de-DE"/>
        </a:p>
      </dgm:t>
    </dgm:pt>
    <dgm:pt modelId="{728CD1D1-156A-40A2-9D47-D8EBC8277161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2000" dirty="0" smtClean="0"/>
            <a:t>Einer Person gelingt es, sich nach langem Sozialhilfebezug abzulösen. Sie bezahlt über die nächsten Jahre einen beträchtlichen Teil des Lohnes an die Rückerstattung. </a:t>
          </a:r>
          <a:endParaRPr lang="de-DE" sz="2000" dirty="0"/>
        </a:p>
      </dgm:t>
    </dgm:pt>
    <dgm:pt modelId="{B6E83B69-84A2-462B-9DD9-A80117B3CC47}" type="parTrans" cxnId="{6E69946C-97E2-47E8-96AF-660D72F64E00}">
      <dgm:prSet/>
      <dgm:spPr/>
      <dgm:t>
        <a:bodyPr/>
        <a:lstStyle/>
        <a:p>
          <a:endParaRPr lang="de-DE"/>
        </a:p>
      </dgm:t>
    </dgm:pt>
    <dgm:pt modelId="{D300EF7C-3EA4-4C77-8569-61BE994E69F4}" type="sibTrans" cxnId="{6E69946C-97E2-47E8-96AF-660D72F64E00}">
      <dgm:prSet/>
      <dgm:spPr/>
      <dgm:t>
        <a:bodyPr/>
        <a:lstStyle/>
        <a:p>
          <a:endParaRPr lang="de-DE"/>
        </a:p>
      </dgm:t>
    </dgm:pt>
    <dgm:pt modelId="{C66AF67F-DA16-4A03-98DF-757B113F2AF4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de-DE" sz="2000" dirty="0" smtClean="0"/>
            <a:t>Eine alleinerziehende Person bezieht Sozialhilfe, weil ihr Partner der Unterstützungspflicht nicht nachkommt. Sie trägt die entstehenden Schulden.  </a:t>
          </a:r>
          <a:endParaRPr lang="de-DE" sz="2000" dirty="0"/>
        </a:p>
      </dgm:t>
    </dgm:pt>
    <dgm:pt modelId="{9FEAFF98-D0CF-430D-8862-2AC4565F810E}" type="parTrans" cxnId="{EDC4FBA6-A5A1-46D3-8B27-36E1965E3D9C}">
      <dgm:prSet/>
      <dgm:spPr/>
      <dgm:t>
        <a:bodyPr/>
        <a:lstStyle/>
        <a:p>
          <a:endParaRPr lang="de-DE"/>
        </a:p>
      </dgm:t>
    </dgm:pt>
    <dgm:pt modelId="{1DC2B1EF-9C91-4A16-9FC4-EB021C436804}" type="sibTrans" cxnId="{EDC4FBA6-A5A1-46D3-8B27-36E1965E3D9C}">
      <dgm:prSet/>
      <dgm:spPr/>
      <dgm:t>
        <a:bodyPr/>
        <a:lstStyle/>
        <a:p>
          <a:endParaRPr lang="de-DE"/>
        </a:p>
      </dgm:t>
    </dgm:pt>
    <dgm:pt modelId="{5CCD5637-F2DC-485D-A1D1-D0A1B141CED9}" type="pres">
      <dgm:prSet presAssocID="{FD81913F-65FC-40A1-B1DC-AE1B39BFC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E64B45-A85A-43BA-A5A0-D79CF9A2A199}" type="pres">
      <dgm:prSet presAssocID="{A37EC4BC-8E2E-405D-BE3B-19721B816BBA}" presName="parentLin" presStyleCnt="0"/>
      <dgm:spPr/>
    </dgm:pt>
    <dgm:pt modelId="{3C9639DF-8307-402A-9405-AD4A507A3F90}" type="pres">
      <dgm:prSet presAssocID="{A37EC4BC-8E2E-405D-BE3B-19721B816BB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77B75A6D-9506-4B4D-90FE-02BC8B0DE4BE}" type="pres">
      <dgm:prSet presAssocID="{A37EC4BC-8E2E-405D-BE3B-19721B816BBA}" presName="parentText" presStyleLbl="node1" presStyleIdx="0" presStyleCnt="1" custScaleX="128061" custScaleY="2000000" custLinFactY="105968" custLinFactNeighborX="40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5028CE-2578-4633-9F63-30826C61E4F8}" type="pres">
      <dgm:prSet presAssocID="{A37EC4BC-8E2E-405D-BE3B-19721B816BBA}" presName="negativeSpace" presStyleCnt="0"/>
      <dgm:spPr/>
    </dgm:pt>
    <dgm:pt modelId="{0A999072-35EB-416B-BE0A-3B15A0E431F2}" type="pres">
      <dgm:prSet presAssocID="{A37EC4BC-8E2E-405D-BE3B-19721B816BBA}" presName="childText" presStyleLbl="conFgAcc1" presStyleIdx="0" presStyleCnt="1" custAng="0" custScaleY="4169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D15F01-4A37-461F-A5DF-0D0A54CEF38D}" type="presOf" srcId="{A37EC4BC-8E2E-405D-BE3B-19721B816BBA}" destId="{77B75A6D-9506-4B4D-90FE-02BC8B0DE4BE}" srcOrd="1" destOrd="0" presId="urn:microsoft.com/office/officeart/2005/8/layout/list1"/>
    <dgm:cxn modelId="{ABDC1837-60AF-41FD-B3EB-497165AAA33B}" type="presOf" srcId="{FD81913F-65FC-40A1-B1DC-AE1B39BFC5B4}" destId="{5CCD5637-F2DC-485D-A1D1-D0A1B141CED9}" srcOrd="0" destOrd="0" presId="urn:microsoft.com/office/officeart/2005/8/layout/list1"/>
    <dgm:cxn modelId="{D38173A2-D9A5-410A-8708-24F9424BE97F}" type="presOf" srcId="{A37EC4BC-8E2E-405D-BE3B-19721B816BBA}" destId="{3C9639DF-8307-402A-9405-AD4A507A3F90}" srcOrd="0" destOrd="0" presId="urn:microsoft.com/office/officeart/2005/8/layout/list1"/>
    <dgm:cxn modelId="{6E69946C-97E2-47E8-96AF-660D72F64E00}" srcId="{A37EC4BC-8E2E-405D-BE3B-19721B816BBA}" destId="{728CD1D1-156A-40A2-9D47-D8EBC8277161}" srcOrd="0" destOrd="0" parTransId="{B6E83B69-84A2-462B-9DD9-A80117B3CC47}" sibTransId="{D300EF7C-3EA4-4C77-8569-61BE994E69F4}"/>
    <dgm:cxn modelId="{8D7393A2-3F00-4560-A128-67A001540980}" srcId="{FD81913F-65FC-40A1-B1DC-AE1B39BFC5B4}" destId="{A37EC4BC-8E2E-405D-BE3B-19721B816BBA}" srcOrd="0" destOrd="0" parTransId="{E7F9DA57-1049-4EFC-933E-DDD8440F1E46}" sibTransId="{5B788AFC-926B-4D32-90E6-70DA5A42A569}"/>
    <dgm:cxn modelId="{21877BA7-D858-492B-9E80-3AB08F21B7EF}" type="presOf" srcId="{C66AF67F-DA16-4A03-98DF-757B113F2AF4}" destId="{0A999072-35EB-416B-BE0A-3B15A0E431F2}" srcOrd="0" destOrd="1" presId="urn:microsoft.com/office/officeart/2005/8/layout/list1"/>
    <dgm:cxn modelId="{84B5AACA-CF11-4DA4-A615-CDFF8ADDECCB}" type="presOf" srcId="{728CD1D1-156A-40A2-9D47-D8EBC8277161}" destId="{0A999072-35EB-416B-BE0A-3B15A0E431F2}" srcOrd="0" destOrd="0" presId="urn:microsoft.com/office/officeart/2005/8/layout/list1"/>
    <dgm:cxn modelId="{EDC4FBA6-A5A1-46D3-8B27-36E1965E3D9C}" srcId="{A37EC4BC-8E2E-405D-BE3B-19721B816BBA}" destId="{C66AF67F-DA16-4A03-98DF-757B113F2AF4}" srcOrd="1" destOrd="0" parTransId="{9FEAFF98-D0CF-430D-8862-2AC4565F810E}" sibTransId="{1DC2B1EF-9C91-4A16-9FC4-EB021C436804}"/>
    <dgm:cxn modelId="{77CDC788-EB78-4F39-B4D5-E7B81F99E848}" type="presParOf" srcId="{5CCD5637-F2DC-485D-A1D1-D0A1B141CED9}" destId="{DDE64B45-A85A-43BA-A5A0-D79CF9A2A199}" srcOrd="0" destOrd="0" presId="urn:microsoft.com/office/officeart/2005/8/layout/list1"/>
    <dgm:cxn modelId="{06207E91-84B1-4549-A98D-8B88DD359300}" type="presParOf" srcId="{DDE64B45-A85A-43BA-A5A0-D79CF9A2A199}" destId="{3C9639DF-8307-402A-9405-AD4A507A3F90}" srcOrd="0" destOrd="0" presId="urn:microsoft.com/office/officeart/2005/8/layout/list1"/>
    <dgm:cxn modelId="{89801BBA-F870-467F-8555-D3D36BE4700D}" type="presParOf" srcId="{DDE64B45-A85A-43BA-A5A0-D79CF9A2A199}" destId="{77B75A6D-9506-4B4D-90FE-02BC8B0DE4BE}" srcOrd="1" destOrd="0" presId="urn:microsoft.com/office/officeart/2005/8/layout/list1"/>
    <dgm:cxn modelId="{ABD56024-3048-4CCA-9FEB-7E6A5E94C639}" type="presParOf" srcId="{5CCD5637-F2DC-485D-A1D1-D0A1B141CED9}" destId="{725028CE-2578-4633-9F63-30826C61E4F8}" srcOrd="1" destOrd="0" presId="urn:microsoft.com/office/officeart/2005/8/layout/list1"/>
    <dgm:cxn modelId="{8356943E-A1F2-437D-AFB2-37EAC32446AB}" type="presParOf" srcId="{5CCD5637-F2DC-485D-A1D1-D0A1B141CED9}" destId="{0A999072-35EB-416B-BE0A-3B15A0E431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1913F-65FC-40A1-B1DC-AE1B39BFC5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7EC4BC-8E2E-405D-BE3B-19721B816BB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Die Eigenverantwortung und Autonomie von Sozialhilfebeziehenden ist durch zielgerichtete Unterstützung gestärkt.</a:t>
          </a:r>
          <a:endParaRPr lang="de-DE" sz="2400" b="1" dirty="0"/>
        </a:p>
      </dgm:t>
    </dgm:pt>
    <dgm:pt modelId="{E7F9DA57-1049-4EFC-933E-DDD8440F1E46}" type="parTrans" cxnId="{8D7393A2-3F00-4560-A128-67A001540980}">
      <dgm:prSet/>
      <dgm:spPr/>
      <dgm:t>
        <a:bodyPr/>
        <a:lstStyle/>
        <a:p>
          <a:endParaRPr lang="de-DE"/>
        </a:p>
      </dgm:t>
    </dgm:pt>
    <dgm:pt modelId="{5B788AFC-926B-4D32-90E6-70DA5A42A569}" type="sibTrans" cxnId="{8D7393A2-3F00-4560-A128-67A001540980}">
      <dgm:prSet/>
      <dgm:spPr/>
      <dgm:t>
        <a:bodyPr/>
        <a:lstStyle/>
        <a:p>
          <a:endParaRPr lang="de-DE"/>
        </a:p>
      </dgm:t>
    </dgm:pt>
    <dgm:pt modelId="{728CD1D1-156A-40A2-9D47-D8EBC8277161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2000" dirty="0" smtClean="0"/>
            <a:t>Die berufliche und soziale Integration wird </a:t>
          </a:r>
          <a:r>
            <a:rPr lang="de-DE" sz="2000" dirty="0" err="1" smtClean="0"/>
            <a:t>gemäss</a:t>
          </a:r>
          <a:r>
            <a:rPr lang="de-DE" sz="2000" dirty="0" smtClean="0"/>
            <a:t> den individuellen Ressourcen gefördert und die Sicherung der gesellschaftlichen Teilhabe ist gewahrt.</a:t>
          </a:r>
          <a:endParaRPr lang="de-DE" sz="2000" dirty="0"/>
        </a:p>
      </dgm:t>
    </dgm:pt>
    <dgm:pt modelId="{B6E83B69-84A2-462B-9DD9-A80117B3CC47}" type="parTrans" cxnId="{6E69946C-97E2-47E8-96AF-660D72F64E00}">
      <dgm:prSet/>
      <dgm:spPr/>
      <dgm:t>
        <a:bodyPr/>
        <a:lstStyle/>
        <a:p>
          <a:endParaRPr lang="de-DE"/>
        </a:p>
      </dgm:t>
    </dgm:pt>
    <dgm:pt modelId="{D300EF7C-3EA4-4C77-8569-61BE994E69F4}" type="sibTrans" cxnId="{6E69946C-97E2-47E8-96AF-660D72F64E00}">
      <dgm:prSet/>
      <dgm:spPr/>
      <dgm:t>
        <a:bodyPr/>
        <a:lstStyle/>
        <a:p>
          <a:endParaRPr lang="de-DE"/>
        </a:p>
      </dgm:t>
    </dgm:pt>
    <dgm:pt modelId="{C66AF67F-DA16-4A03-98DF-757B113F2AF4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de-DE" sz="2000" dirty="0" smtClean="0"/>
            <a:t>Der Zugang zu Aus- und Weiterbildung ist verbessert und die Chancen auf dem Arbeitsmarkt wurden gesteigert.</a:t>
          </a:r>
          <a:br>
            <a:rPr lang="de-DE" sz="2000" dirty="0" smtClean="0"/>
          </a:br>
          <a:endParaRPr lang="de-DE" sz="2000" dirty="0"/>
        </a:p>
      </dgm:t>
    </dgm:pt>
    <dgm:pt modelId="{9FEAFF98-D0CF-430D-8862-2AC4565F810E}" type="parTrans" cxnId="{EDC4FBA6-A5A1-46D3-8B27-36E1965E3D9C}">
      <dgm:prSet/>
      <dgm:spPr/>
      <dgm:t>
        <a:bodyPr/>
        <a:lstStyle/>
        <a:p>
          <a:endParaRPr lang="de-DE"/>
        </a:p>
      </dgm:t>
    </dgm:pt>
    <dgm:pt modelId="{1DC2B1EF-9C91-4A16-9FC4-EB021C436804}" type="sibTrans" cxnId="{EDC4FBA6-A5A1-46D3-8B27-36E1965E3D9C}">
      <dgm:prSet/>
      <dgm:spPr/>
      <dgm:t>
        <a:bodyPr/>
        <a:lstStyle/>
        <a:p>
          <a:endParaRPr lang="de-DE"/>
        </a:p>
      </dgm:t>
    </dgm:pt>
    <dgm:pt modelId="{6D335B19-4354-4395-B568-BCE3B61E5CE4}">
      <dgm:prSet custT="1"/>
      <dgm:spPr/>
      <dgm:t>
        <a:bodyPr/>
        <a:lstStyle/>
        <a:p>
          <a:pPr>
            <a:spcAft>
              <a:spcPct val="15000"/>
            </a:spcAft>
          </a:pPr>
          <a:endParaRPr lang="de-DE" sz="1800" dirty="0"/>
        </a:p>
      </dgm:t>
    </dgm:pt>
    <dgm:pt modelId="{0A6339A2-FE91-438F-A574-80EF869E9336}" type="parTrans" cxnId="{51662A04-23EB-47B5-8D69-FC859333640D}">
      <dgm:prSet/>
      <dgm:spPr/>
      <dgm:t>
        <a:bodyPr/>
        <a:lstStyle/>
        <a:p>
          <a:endParaRPr lang="de-DE"/>
        </a:p>
      </dgm:t>
    </dgm:pt>
    <dgm:pt modelId="{325F1558-7CC6-4503-B7DC-E2CCF4B9A3D1}" type="sibTrans" cxnId="{51662A04-23EB-47B5-8D69-FC859333640D}">
      <dgm:prSet/>
      <dgm:spPr/>
      <dgm:t>
        <a:bodyPr/>
        <a:lstStyle/>
        <a:p>
          <a:endParaRPr lang="de-DE"/>
        </a:p>
      </dgm:t>
    </dgm:pt>
    <dgm:pt modelId="{5CCD5637-F2DC-485D-A1D1-D0A1B141CED9}" type="pres">
      <dgm:prSet presAssocID="{FD81913F-65FC-40A1-B1DC-AE1B39BFC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E64B45-A85A-43BA-A5A0-D79CF9A2A199}" type="pres">
      <dgm:prSet presAssocID="{A37EC4BC-8E2E-405D-BE3B-19721B816BBA}" presName="parentLin" presStyleCnt="0"/>
      <dgm:spPr/>
    </dgm:pt>
    <dgm:pt modelId="{3C9639DF-8307-402A-9405-AD4A507A3F90}" type="pres">
      <dgm:prSet presAssocID="{A37EC4BC-8E2E-405D-BE3B-19721B816BB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77B75A6D-9506-4B4D-90FE-02BC8B0DE4BE}" type="pres">
      <dgm:prSet presAssocID="{A37EC4BC-8E2E-405D-BE3B-19721B816BBA}" presName="parentText" presStyleLbl="node1" presStyleIdx="0" presStyleCnt="1" custScaleX="128061" custScaleY="1405424" custLinFactY="105968" custLinFactNeighborX="40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5028CE-2578-4633-9F63-30826C61E4F8}" type="pres">
      <dgm:prSet presAssocID="{A37EC4BC-8E2E-405D-BE3B-19721B816BBA}" presName="negativeSpace" presStyleCnt="0"/>
      <dgm:spPr/>
    </dgm:pt>
    <dgm:pt modelId="{0A999072-35EB-416B-BE0A-3B15A0E431F2}" type="pres">
      <dgm:prSet presAssocID="{A37EC4BC-8E2E-405D-BE3B-19721B816BBA}" presName="childText" presStyleLbl="conFgAcc1" presStyleIdx="0" presStyleCnt="1" custAng="0" custScaleY="4169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D15F01-4A37-461F-A5DF-0D0A54CEF38D}" type="presOf" srcId="{A37EC4BC-8E2E-405D-BE3B-19721B816BBA}" destId="{77B75A6D-9506-4B4D-90FE-02BC8B0DE4BE}" srcOrd="1" destOrd="0" presId="urn:microsoft.com/office/officeart/2005/8/layout/list1"/>
    <dgm:cxn modelId="{8C6EEEAD-534C-4115-A06B-82CD555EFEC1}" type="presOf" srcId="{728CD1D1-156A-40A2-9D47-D8EBC8277161}" destId="{0A999072-35EB-416B-BE0A-3B15A0E431F2}" srcOrd="0" destOrd="1" presId="urn:microsoft.com/office/officeart/2005/8/layout/list1"/>
    <dgm:cxn modelId="{ABDC1837-60AF-41FD-B3EB-497165AAA33B}" type="presOf" srcId="{FD81913F-65FC-40A1-B1DC-AE1B39BFC5B4}" destId="{5CCD5637-F2DC-485D-A1D1-D0A1B141CED9}" srcOrd="0" destOrd="0" presId="urn:microsoft.com/office/officeart/2005/8/layout/list1"/>
    <dgm:cxn modelId="{841F8464-C034-426D-B446-B208ADFD7BF6}" type="presOf" srcId="{6D335B19-4354-4395-B568-BCE3B61E5CE4}" destId="{0A999072-35EB-416B-BE0A-3B15A0E431F2}" srcOrd="0" destOrd="0" presId="urn:microsoft.com/office/officeart/2005/8/layout/list1"/>
    <dgm:cxn modelId="{1C2ED67F-21CC-4A61-9B93-0A81BCEF246F}" type="presOf" srcId="{C66AF67F-DA16-4A03-98DF-757B113F2AF4}" destId="{0A999072-35EB-416B-BE0A-3B15A0E431F2}" srcOrd="0" destOrd="2" presId="urn:microsoft.com/office/officeart/2005/8/layout/list1"/>
    <dgm:cxn modelId="{D38173A2-D9A5-410A-8708-24F9424BE97F}" type="presOf" srcId="{A37EC4BC-8E2E-405D-BE3B-19721B816BBA}" destId="{3C9639DF-8307-402A-9405-AD4A507A3F90}" srcOrd="0" destOrd="0" presId="urn:microsoft.com/office/officeart/2005/8/layout/list1"/>
    <dgm:cxn modelId="{6E69946C-97E2-47E8-96AF-660D72F64E00}" srcId="{A37EC4BC-8E2E-405D-BE3B-19721B816BBA}" destId="{728CD1D1-156A-40A2-9D47-D8EBC8277161}" srcOrd="1" destOrd="0" parTransId="{B6E83B69-84A2-462B-9DD9-A80117B3CC47}" sibTransId="{D300EF7C-3EA4-4C77-8569-61BE994E69F4}"/>
    <dgm:cxn modelId="{8D7393A2-3F00-4560-A128-67A001540980}" srcId="{FD81913F-65FC-40A1-B1DC-AE1B39BFC5B4}" destId="{A37EC4BC-8E2E-405D-BE3B-19721B816BBA}" srcOrd="0" destOrd="0" parTransId="{E7F9DA57-1049-4EFC-933E-DDD8440F1E46}" sibTransId="{5B788AFC-926B-4D32-90E6-70DA5A42A569}"/>
    <dgm:cxn modelId="{51662A04-23EB-47B5-8D69-FC859333640D}" srcId="{A37EC4BC-8E2E-405D-BE3B-19721B816BBA}" destId="{6D335B19-4354-4395-B568-BCE3B61E5CE4}" srcOrd="0" destOrd="0" parTransId="{0A6339A2-FE91-438F-A574-80EF869E9336}" sibTransId="{325F1558-7CC6-4503-B7DC-E2CCF4B9A3D1}"/>
    <dgm:cxn modelId="{EDC4FBA6-A5A1-46D3-8B27-36E1965E3D9C}" srcId="{A37EC4BC-8E2E-405D-BE3B-19721B816BBA}" destId="{C66AF67F-DA16-4A03-98DF-757B113F2AF4}" srcOrd="2" destOrd="0" parTransId="{9FEAFF98-D0CF-430D-8862-2AC4565F810E}" sibTransId="{1DC2B1EF-9C91-4A16-9FC4-EB021C436804}"/>
    <dgm:cxn modelId="{77CDC788-EB78-4F39-B4D5-E7B81F99E848}" type="presParOf" srcId="{5CCD5637-F2DC-485D-A1D1-D0A1B141CED9}" destId="{DDE64B45-A85A-43BA-A5A0-D79CF9A2A199}" srcOrd="0" destOrd="0" presId="urn:microsoft.com/office/officeart/2005/8/layout/list1"/>
    <dgm:cxn modelId="{06207E91-84B1-4549-A98D-8B88DD359300}" type="presParOf" srcId="{DDE64B45-A85A-43BA-A5A0-D79CF9A2A199}" destId="{3C9639DF-8307-402A-9405-AD4A507A3F90}" srcOrd="0" destOrd="0" presId="urn:microsoft.com/office/officeart/2005/8/layout/list1"/>
    <dgm:cxn modelId="{89801BBA-F870-467F-8555-D3D36BE4700D}" type="presParOf" srcId="{DDE64B45-A85A-43BA-A5A0-D79CF9A2A199}" destId="{77B75A6D-9506-4B4D-90FE-02BC8B0DE4BE}" srcOrd="1" destOrd="0" presId="urn:microsoft.com/office/officeart/2005/8/layout/list1"/>
    <dgm:cxn modelId="{ABD56024-3048-4CCA-9FEB-7E6A5E94C639}" type="presParOf" srcId="{5CCD5637-F2DC-485D-A1D1-D0A1B141CED9}" destId="{725028CE-2578-4633-9F63-30826C61E4F8}" srcOrd="1" destOrd="0" presId="urn:microsoft.com/office/officeart/2005/8/layout/list1"/>
    <dgm:cxn modelId="{8356943E-A1F2-437D-AFB2-37EAC32446AB}" type="presParOf" srcId="{5CCD5637-F2DC-485D-A1D1-D0A1B141CED9}" destId="{0A999072-35EB-416B-BE0A-3B15A0E431F2}" srcOrd="2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1913F-65FC-40A1-B1DC-AE1B39BFC5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7EC4BC-8E2E-405D-BE3B-19721B816BB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Qualitätsüberprüfung:</a:t>
          </a:r>
        </a:p>
        <a:p>
          <a:r>
            <a:rPr lang="de-DE" sz="2400" b="1" dirty="0" smtClean="0"/>
            <a:t>Optimierungsbedarf bei den </a:t>
          </a:r>
          <a:r>
            <a:rPr lang="de-DE" sz="2400" b="1" dirty="0" err="1" smtClean="0"/>
            <a:t>Integrationsmassnahmen</a:t>
          </a:r>
          <a:endParaRPr lang="de-DE" sz="2400" b="1" dirty="0"/>
        </a:p>
      </dgm:t>
    </dgm:pt>
    <dgm:pt modelId="{E7F9DA57-1049-4EFC-933E-DDD8440F1E46}" type="parTrans" cxnId="{8D7393A2-3F00-4560-A128-67A001540980}">
      <dgm:prSet/>
      <dgm:spPr/>
      <dgm:t>
        <a:bodyPr/>
        <a:lstStyle/>
        <a:p>
          <a:endParaRPr lang="de-DE"/>
        </a:p>
      </dgm:t>
    </dgm:pt>
    <dgm:pt modelId="{5B788AFC-926B-4D32-90E6-70DA5A42A569}" type="sibTrans" cxnId="{8D7393A2-3F00-4560-A128-67A001540980}">
      <dgm:prSet/>
      <dgm:spPr/>
      <dgm:t>
        <a:bodyPr/>
        <a:lstStyle/>
        <a:p>
          <a:endParaRPr lang="de-DE"/>
        </a:p>
      </dgm:t>
    </dgm:pt>
    <dgm:pt modelId="{C66AF67F-DA16-4A03-98DF-757B113F2AF4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de-DE" sz="2000" dirty="0" smtClean="0"/>
            <a:t>Einer Person fehlen gewisse Grundkenntnisse im Bereich der Mathematik. Dies erschwert die Arbeitsintegration. Ein entsprechendes Förderprogramm steht im Rahmen der Sozialhilfe nicht zur Verfügung. </a:t>
          </a:r>
          <a:br>
            <a:rPr lang="de-DE" sz="2000" dirty="0" smtClean="0"/>
          </a:br>
          <a:endParaRPr lang="de-DE" sz="2000" dirty="0"/>
        </a:p>
      </dgm:t>
    </dgm:pt>
    <dgm:pt modelId="{9FEAFF98-D0CF-430D-8862-2AC4565F810E}" type="parTrans" cxnId="{EDC4FBA6-A5A1-46D3-8B27-36E1965E3D9C}">
      <dgm:prSet/>
      <dgm:spPr/>
      <dgm:t>
        <a:bodyPr/>
        <a:lstStyle/>
        <a:p>
          <a:endParaRPr lang="de-DE"/>
        </a:p>
      </dgm:t>
    </dgm:pt>
    <dgm:pt modelId="{1DC2B1EF-9C91-4A16-9FC4-EB021C436804}" type="sibTrans" cxnId="{EDC4FBA6-A5A1-46D3-8B27-36E1965E3D9C}">
      <dgm:prSet/>
      <dgm:spPr/>
      <dgm:t>
        <a:bodyPr/>
        <a:lstStyle/>
        <a:p>
          <a:endParaRPr lang="de-DE"/>
        </a:p>
      </dgm:t>
    </dgm:pt>
    <dgm:pt modelId="{6D335B19-4354-4395-B568-BCE3B61E5CE4}">
      <dgm:prSet custT="1"/>
      <dgm:spPr/>
      <dgm:t>
        <a:bodyPr/>
        <a:lstStyle/>
        <a:p>
          <a:pPr>
            <a:spcAft>
              <a:spcPct val="15000"/>
            </a:spcAft>
          </a:pPr>
          <a:endParaRPr lang="de-DE" sz="1800" dirty="0"/>
        </a:p>
      </dgm:t>
    </dgm:pt>
    <dgm:pt modelId="{0A6339A2-FE91-438F-A574-80EF869E9336}" type="parTrans" cxnId="{51662A04-23EB-47B5-8D69-FC859333640D}">
      <dgm:prSet/>
      <dgm:spPr/>
      <dgm:t>
        <a:bodyPr/>
        <a:lstStyle/>
        <a:p>
          <a:endParaRPr lang="de-DE"/>
        </a:p>
      </dgm:t>
    </dgm:pt>
    <dgm:pt modelId="{325F1558-7CC6-4503-B7DC-E2CCF4B9A3D1}" type="sibTrans" cxnId="{51662A04-23EB-47B5-8D69-FC859333640D}">
      <dgm:prSet/>
      <dgm:spPr/>
      <dgm:t>
        <a:bodyPr/>
        <a:lstStyle/>
        <a:p>
          <a:endParaRPr lang="de-DE"/>
        </a:p>
      </dgm:t>
    </dgm:pt>
    <dgm:pt modelId="{85822024-7847-41A6-963C-45D766CCD18A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de-DE" sz="2000" dirty="0" smtClean="0"/>
            <a:t>Die Qualität in den Integrationsprogrammen ist unterschiedlich. Eine Person besucht über Monate ein Förderprogramm und erlebt keinen Fortschritt. Dies führt zu Frust. </a:t>
          </a:r>
          <a:endParaRPr lang="de-DE" sz="2000" dirty="0"/>
        </a:p>
      </dgm:t>
    </dgm:pt>
    <dgm:pt modelId="{5EBA3E1E-3667-471C-884F-764DC23F5169}" type="sibTrans" cxnId="{4ACE9B97-7AD1-466E-B071-2D4D09998BFE}">
      <dgm:prSet/>
      <dgm:spPr/>
      <dgm:t>
        <a:bodyPr/>
        <a:lstStyle/>
        <a:p>
          <a:endParaRPr lang="de-DE"/>
        </a:p>
      </dgm:t>
    </dgm:pt>
    <dgm:pt modelId="{68F7E9BD-B4DB-4889-8785-33C03816E160}" type="parTrans" cxnId="{4ACE9B97-7AD1-466E-B071-2D4D09998BFE}">
      <dgm:prSet/>
      <dgm:spPr/>
      <dgm:t>
        <a:bodyPr/>
        <a:lstStyle/>
        <a:p>
          <a:endParaRPr lang="de-DE"/>
        </a:p>
      </dgm:t>
    </dgm:pt>
    <dgm:pt modelId="{22F34E04-DADF-45D7-9FF8-853D9B3956E6}">
      <dgm:prSet custT="1"/>
      <dgm:spPr/>
      <dgm:t>
        <a:bodyPr/>
        <a:lstStyle/>
        <a:p>
          <a:pPr>
            <a:spcAft>
              <a:spcPts val="0"/>
            </a:spcAft>
          </a:pPr>
          <a:endParaRPr lang="de-DE" sz="1400" dirty="0"/>
        </a:p>
      </dgm:t>
    </dgm:pt>
    <dgm:pt modelId="{4F0791F0-C76B-4C81-949B-CA5CC61528FA}" type="parTrans" cxnId="{2D622476-5202-43B3-9F9C-575C015E0FDF}">
      <dgm:prSet/>
      <dgm:spPr/>
    </dgm:pt>
    <dgm:pt modelId="{56A24763-7E61-4D6B-92A9-FDD86A0B8250}" type="sibTrans" cxnId="{2D622476-5202-43B3-9F9C-575C015E0FDF}">
      <dgm:prSet/>
      <dgm:spPr/>
    </dgm:pt>
    <dgm:pt modelId="{5CCD5637-F2DC-485D-A1D1-D0A1B141CED9}" type="pres">
      <dgm:prSet presAssocID="{FD81913F-65FC-40A1-B1DC-AE1B39BFC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DE64B45-A85A-43BA-A5A0-D79CF9A2A199}" type="pres">
      <dgm:prSet presAssocID="{A37EC4BC-8E2E-405D-BE3B-19721B816BBA}" presName="parentLin" presStyleCnt="0"/>
      <dgm:spPr/>
    </dgm:pt>
    <dgm:pt modelId="{3C9639DF-8307-402A-9405-AD4A507A3F90}" type="pres">
      <dgm:prSet presAssocID="{A37EC4BC-8E2E-405D-BE3B-19721B816BB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77B75A6D-9506-4B4D-90FE-02BC8B0DE4BE}" type="pres">
      <dgm:prSet presAssocID="{A37EC4BC-8E2E-405D-BE3B-19721B816BBA}" presName="parentText" presStyleLbl="node1" presStyleIdx="0" presStyleCnt="1" custScaleX="128061" custScaleY="1405424" custLinFactY="105968" custLinFactNeighborX="40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5028CE-2578-4633-9F63-30826C61E4F8}" type="pres">
      <dgm:prSet presAssocID="{A37EC4BC-8E2E-405D-BE3B-19721B816BBA}" presName="negativeSpace" presStyleCnt="0"/>
      <dgm:spPr/>
    </dgm:pt>
    <dgm:pt modelId="{0A999072-35EB-416B-BE0A-3B15A0E431F2}" type="pres">
      <dgm:prSet presAssocID="{A37EC4BC-8E2E-405D-BE3B-19721B816BBA}" presName="childText" presStyleLbl="conFgAcc1" presStyleIdx="0" presStyleCnt="1" custAng="0" custScaleY="5245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D15F01-4A37-461F-A5DF-0D0A54CEF38D}" type="presOf" srcId="{A37EC4BC-8E2E-405D-BE3B-19721B816BBA}" destId="{77B75A6D-9506-4B4D-90FE-02BC8B0DE4BE}" srcOrd="1" destOrd="0" presId="urn:microsoft.com/office/officeart/2005/8/layout/list1"/>
    <dgm:cxn modelId="{4ACE9B97-7AD1-466E-B071-2D4D09998BFE}" srcId="{A37EC4BC-8E2E-405D-BE3B-19721B816BBA}" destId="{85822024-7847-41A6-963C-45D766CCD18A}" srcOrd="2" destOrd="0" parTransId="{68F7E9BD-B4DB-4889-8785-33C03816E160}" sibTransId="{5EBA3E1E-3667-471C-884F-764DC23F5169}"/>
    <dgm:cxn modelId="{621F0D40-F2AE-4386-99DB-E16E7392A2C6}" type="presOf" srcId="{22F34E04-DADF-45D7-9FF8-853D9B3956E6}" destId="{0A999072-35EB-416B-BE0A-3B15A0E431F2}" srcOrd="0" destOrd="1" presId="urn:microsoft.com/office/officeart/2005/8/layout/list1"/>
    <dgm:cxn modelId="{ABDC1837-60AF-41FD-B3EB-497165AAA33B}" type="presOf" srcId="{FD81913F-65FC-40A1-B1DC-AE1B39BFC5B4}" destId="{5CCD5637-F2DC-485D-A1D1-D0A1B141CED9}" srcOrd="0" destOrd="0" presId="urn:microsoft.com/office/officeart/2005/8/layout/list1"/>
    <dgm:cxn modelId="{2D622476-5202-43B3-9F9C-575C015E0FDF}" srcId="{A37EC4BC-8E2E-405D-BE3B-19721B816BBA}" destId="{22F34E04-DADF-45D7-9FF8-853D9B3956E6}" srcOrd="1" destOrd="0" parTransId="{4F0791F0-C76B-4C81-949B-CA5CC61528FA}" sibTransId="{56A24763-7E61-4D6B-92A9-FDD86A0B8250}"/>
    <dgm:cxn modelId="{841F8464-C034-426D-B446-B208ADFD7BF6}" type="presOf" srcId="{6D335B19-4354-4395-B568-BCE3B61E5CE4}" destId="{0A999072-35EB-416B-BE0A-3B15A0E431F2}" srcOrd="0" destOrd="0" presId="urn:microsoft.com/office/officeart/2005/8/layout/list1"/>
    <dgm:cxn modelId="{1C2ED67F-21CC-4A61-9B93-0A81BCEF246F}" type="presOf" srcId="{C66AF67F-DA16-4A03-98DF-757B113F2AF4}" destId="{0A999072-35EB-416B-BE0A-3B15A0E431F2}" srcOrd="0" destOrd="3" presId="urn:microsoft.com/office/officeart/2005/8/layout/list1"/>
    <dgm:cxn modelId="{D38173A2-D9A5-410A-8708-24F9424BE97F}" type="presOf" srcId="{A37EC4BC-8E2E-405D-BE3B-19721B816BBA}" destId="{3C9639DF-8307-402A-9405-AD4A507A3F90}" srcOrd="0" destOrd="0" presId="urn:microsoft.com/office/officeart/2005/8/layout/list1"/>
    <dgm:cxn modelId="{F737F914-02D6-4489-9CDB-865420E13AA2}" type="presOf" srcId="{85822024-7847-41A6-963C-45D766CCD18A}" destId="{0A999072-35EB-416B-BE0A-3B15A0E431F2}" srcOrd="0" destOrd="2" presId="urn:microsoft.com/office/officeart/2005/8/layout/list1"/>
    <dgm:cxn modelId="{8D7393A2-3F00-4560-A128-67A001540980}" srcId="{FD81913F-65FC-40A1-B1DC-AE1B39BFC5B4}" destId="{A37EC4BC-8E2E-405D-BE3B-19721B816BBA}" srcOrd="0" destOrd="0" parTransId="{E7F9DA57-1049-4EFC-933E-DDD8440F1E46}" sibTransId="{5B788AFC-926B-4D32-90E6-70DA5A42A569}"/>
    <dgm:cxn modelId="{51662A04-23EB-47B5-8D69-FC859333640D}" srcId="{A37EC4BC-8E2E-405D-BE3B-19721B816BBA}" destId="{6D335B19-4354-4395-B568-BCE3B61E5CE4}" srcOrd="0" destOrd="0" parTransId="{0A6339A2-FE91-438F-A574-80EF869E9336}" sibTransId="{325F1558-7CC6-4503-B7DC-E2CCF4B9A3D1}"/>
    <dgm:cxn modelId="{EDC4FBA6-A5A1-46D3-8B27-36E1965E3D9C}" srcId="{A37EC4BC-8E2E-405D-BE3B-19721B816BBA}" destId="{C66AF67F-DA16-4A03-98DF-757B113F2AF4}" srcOrd="3" destOrd="0" parTransId="{9FEAFF98-D0CF-430D-8862-2AC4565F810E}" sibTransId="{1DC2B1EF-9C91-4A16-9FC4-EB021C436804}"/>
    <dgm:cxn modelId="{77CDC788-EB78-4F39-B4D5-E7B81F99E848}" type="presParOf" srcId="{5CCD5637-F2DC-485D-A1D1-D0A1B141CED9}" destId="{DDE64B45-A85A-43BA-A5A0-D79CF9A2A199}" srcOrd="0" destOrd="0" presId="urn:microsoft.com/office/officeart/2005/8/layout/list1"/>
    <dgm:cxn modelId="{06207E91-84B1-4549-A98D-8B88DD359300}" type="presParOf" srcId="{DDE64B45-A85A-43BA-A5A0-D79CF9A2A199}" destId="{3C9639DF-8307-402A-9405-AD4A507A3F90}" srcOrd="0" destOrd="0" presId="urn:microsoft.com/office/officeart/2005/8/layout/list1"/>
    <dgm:cxn modelId="{89801BBA-F870-467F-8555-D3D36BE4700D}" type="presParOf" srcId="{DDE64B45-A85A-43BA-A5A0-D79CF9A2A199}" destId="{77B75A6D-9506-4B4D-90FE-02BC8B0DE4BE}" srcOrd="1" destOrd="0" presId="urn:microsoft.com/office/officeart/2005/8/layout/list1"/>
    <dgm:cxn modelId="{ABD56024-3048-4CCA-9FEB-7E6A5E94C639}" type="presParOf" srcId="{5CCD5637-F2DC-485D-A1D1-D0A1B141CED9}" destId="{725028CE-2578-4633-9F63-30826C61E4F8}" srcOrd="1" destOrd="0" presId="urn:microsoft.com/office/officeart/2005/8/layout/list1"/>
    <dgm:cxn modelId="{8356943E-A1F2-437D-AFB2-37EAC32446AB}" type="presParOf" srcId="{5CCD5637-F2DC-485D-A1D1-D0A1B141CED9}" destId="{0A999072-35EB-416B-BE0A-3B15A0E431F2}" srcOrd="2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DF36F-6515-4C5E-A17B-F0444C99C2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233761-6D44-4B12-923E-07D850037BF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sz="2400" b="1" dirty="0" smtClean="0"/>
            <a:t>Ein gutes Zusammenwirken zwischen dem Kanton und den Gemeinden ist etabliert und die Zusammenarbeit verschiedener Institutionen im Bereich der sozialen Sicherung, Gesundheit, Bildung und Arbeitsmarktintegration ist gestärkt.</a:t>
          </a:r>
        </a:p>
      </dgm:t>
    </dgm:pt>
    <dgm:pt modelId="{FB90AD3A-D5E4-41FC-861C-DC5E028C1554}" type="parTrans" cxnId="{B45C30A3-BC87-41F3-A580-A767810D96C8}">
      <dgm:prSet/>
      <dgm:spPr/>
      <dgm:t>
        <a:bodyPr/>
        <a:lstStyle/>
        <a:p>
          <a:endParaRPr lang="de-DE"/>
        </a:p>
      </dgm:t>
    </dgm:pt>
    <dgm:pt modelId="{21159992-4D9D-4D9C-913C-9D05688BB752}" type="sibTrans" cxnId="{B45C30A3-BC87-41F3-A580-A767810D96C8}">
      <dgm:prSet/>
      <dgm:spPr/>
      <dgm:t>
        <a:bodyPr/>
        <a:lstStyle/>
        <a:p>
          <a:endParaRPr lang="de-DE"/>
        </a:p>
      </dgm:t>
    </dgm:pt>
    <dgm:pt modelId="{250820DC-62F8-493D-AC46-17102618B653}">
      <dgm:prSet custT="1"/>
      <dgm:spPr/>
      <dgm:t>
        <a:bodyPr/>
        <a:lstStyle/>
        <a:p>
          <a:r>
            <a:rPr lang="de-DE" sz="2000" dirty="0" smtClean="0"/>
            <a:t>Die Aufgabenteilung zwischen dem Kanton und den Gemeinden ist geklärt und optimiert.</a:t>
          </a:r>
          <a:endParaRPr lang="de-DE" sz="2000" dirty="0"/>
        </a:p>
      </dgm:t>
    </dgm:pt>
    <dgm:pt modelId="{FA07270C-942E-44F3-BE83-CC7E1EC016C7}" type="parTrans" cxnId="{56BFC095-5A90-4A10-B5C4-FD7F9EDB5E2D}">
      <dgm:prSet/>
      <dgm:spPr/>
      <dgm:t>
        <a:bodyPr/>
        <a:lstStyle/>
        <a:p>
          <a:endParaRPr lang="de-DE"/>
        </a:p>
      </dgm:t>
    </dgm:pt>
    <dgm:pt modelId="{9267D154-D4E0-44C9-B77D-657B1BB62FD8}" type="sibTrans" cxnId="{56BFC095-5A90-4A10-B5C4-FD7F9EDB5E2D}">
      <dgm:prSet/>
      <dgm:spPr/>
      <dgm:t>
        <a:bodyPr/>
        <a:lstStyle/>
        <a:p>
          <a:endParaRPr lang="de-DE"/>
        </a:p>
      </dgm:t>
    </dgm:pt>
    <dgm:pt modelId="{6390CEBB-59D4-4549-B0E0-B541EDD1F6D9}">
      <dgm:prSet custT="1"/>
      <dgm:spPr/>
      <dgm:t>
        <a:bodyPr/>
        <a:lstStyle/>
        <a:p>
          <a:r>
            <a:rPr lang="de-DE" sz="2000" dirty="0" smtClean="0"/>
            <a:t>Die interinstitutionelle Zusammenarbeit ist gestärkt</a:t>
          </a:r>
          <a:r>
            <a:rPr lang="de-DE" sz="2900" dirty="0" smtClean="0"/>
            <a:t>.</a:t>
          </a:r>
          <a:endParaRPr lang="de-DE" sz="2900" dirty="0"/>
        </a:p>
      </dgm:t>
    </dgm:pt>
    <dgm:pt modelId="{FA9DFA2A-59B3-4D85-873D-84A25BA12C70}" type="parTrans" cxnId="{FBDDA951-E974-47B1-9F5E-920438548D57}">
      <dgm:prSet/>
      <dgm:spPr/>
      <dgm:t>
        <a:bodyPr/>
        <a:lstStyle/>
        <a:p>
          <a:endParaRPr lang="de-DE"/>
        </a:p>
      </dgm:t>
    </dgm:pt>
    <dgm:pt modelId="{A585579C-4F2E-46CE-AA20-8AF8D6D399A1}" type="sibTrans" cxnId="{FBDDA951-E974-47B1-9F5E-920438548D57}">
      <dgm:prSet/>
      <dgm:spPr/>
      <dgm:t>
        <a:bodyPr/>
        <a:lstStyle/>
        <a:p>
          <a:endParaRPr lang="de-DE"/>
        </a:p>
      </dgm:t>
    </dgm:pt>
    <dgm:pt modelId="{1A768B1C-F191-4B4D-A145-5941126C5872}" type="pres">
      <dgm:prSet presAssocID="{CBDDF36F-6515-4C5E-A17B-F0444C99C2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CA1F72F-9B12-4C7C-85BA-298D446292C3}" type="pres">
      <dgm:prSet presAssocID="{7C233761-6D44-4B12-923E-07D850037BFA}" presName="parentLin" presStyleCnt="0"/>
      <dgm:spPr/>
    </dgm:pt>
    <dgm:pt modelId="{D709CEC4-9A5D-4F59-A986-3A746246635D}" type="pres">
      <dgm:prSet presAssocID="{7C233761-6D44-4B12-923E-07D850037BFA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48E70307-F21B-4CBA-9E4E-976A93334D0D}" type="pres">
      <dgm:prSet presAssocID="{7C233761-6D44-4B12-923E-07D850037BFA}" presName="parentText" presStyleLbl="node1" presStyleIdx="0" presStyleCnt="1" custScaleX="137085" custScaleY="128659" custLinFactNeighborX="-4458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8FD0ED-8EF5-4C00-A3D6-9C46FBD7EEBC}" type="pres">
      <dgm:prSet presAssocID="{7C233761-6D44-4B12-923E-07D850037BFA}" presName="negativeSpace" presStyleCnt="0"/>
      <dgm:spPr/>
    </dgm:pt>
    <dgm:pt modelId="{189233CE-6B02-41AB-BED3-3F8BDF6081D8}" type="pres">
      <dgm:prSet presAssocID="{7C233761-6D44-4B12-923E-07D850037B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6BFC095-5A90-4A10-B5C4-FD7F9EDB5E2D}" srcId="{7C233761-6D44-4B12-923E-07D850037BFA}" destId="{250820DC-62F8-493D-AC46-17102618B653}" srcOrd="0" destOrd="0" parTransId="{FA07270C-942E-44F3-BE83-CC7E1EC016C7}" sibTransId="{9267D154-D4E0-44C9-B77D-657B1BB62FD8}"/>
    <dgm:cxn modelId="{FBDDA951-E974-47B1-9F5E-920438548D57}" srcId="{7C233761-6D44-4B12-923E-07D850037BFA}" destId="{6390CEBB-59D4-4549-B0E0-B541EDD1F6D9}" srcOrd="1" destOrd="0" parTransId="{FA9DFA2A-59B3-4D85-873D-84A25BA12C70}" sibTransId="{A585579C-4F2E-46CE-AA20-8AF8D6D399A1}"/>
    <dgm:cxn modelId="{FB2C70DD-2675-4C27-8E6F-1956978FDE39}" type="presOf" srcId="{250820DC-62F8-493D-AC46-17102618B653}" destId="{189233CE-6B02-41AB-BED3-3F8BDF6081D8}" srcOrd="0" destOrd="0" presId="urn:microsoft.com/office/officeart/2005/8/layout/list1"/>
    <dgm:cxn modelId="{7E4147FF-78A8-4461-B323-1F0BBFF3ED40}" type="presOf" srcId="{7C233761-6D44-4B12-923E-07D850037BFA}" destId="{48E70307-F21B-4CBA-9E4E-976A93334D0D}" srcOrd="1" destOrd="0" presId="urn:microsoft.com/office/officeart/2005/8/layout/list1"/>
    <dgm:cxn modelId="{9D9C0465-A887-43E3-BEED-CB90E93EC67E}" type="presOf" srcId="{7C233761-6D44-4B12-923E-07D850037BFA}" destId="{D709CEC4-9A5D-4F59-A986-3A746246635D}" srcOrd="0" destOrd="0" presId="urn:microsoft.com/office/officeart/2005/8/layout/list1"/>
    <dgm:cxn modelId="{A2B11988-5C04-4EA2-A480-0652E791E8E7}" type="presOf" srcId="{6390CEBB-59D4-4549-B0E0-B541EDD1F6D9}" destId="{189233CE-6B02-41AB-BED3-3F8BDF6081D8}" srcOrd="0" destOrd="1" presId="urn:microsoft.com/office/officeart/2005/8/layout/list1"/>
    <dgm:cxn modelId="{B45C30A3-BC87-41F3-A580-A767810D96C8}" srcId="{CBDDF36F-6515-4C5E-A17B-F0444C99C2FF}" destId="{7C233761-6D44-4B12-923E-07D850037BFA}" srcOrd="0" destOrd="0" parTransId="{FB90AD3A-D5E4-41FC-861C-DC5E028C1554}" sibTransId="{21159992-4D9D-4D9C-913C-9D05688BB752}"/>
    <dgm:cxn modelId="{1569027B-08ED-40A6-977B-A0B380A02247}" type="presOf" srcId="{CBDDF36F-6515-4C5E-A17B-F0444C99C2FF}" destId="{1A768B1C-F191-4B4D-A145-5941126C5872}" srcOrd="0" destOrd="0" presId="urn:microsoft.com/office/officeart/2005/8/layout/list1"/>
    <dgm:cxn modelId="{D5549B9C-9F9C-4F1E-BD72-1E437BDE59D6}" type="presParOf" srcId="{1A768B1C-F191-4B4D-A145-5941126C5872}" destId="{ACA1F72F-9B12-4C7C-85BA-298D446292C3}" srcOrd="0" destOrd="0" presId="urn:microsoft.com/office/officeart/2005/8/layout/list1"/>
    <dgm:cxn modelId="{69F77E27-AC0E-4033-8F58-8D252366EF74}" type="presParOf" srcId="{ACA1F72F-9B12-4C7C-85BA-298D446292C3}" destId="{D709CEC4-9A5D-4F59-A986-3A746246635D}" srcOrd="0" destOrd="0" presId="urn:microsoft.com/office/officeart/2005/8/layout/list1"/>
    <dgm:cxn modelId="{7EE2B269-318E-4F6F-8FEA-5336EA14DA61}" type="presParOf" srcId="{ACA1F72F-9B12-4C7C-85BA-298D446292C3}" destId="{48E70307-F21B-4CBA-9E4E-976A93334D0D}" srcOrd="1" destOrd="0" presId="urn:microsoft.com/office/officeart/2005/8/layout/list1"/>
    <dgm:cxn modelId="{A4C15F99-10E2-4FDE-8BFF-76BEA52C9979}" type="presParOf" srcId="{1A768B1C-F191-4B4D-A145-5941126C5872}" destId="{C58FD0ED-8EF5-4C00-A3D6-9C46FBD7EEBC}" srcOrd="1" destOrd="0" presId="urn:microsoft.com/office/officeart/2005/8/layout/list1"/>
    <dgm:cxn modelId="{2BE20B7D-08A1-410C-A1BD-B6A914052625}" type="presParOf" srcId="{1A768B1C-F191-4B4D-A145-5941126C5872}" destId="{189233CE-6B02-41AB-BED3-3F8BDF6081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123BF-2761-43A6-8F62-4DEE6ED2B95E}">
      <dsp:nvSpPr>
        <dsp:cNvPr id="0" name=""/>
        <dsp:cNvSpPr/>
      </dsp:nvSpPr>
      <dsp:spPr>
        <a:xfrm>
          <a:off x="0" y="18502"/>
          <a:ext cx="8785225" cy="5974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Gestiegene Sozialhilfequote und -kosten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164" y="47666"/>
        <a:ext cx="8726897" cy="539101"/>
      </dsp:txXfrm>
    </dsp:sp>
    <dsp:sp modelId="{1C672B80-E6C2-46A6-83DE-253B9A0DCC07}">
      <dsp:nvSpPr>
        <dsp:cNvPr id="0" name=""/>
        <dsp:cNvSpPr/>
      </dsp:nvSpPr>
      <dsp:spPr>
        <a:xfrm>
          <a:off x="0" y="615932"/>
          <a:ext cx="8785225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Die Sozialhilfequote ist in 10 Jahren von </a:t>
          </a:r>
          <a:r>
            <a:rPr lang="de-DE" sz="1900" kern="1200" dirty="0" smtClean="0"/>
            <a:t>2,2 </a:t>
          </a:r>
          <a:r>
            <a:rPr lang="de-DE" sz="1900" kern="1200" dirty="0" smtClean="0"/>
            <a:t>auf </a:t>
          </a:r>
          <a:r>
            <a:rPr lang="de-DE" sz="1900" kern="1200" dirty="0" smtClean="0"/>
            <a:t>3,0 </a:t>
          </a:r>
          <a:r>
            <a:rPr lang="de-DE" sz="1900" kern="1200" dirty="0" smtClean="0"/>
            <a:t>Prozent gestiegen.</a:t>
          </a:r>
          <a:endParaRPr lang="de-DE" sz="1900" kern="1200" dirty="0"/>
        </a:p>
      </dsp:txBody>
      <dsp:txXfrm>
        <a:off x="0" y="615932"/>
        <a:ext cx="8785225" cy="678960"/>
      </dsp:txXfrm>
    </dsp:sp>
    <dsp:sp modelId="{58003568-BD9C-4F36-994D-60138CF69B9F}">
      <dsp:nvSpPr>
        <dsp:cNvPr id="0" name=""/>
        <dsp:cNvSpPr/>
      </dsp:nvSpPr>
      <dsp:spPr>
        <a:xfrm>
          <a:off x="0" y="1294892"/>
          <a:ext cx="8785225" cy="5974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Zunehmende Bezugsdauer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164" y="1324056"/>
        <a:ext cx="8726897" cy="539101"/>
      </dsp:txXfrm>
    </dsp:sp>
    <dsp:sp modelId="{68FC8AEC-98D9-4E20-B8A0-21CDDEA014DF}">
      <dsp:nvSpPr>
        <dsp:cNvPr id="0" name=""/>
        <dsp:cNvSpPr/>
      </dsp:nvSpPr>
      <dsp:spPr>
        <a:xfrm>
          <a:off x="0" y="1892322"/>
          <a:ext cx="8785225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Jeder vierte Fall dauert mehr als 4 Jahre</a:t>
          </a:r>
          <a:r>
            <a:rPr lang="de-DE" sz="1800" kern="1200" dirty="0" smtClean="0"/>
            <a:t>.</a:t>
          </a:r>
          <a:endParaRPr lang="de-DE" sz="1800" kern="1200" dirty="0"/>
        </a:p>
      </dsp:txBody>
      <dsp:txXfrm>
        <a:off x="0" y="1892322"/>
        <a:ext cx="8785225" cy="678960"/>
      </dsp:txXfrm>
    </dsp:sp>
    <dsp:sp modelId="{BFE4DC0F-DEAB-4257-96EC-50CEFDEA608B}">
      <dsp:nvSpPr>
        <dsp:cNvPr id="0" name=""/>
        <dsp:cNvSpPr/>
      </dsp:nvSpPr>
      <dsp:spPr>
        <a:xfrm>
          <a:off x="0" y="2571282"/>
          <a:ext cx="8785225" cy="5974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Besonders betroffene Personengruppen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164" y="2600446"/>
        <a:ext cx="8726897" cy="539101"/>
      </dsp:txXfrm>
    </dsp:sp>
    <dsp:sp modelId="{CCC2A8EC-E9F6-4BD1-9597-8E6FC394DF2F}">
      <dsp:nvSpPr>
        <dsp:cNvPr id="0" name=""/>
        <dsp:cNvSpPr/>
      </dsp:nvSpPr>
      <dsp:spPr>
        <a:xfrm>
          <a:off x="0" y="3168712"/>
          <a:ext cx="8785225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Kinder und Jugendliche, junge Erwachsene, 55+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Ausländische Personen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Personen ohne Berufsbildung und Geringqualifizierte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Alleinerziehende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Personen mit gesundheitlichen Beeinträchtigungen</a:t>
          </a:r>
          <a:endParaRPr lang="de-DE" sz="1900" kern="1200" dirty="0"/>
        </a:p>
      </dsp:txBody>
      <dsp:txXfrm>
        <a:off x="0" y="3168712"/>
        <a:ext cx="8785225" cy="15276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233CE-6B02-41AB-BED3-3F8BDF6081D8}">
      <dsp:nvSpPr>
        <dsp:cNvPr id="0" name=""/>
        <dsp:cNvSpPr/>
      </dsp:nvSpPr>
      <dsp:spPr>
        <a:xfrm>
          <a:off x="0" y="986018"/>
          <a:ext cx="7257691" cy="281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77" tIns="1353820" rIns="5632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Die Entscheide in den Gemeinden werden von der Sozialhilfebehörde gefällt. Fachpersonen des Sozialdienstes haben von Gesetzes wegen wenig Entscheidungskompetenz. Dies belastet die Behörden und ist teilweise ineffizient. </a:t>
          </a:r>
          <a:endParaRPr lang="de-DE" sz="2000" kern="1200" dirty="0"/>
        </a:p>
      </dsp:txBody>
      <dsp:txXfrm>
        <a:off x="0" y="986018"/>
        <a:ext cx="7257691" cy="2815312"/>
      </dsp:txXfrm>
    </dsp:sp>
    <dsp:sp modelId="{48E70307-F21B-4CBA-9E4E-976A93334D0D}">
      <dsp:nvSpPr>
        <dsp:cNvPr id="0" name=""/>
        <dsp:cNvSpPr/>
      </dsp:nvSpPr>
      <dsp:spPr>
        <a:xfrm>
          <a:off x="199143" y="262669"/>
          <a:ext cx="6896431" cy="168274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6" tIns="0" rIns="192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Neuorganisation Vollzug: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Fehlende Wahlfreiheit</a:t>
          </a:r>
        </a:p>
      </dsp:txBody>
      <dsp:txXfrm>
        <a:off x="281288" y="344814"/>
        <a:ext cx="6732141" cy="15184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9B358-A39D-499F-8E11-AD580CFDC527}">
      <dsp:nvSpPr>
        <dsp:cNvPr id="0" name=""/>
        <dsp:cNvSpPr/>
      </dsp:nvSpPr>
      <dsp:spPr>
        <a:xfrm>
          <a:off x="5969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1 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14971" y="10202"/>
        <a:ext cx="1238900" cy="289347"/>
      </dsp:txXfrm>
    </dsp:sp>
    <dsp:sp modelId="{B0E83D78-6D2A-4342-B818-3DA807CD868D}">
      <dsp:nvSpPr>
        <dsp:cNvPr id="0" name=""/>
        <dsp:cNvSpPr/>
      </dsp:nvSpPr>
      <dsp:spPr>
        <a:xfrm>
          <a:off x="7196" y="523713"/>
          <a:ext cx="1254450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Materielle Unter-stützung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43938" y="560455"/>
        <a:ext cx="1180966" cy="1553663"/>
      </dsp:txXfrm>
    </dsp:sp>
    <dsp:sp modelId="{9778FBD2-9C6B-48A9-8A9B-D2F2B06E7386}">
      <dsp:nvSpPr>
        <dsp:cNvPr id="0" name=""/>
        <dsp:cNvSpPr/>
      </dsp:nvSpPr>
      <dsp:spPr>
        <a:xfrm>
          <a:off x="7196" y="2366022"/>
          <a:ext cx="1254450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7 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43938" y="2402764"/>
        <a:ext cx="1180966" cy="1205242"/>
      </dsp:txXfrm>
    </dsp:sp>
    <dsp:sp modelId="{A104325B-B64F-43D7-BD42-391AF842EED4}">
      <dsp:nvSpPr>
        <dsp:cNvPr id="0" name=""/>
        <dsp:cNvSpPr/>
      </dsp:nvSpPr>
      <dsp:spPr>
        <a:xfrm>
          <a:off x="1474033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2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1483035" y="10202"/>
        <a:ext cx="1238900" cy="289347"/>
      </dsp:txXfrm>
    </dsp:sp>
    <dsp:sp modelId="{F7F070D9-6419-433B-B4D9-302D386E914E}">
      <dsp:nvSpPr>
        <dsp:cNvPr id="0" name=""/>
        <dsp:cNvSpPr/>
      </dsp:nvSpPr>
      <dsp:spPr>
        <a:xfrm>
          <a:off x="1474646" y="523713"/>
          <a:ext cx="1255676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bg1"/>
              </a:solidFill>
            </a:rPr>
            <a:t>Persön-liche</a:t>
          </a:r>
          <a:r>
            <a:rPr lang="de-DE" sz="1600" b="1" kern="1200" dirty="0" smtClean="0">
              <a:solidFill>
                <a:schemeClr val="bg1"/>
              </a:solidFill>
            </a:rPr>
            <a:t> Sozialhilfe und Beratung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1511423" y="560490"/>
        <a:ext cx="1182122" cy="1553593"/>
      </dsp:txXfrm>
    </dsp:sp>
    <dsp:sp modelId="{2D69DB5A-0276-42E3-A433-88B9F528F84B}">
      <dsp:nvSpPr>
        <dsp:cNvPr id="0" name=""/>
        <dsp:cNvSpPr/>
      </dsp:nvSpPr>
      <dsp:spPr>
        <a:xfrm>
          <a:off x="1474646" y="2366022"/>
          <a:ext cx="1255676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7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1511423" y="2402799"/>
        <a:ext cx="1182122" cy="1205172"/>
      </dsp:txXfrm>
    </dsp:sp>
    <dsp:sp modelId="{D01714E3-3213-4C94-BCEC-3C3798E1DCA0}">
      <dsp:nvSpPr>
        <dsp:cNvPr id="0" name=""/>
        <dsp:cNvSpPr/>
      </dsp:nvSpPr>
      <dsp:spPr>
        <a:xfrm>
          <a:off x="2942097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3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2951099" y="10202"/>
        <a:ext cx="1238900" cy="289347"/>
      </dsp:txXfrm>
    </dsp:sp>
    <dsp:sp modelId="{8A4FDEDE-5638-479D-986D-DF0EC4919DE7}">
      <dsp:nvSpPr>
        <dsp:cNvPr id="0" name=""/>
        <dsp:cNvSpPr/>
      </dsp:nvSpPr>
      <dsp:spPr>
        <a:xfrm>
          <a:off x="2942710" y="523713"/>
          <a:ext cx="1255676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Erwerbs-integration und soziale Integration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2979487" y="560490"/>
        <a:ext cx="1182122" cy="1553593"/>
      </dsp:txXfrm>
    </dsp:sp>
    <dsp:sp modelId="{524CDC1B-444D-4474-BD82-8341A16541CA}">
      <dsp:nvSpPr>
        <dsp:cNvPr id="0" name=""/>
        <dsp:cNvSpPr/>
      </dsp:nvSpPr>
      <dsp:spPr>
        <a:xfrm>
          <a:off x="2942710" y="2366022"/>
          <a:ext cx="1255676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6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979487" y="2402799"/>
        <a:ext cx="1182122" cy="1205172"/>
      </dsp:txXfrm>
    </dsp:sp>
    <dsp:sp modelId="{F1D42900-2120-4620-8938-8E787A13E331}">
      <dsp:nvSpPr>
        <dsp:cNvPr id="0" name=""/>
        <dsp:cNvSpPr/>
      </dsp:nvSpPr>
      <dsp:spPr>
        <a:xfrm>
          <a:off x="4410160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4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4419162" y="10202"/>
        <a:ext cx="1238900" cy="289347"/>
      </dsp:txXfrm>
    </dsp:sp>
    <dsp:sp modelId="{418F03C4-B421-4980-8818-3ACE1D0809A1}">
      <dsp:nvSpPr>
        <dsp:cNvPr id="0" name=""/>
        <dsp:cNvSpPr/>
      </dsp:nvSpPr>
      <dsp:spPr>
        <a:xfrm>
          <a:off x="4410774" y="523713"/>
          <a:ext cx="1255676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Aus- </a:t>
          </a:r>
          <a:br>
            <a:rPr lang="de-DE" sz="1600" b="1" kern="1200" dirty="0" smtClean="0">
              <a:solidFill>
                <a:schemeClr val="bg1"/>
              </a:solidFill>
            </a:rPr>
          </a:br>
          <a:r>
            <a:rPr lang="de-DE" sz="1600" b="1" kern="1200" dirty="0" smtClean="0">
              <a:solidFill>
                <a:schemeClr val="bg1"/>
              </a:solidFill>
            </a:rPr>
            <a:t>und Weiter-bildung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4447551" y="560490"/>
        <a:ext cx="1182122" cy="1553593"/>
      </dsp:txXfrm>
    </dsp:sp>
    <dsp:sp modelId="{589AB1E4-BBEA-4287-8541-065113F99600}">
      <dsp:nvSpPr>
        <dsp:cNvPr id="0" name=""/>
        <dsp:cNvSpPr/>
      </dsp:nvSpPr>
      <dsp:spPr>
        <a:xfrm>
          <a:off x="4410774" y="2366022"/>
          <a:ext cx="1255676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6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4447551" y="2402799"/>
        <a:ext cx="1182122" cy="1205172"/>
      </dsp:txXfrm>
    </dsp:sp>
    <dsp:sp modelId="{9A84A16E-5931-4B1B-8780-1A34CF143643}">
      <dsp:nvSpPr>
        <dsp:cNvPr id="0" name=""/>
        <dsp:cNvSpPr/>
      </dsp:nvSpPr>
      <dsp:spPr>
        <a:xfrm>
          <a:off x="5878224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5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5887226" y="10202"/>
        <a:ext cx="1238900" cy="289347"/>
      </dsp:txXfrm>
    </dsp:sp>
    <dsp:sp modelId="{E9615422-7C14-46D2-AF4A-EBC81B7A7DF9}">
      <dsp:nvSpPr>
        <dsp:cNvPr id="0" name=""/>
        <dsp:cNvSpPr/>
      </dsp:nvSpPr>
      <dsp:spPr>
        <a:xfrm>
          <a:off x="5878838" y="523713"/>
          <a:ext cx="1255676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bg1"/>
              </a:solidFill>
            </a:rPr>
            <a:t>Zusam-menarbeit</a:t>
          </a:r>
          <a:r>
            <a:rPr lang="de-DE" sz="1600" b="1" kern="1200" dirty="0" smtClean="0">
              <a:solidFill>
                <a:schemeClr val="bg1"/>
              </a:solidFill>
            </a:rPr>
            <a:t> zwischen Kanton und Gemein-den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5915615" y="560490"/>
        <a:ext cx="1182122" cy="1553593"/>
      </dsp:txXfrm>
    </dsp:sp>
    <dsp:sp modelId="{E1A4F527-EC14-4FDF-8620-50FBF2FA7916}">
      <dsp:nvSpPr>
        <dsp:cNvPr id="0" name=""/>
        <dsp:cNvSpPr/>
      </dsp:nvSpPr>
      <dsp:spPr>
        <a:xfrm>
          <a:off x="5878838" y="2366022"/>
          <a:ext cx="1255676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5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5915615" y="2402799"/>
        <a:ext cx="1182122" cy="1205172"/>
      </dsp:txXfrm>
    </dsp:sp>
    <dsp:sp modelId="{9DEA2416-8896-4A28-BBAB-4FEB72309FCA}">
      <dsp:nvSpPr>
        <dsp:cNvPr id="0" name=""/>
        <dsp:cNvSpPr/>
      </dsp:nvSpPr>
      <dsp:spPr>
        <a:xfrm>
          <a:off x="7346288" y="1200"/>
          <a:ext cx="1256904" cy="307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Handlungsfeld 6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7355290" y="10202"/>
        <a:ext cx="1238900" cy="289347"/>
      </dsp:txXfrm>
    </dsp:sp>
    <dsp:sp modelId="{DB9ECCE3-FC02-4300-BC04-BDE821178198}">
      <dsp:nvSpPr>
        <dsp:cNvPr id="0" name=""/>
        <dsp:cNvSpPr/>
      </dsp:nvSpPr>
      <dsp:spPr>
        <a:xfrm>
          <a:off x="7346902" y="523713"/>
          <a:ext cx="1255676" cy="1627147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Inter-</a:t>
          </a:r>
          <a:br>
            <a:rPr lang="de-DE" sz="1600" b="1" kern="1200" dirty="0" smtClean="0">
              <a:solidFill>
                <a:schemeClr val="bg1"/>
              </a:solidFill>
            </a:rPr>
          </a:br>
          <a:r>
            <a:rPr lang="de-DE" sz="1600" b="1" kern="1200" dirty="0" err="1" smtClean="0">
              <a:solidFill>
                <a:schemeClr val="bg1"/>
              </a:solidFill>
            </a:rPr>
            <a:t>institutio-nelle</a:t>
          </a:r>
          <a:r>
            <a:rPr lang="de-DE" sz="1600" b="1" kern="1200" dirty="0" smtClean="0">
              <a:solidFill>
                <a:schemeClr val="bg1"/>
              </a:solidFill>
            </a:rPr>
            <a:t> </a:t>
          </a:r>
          <a:r>
            <a:rPr lang="de-DE" sz="1600" b="1" kern="1200" dirty="0" err="1" smtClean="0">
              <a:solidFill>
                <a:schemeClr val="bg1"/>
              </a:solidFill>
            </a:rPr>
            <a:t>Zusam-menarbeit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7383679" y="560490"/>
        <a:ext cx="1182122" cy="1553593"/>
      </dsp:txXfrm>
    </dsp:sp>
    <dsp:sp modelId="{EF25FF9A-CDBE-46B4-8EB0-816103B4A2C8}">
      <dsp:nvSpPr>
        <dsp:cNvPr id="0" name=""/>
        <dsp:cNvSpPr/>
      </dsp:nvSpPr>
      <dsp:spPr>
        <a:xfrm>
          <a:off x="7346902" y="2366022"/>
          <a:ext cx="1255676" cy="127872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5</a:t>
          </a:r>
          <a:br>
            <a:rPr lang="de-DE" sz="1800" kern="1200" dirty="0" smtClean="0">
              <a:solidFill>
                <a:schemeClr val="tx1"/>
              </a:solidFill>
            </a:rPr>
          </a:br>
          <a:r>
            <a:rPr lang="de-DE" sz="1800" kern="1200" dirty="0" err="1" smtClean="0">
              <a:solidFill>
                <a:schemeClr val="tx1"/>
              </a:solidFill>
            </a:rPr>
            <a:t>Mass</a:t>
          </a:r>
          <a:r>
            <a:rPr lang="de-DE" sz="1800" kern="1200" dirty="0" smtClean="0">
              <a:solidFill>
                <a:schemeClr val="tx1"/>
              </a:solidFill>
            </a:rPr>
            <a:t>-nahmen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7383679" y="2402799"/>
        <a:ext cx="1182122" cy="12051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483FC-7079-4641-B9FB-22EB84725020}">
      <dsp:nvSpPr>
        <dsp:cNvPr id="0" name=""/>
        <dsp:cNvSpPr/>
      </dsp:nvSpPr>
      <dsp:spPr>
        <a:xfrm>
          <a:off x="0" y="2523"/>
          <a:ext cx="5195886" cy="151176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>
              <a:solidFill>
                <a:schemeClr val="tx1"/>
              </a:solidFill>
            </a:rPr>
            <a:t>Massnahme</a:t>
          </a:r>
          <a:r>
            <a:rPr lang="de-DE" sz="1700" kern="1200" dirty="0" smtClean="0">
              <a:solidFill>
                <a:schemeClr val="tx1"/>
              </a:solidFill>
            </a:rPr>
            <a:t> 1.5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solidFill>
                <a:schemeClr val="tx1"/>
              </a:solidFill>
            </a:rPr>
            <a:t>Neue Bedingungen für die Rückerstattung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Die Rückerstattung der Sozialhilfegelder soll an Bedingungen geknüpft werden, die einen stärkeren Anreiz für eine Ablösung setzen.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44278" y="46801"/>
        <a:ext cx="5107330" cy="1423210"/>
      </dsp:txXfrm>
    </dsp:sp>
    <dsp:sp modelId="{9F69A322-0C15-4618-BBE0-CCC5AD33BE97}">
      <dsp:nvSpPr>
        <dsp:cNvPr id="0" name=""/>
        <dsp:cNvSpPr/>
      </dsp:nvSpPr>
      <dsp:spPr>
        <a:xfrm rot="5400000">
          <a:off x="2464690" y="1421960"/>
          <a:ext cx="26650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-5400000">
        <a:off x="2435944" y="1558707"/>
        <a:ext cx="323999" cy="186554"/>
      </dsp:txXfrm>
    </dsp:sp>
    <dsp:sp modelId="{CAE21BFA-C1B0-4D6E-831F-9D829B562413}">
      <dsp:nvSpPr>
        <dsp:cNvPr id="0" name=""/>
        <dsp:cNvSpPr/>
      </dsp:nvSpPr>
      <dsp:spPr>
        <a:xfrm>
          <a:off x="0" y="1869629"/>
          <a:ext cx="5195886" cy="71068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Handlungsfeld 1: </a:t>
          </a:r>
          <a:r>
            <a:rPr lang="de-DE" sz="1700" b="1" kern="1200" dirty="0" smtClean="0">
              <a:solidFill>
                <a:schemeClr val="tx1"/>
              </a:solidFill>
            </a:rPr>
            <a:t>Materielle Unterstützung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20815" y="1890444"/>
        <a:ext cx="5154256" cy="669050"/>
      </dsp:txXfrm>
    </dsp:sp>
    <dsp:sp modelId="{02D40A38-5AAA-42D1-B95A-586A574670FC}">
      <dsp:nvSpPr>
        <dsp:cNvPr id="0" name=""/>
        <dsp:cNvSpPr/>
      </dsp:nvSpPr>
      <dsp:spPr>
        <a:xfrm rot="5400000">
          <a:off x="2464690" y="2487980"/>
          <a:ext cx="26650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-5400000">
        <a:off x="2435944" y="2624727"/>
        <a:ext cx="323999" cy="186554"/>
      </dsp:txXfrm>
    </dsp:sp>
    <dsp:sp modelId="{03CE799F-C7EF-4872-96EC-7B3169C999C8}">
      <dsp:nvSpPr>
        <dsp:cNvPr id="0" name=""/>
        <dsp:cNvSpPr/>
      </dsp:nvSpPr>
      <dsp:spPr>
        <a:xfrm>
          <a:off x="0" y="2935650"/>
          <a:ext cx="5195886" cy="71068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Unterziel 1: </a:t>
          </a:r>
          <a:r>
            <a:rPr lang="de-DE" sz="1700" b="1" kern="1200" dirty="0" smtClean="0">
              <a:solidFill>
                <a:schemeClr val="tx1"/>
              </a:solidFill>
            </a:rPr>
            <a:t>Gewährleistung der Rechtsgleichheit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20815" y="2956465"/>
        <a:ext cx="5154256" cy="669050"/>
      </dsp:txXfrm>
    </dsp:sp>
    <dsp:sp modelId="{9A71FE6A-0D2C-4E12-A98A-8429085C5C73}">
      <dsp:nvSpPr>
        <dsp:cNvPr id="0" name=""/>
        <dsp:cNvSpPr/>
      </dsp:nvSpPr>
      <dsp:spPr>
        <a:xfrm rot="5400000">
          <a:off x="2464690" y="3554001"/>
          <a:ext cx="26650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 rot="-5400000">
        <a:off x="2435944" y="3690748"/>
        <a:ext cx="323999" cy="186554"/>
      </dsp:txXfrm>
    </dsp:sp>
    <dsp:sp modelId="{60BF160A-DE4D-4E33-A4ED-68A7A96F76C3}">
      <dsp:nvSpPr>
        <dsp:cNvPr id="0" name=""/>
        <dsp:cNvSpPr/>
      </dsp:nvSpPr>
      <dsp:spPr>
        <a:xfrm>
          <a:off x="0" y="4001671"/>
          <a:ext cx="5195886" cy="71068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Ziel 1: </a:t>
          </a:r>
          <a:r>
            <a:rPr lang="de-DE" sz="1700" b="1" kern="1200" dirty="0" smtClean="0">
              <a:solidFill>
                <a:schemeClr val="tx1"/>
              </a:solidFill>
            </a:rPr>
            <a:t>Zugang zur Sozialhilfe mit guter Qualität und professioneller Beratung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20815" y="4022486"/>
        <a:ext cx="5154256" cy="669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709B-ABF9-465D-9AB3-4EA6321B4BD5}">
      <dsp:nvSpPr>
        <dsp:cNvPr id="0" name=""/>
        <dsp:cNvSpPr/>
      </dsp:nvSpPr>
      <dsp:spPr>
        <a:xfrm>
          <a:off x="42" y="482"/>
          <a:ext cx="41052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Handlungsbedarf</a:t>
          </a:r>
          <a:endParaRPr lang="de-DE" sz="1800" b="1" kern="1200" dirty="0"/>
        </a:p>
      </dsp:txBody>
      <dsp:txXfrm>
        <a:off x="42" y="482"/>
        <a:ext cx="4105205" cy="460800"/>
      </dsp:txXfrm>
    </dsp:sp>
    <dsp:sp modelId="{54A4D121-14F9-4351-88A0-BD5B8A98BA77}">
      <dsp:nvSpPr>
        <dsp:cNvPr id="0" name=""/>
        <dsp:cNvSpPr/>
      </dsp:nvSpPr>
      <dsp:spPr>
        <a:xfrm>
          <a:off x="42" y="461282"/>
          <a:ext cx="4105205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Ablösungen werden gefährdet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Situation von Alleinerziehenden und 55+ wird nicht genügend Rechnung getragen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Postulat </a:t>
          </a:r>
          <a:r>
            <a:rPr lang="de-DE" sz="1700" kern="1200" dirty="0" smtClean="0"/>
            <a:t>2020 / 293 </a:t>
          </a:r>
          <a:r>
            <a:rPr lang="de-DE" sz="1700" kern="1200" dirty="0" smtClean="0"/>
            <a:t>„Einzigartiges Baselbiet “</a:t>
          </a:r>
          <a:endParaRPr lang="de-DE" sz="1700" kern="1200" dirty="0"/>
        </a:p>
      </dsp:txBody>
      <dsp:txXfrm>
        <a:off x="42" y="461282"/>
        <a:ext cx="4105205" cy="1668960"/>
      </dsp:txXfrm>
    </dsp:sp>
    <dsp:sp modelId="{F9F67858-CD12-4CE9-B0D9-FC6B4075C54E}">
      <dsp:nvSpPr>
        <dsp:cNvPr id="0" name=""/>
        <dsp:cNvSpPr/>
      </dsp:nvSpPr>
      <dsp:spPr>
        <a:xfrm>
          <a:off x="4679977" y="482"/>
          <a:ext cx="41052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Vorgehen</a:t>
          </a:r>
          <a:endParaRPr lang="de-DE" sz="1800" b="1" kern="1200" dirty="0"/>
        </a:p>
      </dsp:txBody>
      <dsp:txXfrm>
        <a:off x="4679977" y="482"/>
        <a:ext cx="4105205" cy="460800"/>
      </dsp:txXfrm>
    </dsp:sp>
    <dsp:sp modelId="{C46CC3F9-F98D-4B5C-A61E-4ECF5D268B5E}">
      <dsp:nvSpPr>
        <dsp:cNvPr id="0" name=""/>
        <dsp:cNvSpPr/>
      </dsp:nvSpPr>
      <dsp:spPr>
        <a:xfrm>
          <a:off x="4679977" y="461282"/>
          <a:ext cx="4105205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Auslegeordnung verschiedener Möglichkeiten der Rückerstattung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Prüfung der Möglichkeiten mit Blick auf verschiedene Anspruchsgruppen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Ggf. Anpassungen in den Erlassen</a:t>
          </a:r>
          <a:endParaRPr lang="de-DE" sz="1700" kern="1200" dirty="0"/>
        </a:p>
      </dsp:txBody>
      <dsp:txXfrm>
        <a:off x="4679977" y="461282"/>
        <a:ext cx="4105205" cy="16689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9D763-FBDF-438D-977D-78DEB60E0905}">
      <dsp:nvSpPr>
        <dsp:cNvPr id="0" name=""/>
        <dsp:cNvSpPr/>
      </dsp:nvSpPr>
      <dsp:spPr>
        <a:xfrm>
          <a:off x="0" y="2384"/>
          <a:ext cx="5195886" cy="19979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>
              <a:solidFill>
                <a:schemeClr val="tx1"/>
              </a:solidFill>
            </a:rPr>
            <a:t>Massnahme</a:t>
          </a:r>
          <a:r>
            <a:rPr lang="de-DE" sz="1700" kern="1200" dirty="0" smtClean="0">
              <a:solidFill>
                <a:schemeClr val="tx1"/>
              </a:solidFill>
            </a:rPr>
            <a:t> 3.2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solidFill>
                <a:schemeClr val="tx1"/>
              </a:solidFill>
            </a:rPr>
            <a:t>Optimierung der laufenden Qualitätsüber-prüfung von Anbietenden und Angeboten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Die implementierte </a:t>
          </a:r>
          <a:r>
            <a:rPr lang="de-DE" sz="1700" kern="1200" dirty="0" err="1" smtClean="0">
              <a:solidFill>
                <a:schemeClr val="tx1"/>
              </a:solidFill>
            </a:rPr>
            <a:t>Qualitätsüberpüfung</a:t>
          </a:r>
          <a:r>
            <a:rPr lang="de-DE" sz="1700" kern="1200" dirty="0" smtClean="0">
              <a:solidFill>
                <a:schemeClr val="tx1"/>
              </a:solidFill>
            </a:rPr>
            <a:t> der Anbietenden und Angebote im Rahmen des Anerkennungsverfahrens soll konsequent angewendet und optimiert werden.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58517" y="60901"/>
        <a:ext cx="5078852" cy="1880886"/>
      </dsp:txXfrm>
    </dsp:sp>
    <dsp:sp modelId="{7DB3E18B-9919-4D4A-8689-4E057FDF21E1}">
      <dsp:nvSpPr>
        <dsp:cNvPr id="0" name=""/>
        <dsp:cNvSpPr/>
      </dsp:nvSpPr>
      <dsp:spPr>
        <a:xfrm rot="5400000">
          <a:off x="2498650" y="1862694"/>
          <a:ext cx="19858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>
            <a:solidFill>
              <a:schemeClr val="tx1"/>
            </a:solidFill>
          </a:endParaRPr>
        </a:p>
      </dsp:txBody>
      <dsp:txXfrm rot="-5400000">
        <a:off x="2435944" y="2033401"/>
        <a:ext cx="323999" cy="139010"/>
      </dsp:txXfrm>
    </dsp:sp>
    <dsp:sp modelId="{FDA66276-D19F-4AC0-A428-BC89A0A3360A}">
      <dsp:nvSpPr>
        <dsp:cNvPr id="0" name=""/>
        <dsp:cNvSpPr/>
      </dsp:nvSpPr>
      <dsp:spPr>
        <a:xfrm>
          <a:off x="0" y="2265084"/>
          <a:ext cx="5195886" cy="61654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Handlungsfeld 3: </a:t>
          </a:r>
          <a:r>
            <a:rPr lang="de-DE" sz="1700" b="1" kern="1200" dirty="0" smtClean="0">
              <a:solidFill>
                <a:schemeClr val="tx1"/>
              </a:solidFill>
            </a:rPr>
            <a:t>Erwerbsintegration und soziale Integration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8058" y="2283142"/>
        <a:ext cx="5159770" cy="580424"/>
      </dsp:txXfrm>
    </dsp:sp>
    <dsp:sp modelId="{48C3025A-2BB7-4E99-BAE5-AE8D950FCB98}">
      <dsp:nvSpPr>
        <dsp:cNvPr id="0" name=""/>
        <dsp:cNvSpPr/>
      </dsp:nvSpPr>
      <dsp:spPr>
        <a:xfrm rot="5400000">
          <a:off x="2498650" y="2744015"/>
          <a:ext cx="19858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>
            <a:solidFill>
              <a:schemeClr val="tx1"/>
            </a:solidFill>
          </a:endParaRPr>
        </a:p>
      </dsp:txBody>
      <dsp:txXfrm rot="-5400000">
        <a:off x="2435944" y="2914722"/>
        <a:ext cx="323999" cy="139010"/>
      </dsp:txXfrm>
    </dsp:sp>
    <dsp:sp modelId="{9727C39F-6E95-4841-9D8D-5D81730B6145}">
      <dsp:nvSpPr>
        <dsp:cNvPr id="0" name=""/>
        <dsp:cNvSpPr/>
      </dsp:nvSpPr>
      <dsp:spPr>
        <a:xfrm>
          <a:off x="0" y="3146405"/>
          <a:ext cx="5195886" cy="66157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Unterziel 1: </a:t>
          </a:r>
          <a:r>
            <a:rPr lang="de-DE" sz="1700" b="1" kern="1200" dirty="0" smtClean="0">
              <a:solidFill>
                <a:schemeClr val="tx1"/>
              </a:solidFill>
            </a:rPr>
            <a:t>Gezielte berufliche und soziale Integration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9377" y="3165782"/>
        <a:ext cx="5157132" cy="622825"/>
      </dsp:txXfrm>
    </dsp:sp>
    <dsp:sp modelId="{EF86D8AC-46B5-48E0-ABAF-B639A7960710}">
      <dsp:nvSpPr>
        <dsp:cNvPr id="0" name=""/>
        <dsp:cNvSpPr/>
      </dsp:nvSpPr>
      <dsp:spPr>
        <a:xfrm rot="5400000">
          <a:off x="2498650" y="3670375"/>
          <a:ext cx="198585" cy="539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>
            <a:solidFill>
              <a:schemeClr val="tx1"/>
            </a:solidFill>
          </a:endParaRPr>
        </a:p>
      </dsp:txBody>
      <dsp:txXfrm rot="-5400000">
        <a:off x="2435944" y="3841082"/>
        <a:ext cx="323999" cy="139010"/>
      </dsp:txXfrm>
    </dsp:sp>
    <dsp:sp modelId="{F4904B0F-127F-4802-96B9-015D253ECA03}">
      <dsp:nvSpPr>
        <dsp:cNvPr id="0" name=""/>
        <dsp:cNvSpPr/>
      </dsp:nvSpPr>
      <dsp:spPr>
        <a:xfrm>
          <a:off x="0" y="4072765"/>
          <a:ext cx="5195886" cy="6397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Ziel 2: </a:t>
          </a:r>
          <a:r>
            <a:rPr lang="de-DE" sz="1700" b="1" kern="1200" dirty="0" smtClean="0">
              <a:solidFill>
                <a:schemeClr val="tx1"/>
              </a:solidFill>
            </a:rPr>
            <a:t>Stärkung der Eigenverantwortung und Autonomie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8737" y="4091502"/>
        <a:ext cx="5158412" cy="6022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709B-ABF9-465D-9AB3-4EA6321B4BD5}">
      <dsp:nvSpPr>
        <dsp:cNvPr id="0" name=""/>
        <dsp:cNvSpPr/>
      </dsp:nvSpPr>
      <dsp:spPr>
        <a:xfrm>
          <a:off x="42" y="2950"/>
          <a:ext cx="410520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Handlungsbedarf</a:t>
          </a:r>
          <a:endParaRPr lang="de-DE" sz="1800" b="1" kern="1200" dirty="0"/>
        </a:p>
      </dsp:txBody>
      <dsp:txXfrm>
        <a:off x="42" y="2950"/>
        <a:ext cx="4105205" cy="576000"/>
      </dsp:txXfrm>
    </dsp:sp>
    <dsp:sp modelId="{54A4D121-14F9-4351-88A0-BD5B8A98BA77}">
      <dsp:nvSpPr>
        <dsp:cNvPr id="0" name=""/>
        <dsp:cNvSpPr/>
      </dsp:nvSpPr>
      <dsp:spPr>
        <a:xfrm>
          <a:off x="42" y="578950"/>
          <a:ext cx="4105205" cy="1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Weiterer Optimierungsbedarf beim bestehenden Anerkennungsverfahren zur Überprüfung von Anbietenden und Angeboten </a:t>
          </a:r>
          <a:endParaRPr lang="de-DE" sz="1700" kern="1200" dirty="0"/>
        </a:p>
      </dsp:txBody>
      <dsp:txXfrm>
        <a:off x="42" y="578950"/>
        <a:ext cx="4105205" cy="1617834"/>
      </dsp:txXfrm>
    </dsp:sp>
    <dsp:sp modelId="{F9F67858-CD12-4CE9-B0D9-FC6B4075C54E}">
      <dsp:nvSpPr>
        <dsp:cNvPr id="0" name=""/>
        <dsp:cNvSpPr/>
      </dsp:nvSpPr>
      <dsp:spPr>
        <a:xfrm>
          <a:off x="4679977" y="2950"/>
          <a:ext cx="410520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Vorgehen</a:t>
          </a:r>
          <a:endParaRPr lang="de-DE" sz="1800" b="1" kern="1200" dirty="0"/>
        </a:p>
      </dsp:txBody>
      <dsp:txXfrm>
        <a:off x="4679977" y="2950"/>
        <a:ext cx="4105205" cy="576000"/>
      </dsp:txXfrm>
    </dsp:sp>
    <dsp:sp modelId="{C46CC3F9-F98D-4B5C-A61E-4ECF5D268B5E}">
      <dsp:nvSpPr>
        <dsp:cNvPr id="0" name=""/>
        <dsp:cNvSpPr/>
      </dsp:nvSpPr>
      <dsp:spPr>
        <a:xfrm>
          <a:off x="4679977" y="578950"/>
          <a:ext cx="4105205" cy="16178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Überprüfung des Anerkennungsverfahrens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/>
            <a:t>Optimierung des Anerkennungsverfahrens (z.B. Weiterentwicklung der Kriterien und Vorlagen)</a:t>
          </a:r>
          <a:endParaRPr lang="de-DE" sz="1700" kern="1200" dirty="0"/>
        </a:p>
      </dsp:txBody>
      <dsp:txXfrm>
        <a:off x="4679977" y="578950"/>
        <a:ext cx="4105205" cy="16178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17D7-3EF5-4EDD-9261-1B2237B4F514}">
      <dsp:nvSpPr>
        <dsp:cNvPr id="0" name=""/>
        <dsp:cNvSpPr/>
      </dsp:nvSpPr>
      <dsp:spPr>
        <a:xfrm>
          <a:off x="0" y="5825"/>
          <a:ext cx="5195886" cy="183117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b="0" kern="1200" dirty="0" smtClean="0">
              <a:solidFill>
                <a:schemeClr val="tx1"/>
              </a:solidFill>
            </a:rPr>
            <a:t>Massnahme 5.2: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tx1"/>
              </a:solidFill>
            </a:rPr>
            <a:t>Neuorganisation des Vollzugs </a:t>
          </a:r>
          <a:br>
            <a:rPr lang="de-CH" sz="2000" b="1" kern="1200" dirty="0" smtClean="0">
              <a:solidFill>
                <a:schemeClr val="tx1"/>
              </a:solidFill>
            </a:rPr>
          </a:br>
          <a:r>
            <a:rPr lang="de-CH" sz="2000" b="1" kern="1200" dirty="0" smtClean="0">
              <a:solidFill>
                <a:schemeClr val="tx1"/>
              </a:solidFill>
            </a:rPr>
            <a:t>der Sozialhilfe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700" kern="1200" dirty="0" smtClean="0">
              <a:solidFill>
                <a:schemeClr val="tx1"/>
              </a:solidFill>
            </a:rPr>
            <a:t>Das Gemeindegesetz soll dahingehend angepasst werden, dass jede Gemeinde selbst entscheiden kann, wie sie </a:t>
          </a:r>
          <a:r>
            <a:rPr lang="de-CH" sz="1700" kern="1200" spc="-100" baseline="0" dirty="0" smtClean="0">
              <a:solidFill>
                <a:schemeClr val="tx1"/>
              </a:solidFill>
            </a:rPr>
            <a:t>den</a:t>
          </a:r>
          <a:r>
            <a:rPr lang="de-CH" sz="1700" kern="1200" dirty="0" smtClean="0">
              <a:solidFill>
                <a:schemeClr val="tx1"/>
              </a:solidFill>
            </a:rPr>
            <a:t> Vollzug der Sozialhilfe organisiert.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53633" y="59458"/>
        <a:ext cx="5088620" cy="1723912"/>
      </dsp:txXfrm>
    </dsp:sp>
    <dsp:sp modelId="{D5515D99-90EF-4EAE-A82A-9DDBA4EE47D7}">
      <dsp:nvSpPr>
        <dsp:cNvPr id="0" name=""/>
        <dsp:cNvSpPr/>
      </dsp:nvSpPr>
      <dsp:spPr>
        <a:xfrm rot="5400000">
          <a:off x="2480258" y="1702379"/>
          <a:ext cx="235370" cy="5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2423022" y="1876231"/>
        <a:ext cx="349844" cy="164759"/>
      </dsp:txXfrm>
    </dsp:sp>
    <dsp:sp modelId="{34A46642-69DF-47C2-835B-78E89B968532}">
      <dsp:nvSpPr>
        <dsp:cNvPr id="0" name=""/>
        <dsp:cNvSpPr/>
      </dsp:nvSpPr>
      <dsp:spPr>
        <a:xfrm>
          <a:off x="0" y="2150830"/>
          <a:ext cx="5195886" cy="6382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Handlungsfeld 5: </a:t>
          </a:r>
          <a:r>
            <a:rPr lang="de-DE" sz="1700" b="1" kern="1200" dirty="0" smtClean="0">
              <a:solidFill>
                <a:schemeClr val="tx1"/>
              </a:solidFill>
            </a:rPr>
            <a:t>Zusammenarbeit Kanton und Gemeinden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8693" y="2169523"/>
        <a:ext cx="5158500" cy="600846"/>
      </dsp:txXfrm>
    </dsp:sp>
    <dsp:sp modelId="{7FA6BD50-0678-41B3-8566-03806EA3741F}">
      <dsp:nvSpPr>
        <dsp:cNvPr id="0" name=""/>
        <dsp:cNvSpPr/>
      </dsp:nvSpPr>
      <dsp:spPr>
        <a:xfrm rot="5400000">
          <a:off x="2478596" y="2656655"/>
          <a:ext cx="238694" cy="5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2423021" y="2828845"/>
        <a:ext cx="349844" cy="167086"/>
      </dsp:txXfrm>
    </dsp:sp>
    <dsp:sp modelId="{B1CF7F67-72FC-4EB9-A614-E5AB343F21D7}">
      <dsp:nvSpPr>
        <dsp:cNvPr id="0" name=""/>
        <dsp:cNvSpPr/>
      </dsp:nvSpPr>
      <dsp:spPr>
        <a:xfrm>
          <a:off x="0" y="3107322"/>
          <a:ext cx="5195886" cy="6382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Unterziel 1: </a:t>
          </a:r>
          <a:r>
            <a:rPr lang="de-DE" sz="1700" b="1" kern="1200" dirty="0" smtClean="0">
              <a:solidFill>
                <a:schemeClr val="tx1"/>
              </a:solidFill>
            </a:rPr>
            <a:t>Optimierung der Aufgabenteilung zwischen Kanton und Gemeinden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8693" y="3126015"/>
        <a:ext cx="5158500" cy="600846"/>
      </dsp:txXfrm>
    </dsp:sp>
    <dsp:sp modelId="{97B03AF4-AE83-47EB-86C9-3FF9C045D2E7}">
      <dsp:nvSpPr>
        <dsp:cNvPr id="0" name=""/>
        <dsp:cNvSpPr/>
      </dsp:nvSpPr>
      <dsp:spPr>
        <a:xfrm rot="5400000">
          <a:off x="2475970" y="3616649"/>
          <a:ext cx="243946" cy="5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2423021" y="3786213"/>
        <a:ext cx="349844" cy="170762"/>
      </dsp:txXfrm>
    </dsp:sp>
    <dsp:sp modelId="{1AF8FC23-FB76-4C77-9928-0D599ADDBDBD}">
      <dsp:nvSpPr>
        <dsp:cNvPr id="0" name=""/>
        <dsp:cNvSpPr/>
      </dsp:nvSpPr>
      <dsp:spPr>
        <a:xfrm>
          <a:off x="0" y="4070817"/>
          <a:ext cx="5195886" cy="6382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Ziel 3: </a:t>
          </a:r>
          <a:r>
            <a:rPr lang="de-DE" sz="1700" b="1" kern="1200" dirty="0" smtClean="0">
              <a:solidFill>
                <a:schemeClr val="tx1"/>
              </a:solidFill>
            </a:rPr>
            <a:t>Gute Zusammenarbeit aller Institutionen im Bereich der sozialen Sicherung</a:t>
          </a:r>
          <a:endParaRPr lang="de-DE" sz="1700" b="1" kern="1200" dirty="0">
            <a:solidFill>
              <a:schemeClr val="tx1"/>
            </a:solidFill>
          </a:endParaRPr>
        </a:p>
      </dsp:txBody>
      <dsp:txXfrm>
        <a:off x="18693" y="4089510"/>
        <a:ext cx="5158500" cy="6008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709B-ABF9-465D-9AB3-4EA6321B4BD5}">
      <dsp:nvSpPr>
        <dsp:cNvPr id="0" name=""/>
        <dsp:cNvSpPr/>
      </dsp:nvSpPr>
      <dsp:spPr>
        <a:xfrm>
          <a:off x="42" y="88"/>
          <a:ext cx="41052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Handlungsbedarf</a:t>
          </a:r>
          <a:endParaRPr lang="de-DE" sz="1800" b="1" kern="1200" dirty="0"/>
        </a:p>
      </dsp:txBody>
      <dsp:txXfrm>
        <a:off x="42" y="88"/>
        <a:ext cx="4105205" cy="460800"/>
      </dsp:txXfrm>
    </dsp:sp>
    <dsp:sp modelId="{54A4D121-14F9-4351-88A0-BD5B8A98BA77}">
      <dsp:nvSpPr>
        <dsp:cNvPr id="0" name=""/>
        <dsp:cNvSpPr/>
      </dsp:nvSpPr>
      <dsp:spPr>
        <a:xfrm>
          <a:off x="42" y="460888"/>
          <a:ext cx="4105205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Sozialhilfebehörde als Vollzugsorgan ist teilweise nicht mehr zielführend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Gemeinden dürfen die Verfügungskompetenz der Sozialhilfebehörden nicht delegieren</a:t>
          </a:r>
          <a:endParaRPr lang="de-DE" sz="1800" kern="1200" dirty="0"/>
        </a:p>
      </dsp:txBody>
      <dsp:txXfrm>
        <a:off x="42" y="460888"/>
        <a:ext cx="4105205" cy="1712880"/>
      </dsp:txXfrm>
    </dsp:sp>
    <dsp:sp modelId="{F9F67858-CD12-4CE9-B0D9-FC6B4075C54E}">
      <dsp:nvSpPr>
        <dsp:cNvPr id="0" name=""/>
        <dsp:cNvSpPr/>
      </dsp:nvSpPr>
      <dsp:spPr>
        <a:xfrm>
          <a:off x="4679977" y="88"/>
          <a:ext cx="4105205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Vorgehen</a:t>
          </a:r>
          <a:endParaRPr lang="de-DE" sz="1800" b="1" kern="1200" dirty="0"/>
        </a:p>
      </dsp:txBody>
      <dsp:txXfrm>
        <a:off x="4679977" y="88"/>
        <a:ext cx="4105205" cy="460800"/>
      </dsp:txXfrm>
    </dsp:sp>
    <dsp:sp modelId="{C46CC3F9-F98D-4B5C-A61E-4ECF5D268B5E}">
      <dsp:nvSpPr>
        <dsp:cNvPr id="0" name=""/>
        <dsp:cNvSpPr/>
      </dsp:nvSpPr>
      <dsp:spPr>
        <a:xfrm>
          <a:off x="4679977" y="460888"/>
          <a:ext cx="4105205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Überprüfung der Vollzugsmöglichkeiten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/>
            <a:t>Anpassung der gesetzlichen Grundlagen</a:t>
          </a:r>
          <a:endParaRPr lang="de-DE" sz="1800" kern="1200" dirty="0"/>
        </a:p>
      </dsp:txBody>
      <dsp:txXfrm>
        <a:off x="4679977" y="460888"/>
        <a:ext cx="4105205" cy="171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1A2FC-A0A4-4751-91A9-3E8055D180F7}">
      <dsp:nvSpPr>
        <dsp:cNvPr id="0" name=""/>
        <dsp:cNvSpPr/>
      </dsp:nvSpPr>
      <dsp:spPr>
        <a:xfrm>
          <a:off x="0" y="47812"/>
          <a:ext cx="8785225" cy="61199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Unterschiedlich starke Belastung der Gemeinden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875" y="77687"/>
        <a:ext cx="8725475" cy="552247"/>
      </dsp:txXfrm>
    </dsp:sp>
    <dsp:sp modelId="{E23FA854-7239-446B-92FE-FC749B37B8A2}">
      <dsp:nvSpPr>
        <dsp:cNvPr id="0" name=""/>
        <dsp:cNvSpPr/>
      </dsp:nvSpPr>
      <dsp:spPr>
        <a:xfrm>
          <a:off x="0" y="659810"/>
          <a:ext cx="8785225" cy="55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Die Sozialhilfequote liegt je nach Gemeinde zwischen 0 und </a:t>
          </a:r>
          <a:r>
            <a:rPr lang="de-DE" sz="1900" kern="1200" dirty="0" smtClean="0"/>
            <a:t>6,4 </a:t>
          </a:r>
          <a:r>
            <a:rPr lang="de-DE" sz="1900" kern="1200" dirty="0" smtClean="0"/>
            <a:t>Prozent.</a:t>
          </a:r>
          <a:br>
            <a:rPr lang="de-DE" sz="1900" kern="1200" dirty="0" smtClean="0"/>
          </a:br>
          <a:endParaRPr lang="de-DE" sz="1900" kern="1200" dirty="0"/>
        </a:p>
      </dsp:txBody>
      <dsp:txXfrm>
        <a:off x="0" y="659810"/>
        <a:ext cx="8785225" cy="559417"/>
      </dsp:txXfrm>
    </dsp:sp>
    <dsp:sp modelId="{62AAE776-BF90-4EF2-9057-CA2B087BA708}">
      <dsp:nvSpPr>
        <dsp:cNvPr id="0" name=""/>
        <dsp:cNvSpPr/>
      </dsp:nvSpPr>
      <dsp:spPr>
        <a:xfrm>
          <a:off x="0" y="1219228"/>
          <a:ext cx="8785225" cy="61199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Unterschiedliche Rechtsanwendung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875" y="1249103"/>
        <a:ext cx="8725475" cy="552247"/>
      </dsp:txXfrm>
    </dsp:sp>
    <dsp:sp modelId="{1C02EE50-9108-48A0-8FB1-8E9E8733BBD5}">
      <dsp:nvSpPr>
        <dsp:cNvPr id="0" name=""/>
        <dsp:cNvSpPr/>
      </dsp:nvSpPr>
      <dsp:spPr>
        <a:xfrm>
          <a:off x="0" y="1831225"/>
          <a:ext cx="8785225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Unterschiede betr. Integrationsförderung, situationsbedingte Leistungen, Betreuungsverhältnis, Sanktionsregime, etc.</a:t>
          </a:r>
          <a:r>
            <a:rPr lang="de-DE" sz="1800" kern="1200" dirty="0" smtClean="0"/>
            <a:t/>
          </a:r>
          <a:br>
            <a:rPr lang="de-DE" sz="1800" kern="1200" dirty="0" smtClean="0"/>
          </a:br>
          <a:endParaRPr lang="de-DE" sz="1800" kern="1200" dirty="0"/>
        </a:p>
      </dsp:txBody>
      <dsp:txXfrm>
        <a:off x="0" y="1831225"/>
        <a:ext cx="8785225" cy="785565"/>
      </dsp:txXfrm>
    </dsp:sp>
    <dsp:sp modelId="{031169BB-A85C-451D-9377-14E7549CBF8D}">
      <dsp:nvSpPr>
        <dsp:cNvPr id="0" name=""/>
        <dsp:cNvSpPr/>
      </dsp:nvSpPr>
      <dsp:spPr>
        <a:xfrm>
          <a:off x="0" y="2616791"/>
          <a:ext cx="8785225" cy="61199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Zunehmende Komplexität der Fälle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875" y="2646666"/>
        <a:ext cx="8725475" cy="552247"/>
      </dsp:txXfrm>
    </dsp:sp>
    <dsp:sp modelId="{42E5131B-6157-4A33-BED1-71A6F1A31986}">
      <dsp:nvSpPr>
        <dsp:cNvPr id="0" name=""/>
        <dsp:cNvSpPr/>
      </dsp:nvSpPr>
      <dsp:spPr>
        <a:xfrm>
          <a:off x="0" y="3228788"/>
          <a:ext cx="8785225" cy="53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Mehrfachproblematiken und mehr involvierte Stellen.</a:t>
          </a:r>
          <a:r>
            <a:rPr lang="de-DE" sz="1800" kern="1200" dirty="0" smtClean="0"/>
            <a:t/>
          </a:r>
          <a:br>
            <a:rPr lang="de-DE" sz="1800" kern="1200" dirty="0" smtClean="0"/>
          </a:br>
          <a:endParaRPr lang="de-DE" sz="1800" kern="1200" dirty="0"/>
        </a:p>
      </dsp:txBody>
      <dsp:txXfrm>
        <a:off x="0" y="3228788"/>
        <a:ext cx="8785225" cy="535612"/>
      </dsp:txXfrm>
    </dsp:sp>
    <dsp:sp modelId="{2C838962-4DA2-445F-A05B-1D85D74FD7D1}">
      <dsp:nvSpPr>
        <dsp:cNvPr id="0" name=""/>
        <dsp:cNvSpPr/>
      </dsp:nvSpPr>
      <dsp:spPr>
        <a:xfrm>
          <a:off x="0" y="3764401"/>
          <a:ext cx="8785225" cy="61199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tx1"/>
              </a:solidFill>
            </a:rPr>
            <a:t>Wirtschaftliche und gesamtgesellschaftliche Veränderungen</a:t>
          </a:r>
          <a:endParaRPr lang="de-DE" sz="2300" b="1" kern="1200" dirty="0">
            <a:solidFill>
              <a:schemeClr val="tx1"/>
            </a:solidFill>
          </a:endParaRPr>
        </a:p>
      </dsp:txBody>
      <dsp:txXfrm>
        <a:off x="29875" y="3794276"/>
        <a:ext cx="8725475" cy="552247"/>
      </dsp:txXfrm>
    </dsp:sp>
    <dsp:sp modelId="{8C917DD4-22D4-4A35-A82E-1C7E477536E9}">
      <dsp:nvSpPr>
        <dsp:cNvPr id="0" name=""/>
        <dsp:cNvSpPr/>
      </dsp:nvSpPr>
      <dsp:spPr>
        <a:xfrm>
          <a:off x="0" y="4376399"/>
          <a:ext cx="87852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900" kern="1200" dirty="0" smtClean="0"/>
            <a:t>Corona-Krise, Digitalisierung, Migrationsbewegungen, etc.</a:t>
          </a:r>
          <a:endParaRPr lang="de-DE" sz="1900" kern="1200" dirty="0"/>
        </a:p>
      </dsp:txBody>
      <dsp:txXfrm>
        <a:off x="0" y="4376399"/>
        <a:ext cx="8785225" cy="38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A9F72-49C2-4FCA-8B6F-23750D03E2A4}">
      <dsp:nvSpPr>
        <dsp:cNvPr id="0" name=""/>
        <dsp:cNvSpPr/>
      </dsp:nvSpPr>
      <dsp:spPr>
        <a:xfrm rot="5400000">
          <a:off x="-116346" y="118420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273549"/>
        <a:ext cx="542949" cy="232692"/>
      </dsp:txXfrm>
    </dsp:sp>
    <dsp:sp modelId="{8714703A-D509-4C9E-8A6D-E3CAA4525B9C}">
      <dsp:nvSpPr>
        <dsp:cNvPr id="0" name=""/>
        <dsp:cNvSpPr/>
      </dsp:nvSpPr>
      <dsp:spPr>
        <a:xfrm rot="5400000">
          <a:off x="4412002" y="-3866979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dirty="0" smtClean="0"/>
            <a:t>Gesamtheitliche Betrachtung des Themenkomplexes «Sozialhilfe»</a:t>
          </a:r>
          <a:endParaRPr lang="de-DE" sz="1900" kern="1200" dirty="0"/>
        </a:p>
      </dsp:txBody>
      <dsp:txXfrm rot="-5400000">
        <a:off x="542949" y="26685"/>
        <a:ext cx="8217662" cy="454944"/>
      </dsp:txXfrm>
    </dsp:sp>
    <dsp:sp modelId="{694D0232-281A-4295-8EB5-417E76295B24}">
      <dsp:nvSpPr>
        <dsp:cNvPr id="0" name=""/>
        <dsp:cNvSpPr/>
      </dsp:nvSpPr>
      <dsp:spPr>
        <a:xfrm rot="5400000">
          <a:off x="-116346" y="794145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949274"/>
        <a:ext cx="542949" cy="232692"/>
      </dsp:txXfrm>
    </dsp:sp>
    <dsp:sp modelId="{8A10127C-1F12-4619-891A-D202DE6F096C}">
      <dsp:nvSpPr>
        <dsp:cNvPr id="0" name=""/>
        <dsp:cNvSpPr/>
      </dsp:nvSpPr>
      <dsp:spPr>
        <a:xfrm rot="5400000">
          <a:off x="4412002" y="-3191254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dirty="0" smtClean="0"/>
            <a:t>Fokus auf Ausgestaltung der Sozialhilfe</a:t>
          </a:r>
          <a:endParaRPr lang="de-DE" sz="1900" kern="1200" dirty="0"/>
        </a:p>
      </dsp:txBody>
      <dsp:txXfrm rot="-5400000">
        <a:off x="542949" y="702410"/>
        <a:ext cx="8217662" cy="454944"/>
      </dsp:txXfrm>
    </dsp:sp>
    <dsp:sp modelId="{C8147324-35D2-4953-8AE7-5A5CDC6961CC}">
      <dsp:nvSpPr>
        <dsp:cNvPr id="0" name=""/>
        <dsp:cNvSpPr/>
      </dsp:nvSpPr>
      <dsp:spPr>
        <a:xfrm rot="5400000">
          <a:off x="-116346" y="1469869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1624998"/>
        <a:ext cx="542949" cy="232692"/>
      </dsp:txXfrm>
    </dsp:sp>
    <dsp:sp modelId="{9EBE4906-B32B-4D48-A328-F0593AA59999}">
      <dsp:nvSpPr>
        <dsp:cNvPr id="0" name=""/>
        <dsp:cNvSpPr/>
      </dsp:nvSpPr>
      <dsp:spPr>
        <a:xfrm rot="5400000">
          <a:off x="4412002" y="-2515530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dirty="0" smtClean="0"/>
            <a:t>Zusammenführung und Weiterentwicklung bestehender Stossrichtungen</a:t>
          </a:r>
          <a:endParaRPr lang="de-DE" sz="1900" kern="1200" dirty="0"/>
        </a:p>
      </dsp:txBody>
      <dsp:txXfrm rot="-5400000">
        <a:off x="542949" y="1378134"/>
        <a:ext cx="8217662" cy="454944"/>
      </dsp:txXfrm>
    </dsp:sp>
    <dsp:sp modelId="{3DAD3EF8-ECC7-4B26-81EC-3D816B6DF7AF}">
      <dsp:nvSpPr>
        <dsp:cNvPr id="0" name=""/>
        <dsp:cNvSpPr/>
      </dsp:nvSpPr>
      <dsp:spPr>
        <a:xfrm rot="5400000">
          <a:off x="-116346" y="2145594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2300723"/>
        <a:ext cx="542949" cy="232692"/>
      </dsp:txXfrm>
    </dsp:sp>
    <dsp:sp modelId="{6F352640-9880-4B68-8FBC-494ED7B03A5A}">
      <dsp:nvSpPr>
        <dsp:cNvPr id="0" name=""/>
        <dsp:cNvSpPr/>
      </dsp:nvSpPr>
      <dsp:spPr>
        <a:xfrm rot="5400000">
          <a:off x="4412002" y="-1839805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smtClean="0"/>
            <a:t>Orientierung für langfristige Planung</a:t>
          </a:r>
          <a:endParaRPr lang="de-DE" sz="1900" kern="1200"/>
        </a:p>
      </dsp:txBody>
      <dsp:txXfrm rot="-5400000">
        <a:off x="542949" y="2053859"/>
        <a:ext cx="8217662" cy="454944"/>
      </dsp:txXfrm>
    </dsp:sp>
    <dsp:sp modelId="{AE1BAEEB-EEC0-4833-9B8D-CDB884B8B1F5}">
      <dsp:nvSpPr>
        <dsp:cNvPr id="0" name=""/>
        <dsp:cNvSpPr/>
      </dsp:nvSpPr>
      <dsp:spPr>
        <a:xfrm rot="5400000">
          <a:off x="-116346" y="2821318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2976447"/>
        <a:ext cx="542949" cy="232692"/>
      </dsp:txXfrm>
    </dsp:sp>
    <dsp:sp modelId="{FD821A60-A79E-4B56-9332-671FE57268CF}">
      <dsp:nvSpPr>
        <dsp:cNvPr id="0" name=""/>
        <dsp:cNvSpPr/>
      </dsp:nvSpPr>
      <dsp:spPr>
        <a:xfrm rot="5400000">
          <a:off x="4412002" y="-1164080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dirty="0" smtClean="0"/>
            <a:t>Entwicklung von internen Strukturen und Wissen</a:t>
          </a:r>
          <a:endParaRPr lang="de-DE" sz="1900" kern="1200" dirty="0"/>
        </a:p>
      </dsp:txBody>
      <dsp:txXfrm rot="-5400000">
        <a:off x="542949" y="2729584"/>
        <a:ext cx="8217662" cy="454944"/>
      </dsp:txXfrm>
    </dsp:sp>
    <dsp:sp modelId="{DF2DABAC-068C-4764-AF89-AE7879FABF17}">
      <dsp:nvSpPr>
        <dsp:cNvPr id="0" name=""/>
        <dsp:cNvSpPr/>
      </dsp:nvSpPr>
      <dsp:spPr>
        <a:xfrm rot="5400000">
          <a:off x="-116346" y="3497043"/>
          <a:ext cx="775641" cy="542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1" y="3652172"/>
        <a:ext cx="542949" cy="232692"/>
      </dsp:txXfrm>
    </dsp:sp>
    <dsp:sp modelId="{33DCE153-0E24-4C2D-B557-F133B35281DD}">
      <dsp:nvSpPr>
        <dsp:cNvPr id="0" name=""/>
        <dsp:cNvSpPr/>
      </dsp:nvSpPr>
      <dsp:spPr>
        <a:xfrm rot="5400000">
          <a:off x="4412002" y="-488356"/>
          <a:ext cx="504166" cy="8242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900" kern="1200" smtClean="0"/>
            <a:t>Entscheidungshilfe zur Setzung zukünftiger Prioritäten</a:t>
          </a:r>
          <a:endParaRPr lang="de-DE" sz="1900" kern="1200"/>
        </a:p>
      </dsp:txBody>
      <dsp:txXfrm rot="-5400000">
        <a:off x="542949" y="3405308"/>
        <a:ext cx="8217662" cy="454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E7CFD-426F-4066-BF86-56BF25E64229}">
      <dsp:nvSpPr>
        <dsp:cNvPr id="0" name=""/>
        <dsp:cNvSpPr/>
      </dsp:nvSpPr>
      <dsp:spPr>
        <a:xfrm>
          <a:off x="2149465" y="0"/>
          <a:ext cx="2149465" cy="1493927"/>
        </a:xfrm>
        <a:prstGeom prst="trapezoid">
          <a:avLst>
            <a:gd name="adj" fmla="val 7194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/>
          </a:r>
          <a:br>
            <a:rPr lang="de-DE" sz="2800" kern="1200" dirty="0" smtClean="0"/>
          </a:br>
          <a:r>
            <a:rPr lang="de-DE" sz="2400" b="1" kern="1200" dirty="0" smtClean="0"/>
            <a:t>Vision</a:t>
          </a:r>
          <a:endParaRPr lang="de-DE" sz="2400" b="1" kern="1200" dirty="0"/>
        </a:p>
      </dsp:txBody>
      <dsp:txXfrm>
        <a:off x="2149465" y="0"/>
        <a:ext cx="2149465" cy="1493927"/>
      </dsp:txXfrm>
    </dsp:sp>
    <dsp:sp modelId="{0860478B-5BDF-456E-B018-CBB6C0E6DD5A}">
      <dsp:nvSpPr>
        <dsp:cNvPr id="0" name=""/>
        <dsp:cNvSpPr/>
      </dsp:nvSpPr>
      <dsp:spPr>
        <a:xfrm>
          <a:off x="1074732" y="1493927"/>
          <a:ext cx="4298931" cy="1493927"/>
        </a:xfrm>
        <a:prstGeom prst="trapezoid">
          <a:avLst>
            <a:gd name="adj" fmla="val 7194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Strategische Ziele und Unterziele</a:t>
          </a:r>
          <a:endParaRPr lang="de-DE" sz="2400" b="1" kern="1200" dirty="0"/>
        </a:p>
      </dsp:txBody>
      <dsp:txXfrm>
        <a:off x="1827045" y="1493927"/>
        <a:ext cx="2794305" cy="1493927"/>
      </dsp:txXfrm>
    </dsp:sp>
    <dsp:sp modelId="{E6B0CE0D-4BAD-4054-A31C-87CBCA357C69}">
      <dsp:nvSpPr>
        <dsp:cNvPr id="0" name=""/>
        <dsp:cNvSpPr/>
      </dsp:nvSpPr>
      <dsp:spPr>
        <a:xfrm>
          <a:off x="0" y="2987854"/>
          <a:ext cx="6448396" cy="1493927"/>
        </a:xfrm>
        <a:prstGeom prst="trapezoid">
          <a:avLst>
            <a:gd name="adj" fmla="val 7194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Handlungsfelder und </a:t>
          </a:r>
          <a:r>
            <a:rPr lang="de-DE" sz="2400" b="1" kern="1200" dirty="0" err="1" smtClean="0"/>
            <a:t>Massnahmen</a:t>
          </a:r>
          <a:r>
            <a:rPr lang="de-DE" sz="2400" b="1" kern="1200" dirty="0" smtClean="0"/>
            <a:t> 2021-2024</a:t>
          </a:r>
          <a:endParaRPr lang="de-DE" sz="2400" b="1" kern="1200" dirty="0"/>
        </a:p>
      </dsp:txBody>
      <dsp:txXfrm>
        <a:off x="1128469" y="2987854"/>
        <a:ext cx="4191458" cy="1493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9072-35EB-416B-BE0A-3B15A0E431F2}">
      <dsp:nvSpPr>
        <dsp:cNvPr id="0" name=""/>
        <dsp:cNvSpPr/>
      </dsp:nvSpPr>
      <dsp:spPr>
        <a:xfrm>
          <a:off x="0" y="1703915"/>
          <a:ext cx="7404338" cy="2471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659" tIns="333248" rIns="5746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2000" kern="1200" dirty="0" smtClean="0"/>
            <a:t>Die rechtsgleiche Anwendung des Sozialhilferechts ist in allen Gemeinden gewährleistet. 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Die Qualität der Leistungen ist durch Unterstützung und Stärkung des Potenzials von vermittelnden Fachpersonen optimiert.</a:t>
          </a:r>
          <a:br>
            <a:rPr lang="de-DE" sz="2000" kern="1200" dirty="0" smtClean="0"/>
          </a:br>
          <a:endParaRPr lang="de-DE" sz="2000" kern="1200" dirty="0"/>
        </a:p>
      </dsp:txBody>
      <dsp:txXfrm>
        <a:off x="0" y="1703915"/>
        <a:ext cx="7404338" cy="2471149"/>
      </dsp:txXfrm>
    </dsp:sp>
    <dsp:sp modelId="{77B75A6D-9506-4B4D-90FE-02BC8B0DE4BE}">
      <dsp:nvSpPr>
        <dsp:cNvPr id="0" name=""/>
        <dsp:cNvSpPr/>
      </dsp:nvSpPr>
      <dsp:spPr>
        <a:xfrm>
          <a:off x="384756" y="267866"/>
          <a:ext cx="6630966" cy="17469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6" tIns="0" rIns="1959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Der Zugang zur Sozialhilfe mit einer flächendeckend guten Qualität und einer professionellen Beratung ist in allen Gemeinden sichergestellt.</a:t>
          </a:r>
          <a:endParaRPr lang="de-DE" sz="2400" b="1" kern="1200" dirty="0"/>
        </a:p>
      </dsp:txBody>
      <dsp:txXfrm>
        <a:off x="470037" y="353147"/>
        <a:ext cx="6460404" cy="1576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9072-35EB-416B-BE0A-3B15A0E431F2}">
      <dsp:nvSpPr>
        <dsp:cNvPr id="0" name=""/>
        <dsp:cNvSpPr/>
      </dsp:nvSpPr>
      <dsp:spPr>
        <a:xfrm>
          <a:off x="0" y="1754319"/>
          <a:ext cx="7404338" cy="2730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659" tIns="583184" rIns="57465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2000" kern="1200" dirty="0" smtClean="0"/>
            <a:t>Einer Person gelingt es, sich nach langem Sozialhilfebezug abzulösen. Sie bezahlt über die nächsten Jahre einen beträchtlichen Teil des Lohnes an die Rückerstattung. 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Eine alleinerziehende Person bezieht Sozialhilfe, weil ihr Partner der Unterstützungspflicht nicht nachkommt. Sie trägt die entstehenden Schulden.  </a:t>
          </a:r>
          <a:endParaRPr lang="de-DE" sz="2000" kern="1200" dirty="0"/>
        </a:p>
      </dsp:txBody>
      <dsp:txXfrm>
        <a:off x="0" y="1754319"/>
        <a:ext cx="7404338" cy="2730553"/>
      </dsp:txXfrm>
    </dsp:sp>
    <dsp:sp modelId="{77B75A6D-9506-4B4D-90FE-02BC8B0DE4BE}">
      <dsp:nvSpPr>
        <dsp:cNvPr id="0" name=""/>
        <dsp:cNvSpPr/>
      </dsp:nvSpPr>
      <dsp:spPr>
        <a:xfrm>
          <a:off x="384756" y="277985"/>
          <a:ext cx="6630966" cy="179599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6" tIns="0" rIns="1959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Rückerstattung: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Mögliche Ungerechtigkeit im System</a:t>
          </a:r>
          <a:endParaRPr lang="de-DE" sz="2400" b="1" kern="1200" dirty="0"/>
        </a:p>
      </dsp:txBody>
      <dsp:txXfrm>
        <a:off x="472429" y="365658"/>
        <a:ext cx="6455620" cy="1620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9072-35EB-416B-BE0A-3B15A0E431F2}">
      <dsp:nvSpPr>
        <dsp:cNvPr id="0" name=""/>
        <dsp:cNvSpPr/>
      </dsp:nvSpPr>
      <dsp:spPr>
        <a:xfrm>
          <a:off x="0" y="1371913"/>
          <a:ext cx="7404338" cy="2982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659" tIns="312420" rIns="5746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2000" kern="1200" dirty="0" smtClean="0"/>
            <a:t>Die berufliche und soziale Integration wird </a:t>
          </a:r>
          <a:r>
            <a:rPr lang="de-DE" sz="2000" kern="1200" dirty="0" err="1" smtClean="0"/>
            <a:t>gemäss</a:t>
          </a:r>
          <a:r>
            <a:rPr lang="de-DE" sz="2000" kern="1200" dirty="0" smtClean="0"/>
            <a:t> den individuellen Ressourcen gefördert und die Sicherung der gesellschaftlichen Teilhabe ist gewahrt.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Der Zugang zu Aus- und Weiterbildung ist verbessert und die Chancen auf dem Arbeitsmarkt wurden gesteigert.</a:t>
          </a:r>
          <a:br>
            <a:rPr lang="de-DE" sz="2000" kern="1200" dirty="0" smtClean="0"/>
          </a:br>
          <a:endParaRPr lang="de-DE" sz="2000" kern="1200" dirty="0"/>
        </a:p>
      </dsp:txBody>
      <dsp:txXfrm>
        <a:off x="0" y="1371913"/>
        <a:ext cx="7404338" cy="2982551"/>
      </dsp:txXfrm>
    </dsp:sp>
    <dsp:sp modelId="{77B75A6D-9506-4B4D-90FE-02BC8B0DE4BE}">
      <dsp:nvSpPr>
        <dsp:cNvPr id="0" name=""/>
        <dsp:cNvSpPr/>
      </dsp:nvSpPr>
      <dsp:spPr>
        <a:xfrm>
          <a:off x="384756" y="311515"/>
          <a:ext cx="6630966" cy="142007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6" tIns="0" rIns="1959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Die Eigenverantwortung und Autonomie von Sozialhilfebeziehenden ist durch zielgerichtete Unterstützung gestärkt.</a:t>
          </a:r>
          <a:endParaRPr lang="de-DE" sz="2400" b="1" kern="1200" dirty="0"/>
        </a:p>
      </dsp:txBody>
      <dsp:txXfrm>
        <a:off x="454078" y="380837"/>
        <a:ext cx="6492322" cy="1281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9072-35EB-416B-BE0A-3B15A0E431F2}">
      <dsp:nvSpPr>
        <dsp:cNvPr id="0" name=""/>
        <dsp:cNvSpPr/>
      </dsp:nvSpPr>
      <dsp:spPr>
        <a:xfrm>
          <a:off x="0" y="1400970"/>
          <a:ext cx="7404338" cy="3254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659" tIns="119303" rIns="5746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de-DE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e-DE" sz="2000" kern="1200" dirty="0" smtClean="0"/>
            <a:t>Die Qualität in den Integrationsprogrammen ist unterschiedlich. Eine Person besucht über Monate ein Förderprogramm und erlebt keinen Fortschritt. Dies führt zu Frust. 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Einer Person fehlen gewisse Grundkenntnisse im Bereich der Mathematik. Dies erschwert die Arbeitsintegration. Ein entsprechendes Förderprogramm steht im Rahmen der Sozialhilfe nicht zur Verfügung. </a:t>
          </a:r>
          <a:br>
            <a:rPr lang="de-DE" sz="2000" kern="1200" dirty="0" smtClean="0"/>
          </a:br>
          <a:endParaRPr lang="de-DE" sz="2000" kern="1200" dirty="0"/>
        </a:p>
      </dsp:txBody>
      <dsp:txXfrm>
        <a:off x="0" y="1400970"/>
        <a:ext cx="7404338" cy="3254304"/>
      </dsp:txXfrm>
    </dsp:sp>
    <dsp:sp modelId="{77B75A6D-9506-4B4D-90FE-02BC8B0DE4BE}">
      <dsp:nvSpPr>
        <dsp:cNvPr id="0" name=""/>
        <dsp:cNvSpPr/>
      </dsp:nvSpPr>
      <dsp:spPr>
        <a:xfrm>
          <a:off x="384756" y="318940"/>
          <a:ext cx="6630966" cy="144904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06" tIns="0" rIns="1959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Qualitätsüberprüfung: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Optimierungsbedarf bei den </a:t>
          </a:r>
          <a:r>
            <a:rPr lang="de-DE" sz="2400" b="1" kern="1200" dirty="0" err="1" smtClean="0"/>
            <a:t>Integrationsmassnahmen</a:t>
          </a:r>
          <a:endParaRPr lang="de-DE" sz="2400" b="1" kern="1200" dirty="0"/>
        </a:p>
      </dsp:txBody>
      <dsp:txXfrm>
        <a:off x="455493" y="389677"/>
        <a:ext cx="6489492" cy="13075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233CE-6B02-41AB-BED3-3F8BDF6081D8}">
      <dsp:nvSpPr>
        <dsp:cNvPr id="0" name=""/>
        <dsp:cNvSpPr/>
      </dsp:nvSpPr>
      <dsp:spPr>
        <a:xfrm>
          <a:off x="0" y="1540244"/>
          <a:ext cx="7257691" cy="246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77" tIns="1332992" rIns="56327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Die Aufgabenteilung zwischen dem Kanton und den Gemeinden ist geklärt und optimiert.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Die interinstitutionelle Zusammenarbeit ist gestärkt</a:t>
          </a:r>
          <a:r>
            <a:rPr lang="de-DE" sz="2900" kern="1200" dirty="0" smtClean="0"/>
            <a:t>.</a:t>
          </a:r>
          <a:endParaRPr lang="de-DE" sz="2900" kern="1200" dirty="0"/>
        </a:p>
      </dsp:txBody>
      <dsp:txXfrm>
        <a:off x="0" y="1540244"/>
        <a:ext cx="7257691" cy="2469600"/>
      </dsp:txXfrm>
    </dsp:sp>
    <dsp:sp modelId="{48E70307-F21B-4CBA-9E4E-976A93334D0D}">
      <dsp:nvSpPr>
        <dsp:cNvPr id="0" name=""/>
        <dsp:cNvSpPr/>
      </dsp:nvSpPr>
      <dsp:spPr>
        <a:xfrm>
          <a:off x="199143" y="54155"/>
          <a:ext cx="6896431" cy="243072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6" tIns="0" rIns="192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Ein gutes Zusammenwirken zwischen dem Kanton und den Gemeinden ist etabliert und die Zusammenarbeit verschiedener Institutionen im Bereich der sozialen Sicherung, Gesundheit, Bildung und Arbeitsmarktintegration ist gestärkt.</a:t>
          </a:r>
        </a:p>
      </dsp:txBody>
      <dsp:txXfrm>
        <a:off x="317801" y="172813"/>
        <a:ext cx="6659115" cy="219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306B-1849-1642-83CD-33830B42A476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322-4079-BF4A-9D9D-8E40754E0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7467-056E-E244-B20D-F2C91E7BC69D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551E-C1F7-3449-9D64-1DB59B6C6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2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912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97527"/>
            <a:ext cx="8785225" cy="7153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1"/>
            <a:ext cx="8785224" cy="740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7148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061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1141522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7800" y="1503978"/>
            <a:ext cx="8640000" cy="206408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47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2 Zeil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962150"/>
            <a:ext cx="9144000" cy="49025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2" name="typorast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1026"/>
            <a:ext cx="9144000" cy="489508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0" y="934816"/>
            <a:ext cx="8640000" cy="3406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83178" y="1297510"/>
            <a:ext cx="8640000" cy="41655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CH" sz="1600" dirty="0" smtClean="0">
                <a:latin typeface="+mj-lt"/>
              </a:rPr>
              <a:t>Untertitel (16pt normal)</a:t>
            </a:r>
          </a:p>
          <a:p>
            <a:pPr lvl="0"/>
            <a:r>
              <a:rPr lang="de-CH" sz="1600" dirty="0" smtClean="0">
                <a:latin typeface="+mj-lt"/>
              </a:rPr>
              <a:t>Zweite Zeile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77800" y="180975"/>
            <a:ext cx="4305300" cy="17516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555959"/>
                </a:solidFill>
              </a:defRPr>
            </a:lvl1pPr>
          </a:lstStyle>
          <a:p>
            <a:pPr lvl="0"/>
            <a:r>
              <a:rPr lang="de-DE" dirty="0" smtClean="0"/>
              <a:t>Autor Vorname Nachname,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211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660900" y="1962151"/>
            <a:ext cx="4302125" cy="47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>
              <a:lnSpc>
                <a:spcPct val="90000"/>
              </a:lnSpc>
              <a:buFont typeface="+mj-lt"/>
              <a:buAutoNum type="arabicPeriod"/>
              <a:defRPr sz="2500"/>
            </a:lvl1pPr>
          </a:lstStyle>
          <a:p>
            <a:pPr lvl="0"/>
            <a:r>
              <a:rPr lang="de-DE" dirty="0" smtClean="0"/>
              <a:t>Inhalt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0" y="1962150"/>
            <a:ext cx="4305300" cy="4714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60846"/>
            <a:ext cx="8785224" cy="7520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767138" y="1962150"/>
            <a:ext cx="519588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90000"/>
              </a:lnSpc>
              <a:spcAft>
                <a:spcPts val="800"/>
              </a:spcAft>
              <a:buNone/>
              <a:defRPr sz="25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eingeben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0"/>
            <a:ext cx="3406774" cy="4717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7801" y="1962151"/>
            <a:ext cx="8785224" cy="4714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801" y="972000"/>
            <a:ext cx="8785224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177799" y="1962150"/>
            <a:ext cx="8785226" cy="471487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</a:lstStyle>
          <a:p>
            <a:r>
              <a:rPr lang="de-DE" smtClean="0"/>
              <a:t>Diagramm durch Klicken auf Symbol 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7799" y="972000"/>
            <a:ext cx="8785225" cy="7409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7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Haupttitel (25pt fett)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99" y="1229298"/>
            <a:ext cx="8785225" cy="4836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Haupttitel/Untertitel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99" y="1962150"/>
            <a:ext cx="8785225" cy="4714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800" y="186403"/>
            <a:ext cx="406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555959"/>
                </a:solidFill>
              </a:defRPr>
            </a:lvl1pPr>
          </a:lstStyle>
          <a:p>
            <a:fld id="{63343499-4781-8F47-9616-5D65C730EB5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665" y="186403"/>
            <a:ext cx="3959360" cy="86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7" r:id="rId2"/>
    <p:sldLayoutId id="2147493473" r:id="rId3"/>
    <p:sldLayoutId id="2147493474" r:id="rId4"/>
    <p:sldLayoutId id="2147493466" r:id="rId5"/>
    <p:sldLayoutId id="2147493469" r:id="rId6"/>
    <p:sldLayoutId id="2147493470" r:id="rId7"/>
    <p:sldLayoutId id="2147493471" r:id="rId8"/>
  </p:sldLayoutIdLst>
  <p:hf hdr="0" ftr="0" dt="0"/>
  <p:txStyles>
    <p:titleStyle>
      <a:lvl1pPr algn="l" defTabSz="457200" rtl="0" eaLnBrk="1" latinLnBrk="0" hangingPunct="1">
        <a:lnSpc>
          <a:spcPts val="2500"/>
        </a:lnSpc>
        <a:spcBef>
          <a:spcPct val="0"/>
        </a:spcBef>
        <a:buNone/>
        <a:defRPr sz="2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1250"/>
        </a:spcAft>
        <a:buFont typeface="Symbol" panose="05050102010706020507" pitchFamily="18" charset="2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Kantonale Sozialhilfestrategie 2021-2024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Medienkonferenz, 9. August 2021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10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Armutsstrategie als übergeordneter Rahmen</a:t>
            </a:r>
            <a:endParaRPr lang="de-CH" dirty="0"/>
          </a:p>
        </p:txBody>
      </p:sp>
      <p:sp>
        <p:nvSpPr>
          <p:cNvPr id="24" name="Trapezoid 23"/>
          <p:cNvSpPr/>
          <p:nvPr/>
        </p:nvSpPr>
        <p:spPr>
          <a:xfrm rot="10800000">
            <a:off x="1012433" y="4768701"/>
            <a:ext cx="7103222" cy="1368000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Trapezoid 17"/>
          <p:cNvSpPr/>
          <p:nvPr/>
        </p:nvSpPr>
        <p:spPr>
          <a:xfrm rot="10800000">
            <a:off x="584198" y="3347982"/>
            <a:ext cx="7955951" cy="1368000"/>
          </a:xfrm>
          <a:prstGeom prst="trapezoid">
            <a:avLst>
              <a:gd name="adj" fmla="val 28783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Trapezoid 9"/>
          <p:cNvSpPr/>
          <p:nvPr/>
        </p:nvSpPr>
        <p:spPr>
          <a:xfrm rot="10800000">
            <a:off x="177797" y="1928577"/>
            <a:ext cx="8785225" cy="1368000"/>
          </a:xfrm>
          <a:prstGeom prst="trapezoid">
            <a:avLst>
              <a:gd name="adj" fmla="val 28804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1573597" y="5573981"/>
            <a:ext cx="2825875" cy="4303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400" b="1" dirty="0" smtClean="0">
                <a:solidFill>
                  <a:schemeClr val="tx1"/>
                </a:solidFill>
              </a:rPr>
              <a:t>LRV Teilrevision SHG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4295" y="2700935"/>
            <a:ext cx="3441939" cy="522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2000" b="1" dirty="0" smtClean="0">
                <a:solidFill>
                  <a:schemeClr val="tx1"/>
                </a:solidFill>
              </a:rPr>
              <a:t>Armutsstrategie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4201" y="2061712"/>
            <a:ext cx="5609565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solidFill>
                  <a:schemeClr val="tx1"/>
                </a:solidFill>
              </a:rPr>
              <a:t>Übergeordnete strategische Ebene</a:t>
            </a:r>
            <a:endParaRPr lang="de-CH" b="1" dirty="0">
              <a:solidFill>
                <a:schemeClr val="tx1"/>
              </a:solidFill>
            </a:endParaRPr>
          </a:p>
          <a:p>
            <a:pPr algn="ctr"/>
            <a:r>
              <a:rPr lang="de-CH" sz="1400" i="1" dirty="0" smtClean="0">
                <a:solidFill>
                  <a:schemeClr val="tx1"/>
                </a:solidFill>
              </a:rPr>
              <a:t>Themenübergreifend, umfassend</a:t>
            </a:r>
          </a:p>
        </p:txBody>
      </p:sp>
      <p:sp>
        <p:nvSpPr>
          <p:cNvPr id="19" name="Rechteck 18"/>
          <p:cNvSpPr/>
          <p:nvPr/>
        </p:nvSpPr>
        <p:spPr>
          <a:xfrm>
            <a:off x="995989" y="3480935"/>
            <a:ext cx="7113885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b="1" dirty="0" smtClean="0">
                <a:solidFill>
                  <a:schemeClr val="tx1"/>
                </a:solidFill>
              </a:rPr>
              <a:t>Strategische Ebene Sozialhilfebereich</a:t>
            </a:r>
            <a:endParaRPr lang="de-CH" b="1" dirty="0">
              <a:solidFill>
                <a:schemeClr val="tx1"/>
              </a:solidFill>
            </a:endParaRPr>
          </a:p>
          <a:p>
            <a:pPr algn="ctr"/>
            <a:r>
              <a:rPr lang="de-CH" sz="1400" i="1" dirty="0" smtClean="0">
                <a:solidFill>
                  <a:schemeClr val="tx1"/>
                </a:solidFill>
              </a:rPr>
              <a:t>Thematisch eingegrenzt, spezifischer</a:t>
            </a:r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363331" y="6191662"/>
            <a:ext cx="2025254" cy="45818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Gleichschenkliges Dreieck 24"/>
          <p:cNvSpPr/>
          <p:nvPr/>
        </p:nvSpPr>
        <p:spPr>
          <a:xfrm rot="10800000">
            <a:off x="3580049" y="6191663"/>
            <a:ext cx="1980723" cy="45818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Gleichschenkliges Dreieck 25"/>
          <p:cNvSpPr/>
          <p:nvPr/>
        </p:nvSpPr>
        <p:spPr>
          <a:xfrm rot="10800000">
            <a:off x="5752237" y="6191662"/>
            <a:ext cx="2025343" cy="45818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/>
          <p:cNvSpPr/>
          <p:nvPr/>
        </p:nvSpPr>
        <p:spPr>
          <a:xfrm>
            <a:off x="1277071" y="4888341"/>
            <a:ext cx="6586769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b="1" smtClean="0">
                <a:solidFill>
                  <a:schemeClr val="tx1"/>
                </a:solidFill>
              </a:rPr>
              <a:t>Konkrete operative </a:t>
            </a:r>
            <a:r>
              <a:rPr lang="de-CH" b="1" dirty="0" smtClean="0">
                <a:solidFill>
                  <a:schemeClr val="tx1"/>
                </a:solidFill>
              </a:rPr>
              <a:t>Ebene</a:t>
            </a:r>
          </a:p>
          <a:p>
            <a:pPr algn="ctr"/>
            <a:r>
              <a:rPr lang="de-CH" sz="1400" i="1" dirty="0" smtClean="0">
                <a:solidFill>
                  <a:schemeClr val="tx1"/>
                </a:solidFill>
              </a:rPr>
              <a:t>Gesetzesrevisionen, Umsetzungsprojekte, etc. </a:t>
            </a:r>
            <a:endParaRPr lang="de-CH" sz="1400" i="1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783305" y="5573981"/>
            <a:ext cx="2842446" cy="430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Weitere Umsetzungsprojekte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09026" y="4130694"/>
            <a:ext cx="2984740" cy="52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2000" b="1" dirty="0" smtClean="0">
                <a:solidFill>
                  <a:schemeClr val="tx1"/>
                </a:solidFill>
              </a:rPr>
              <a:t>Sozialhilfestrategie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392174" y="2061712"/>
            <a:ext cx="2147975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tx1"/>
                </a:solidFill>
              </a:rPr>
              <a:t>Grundlagen</a:t>
            </a:r>
            <a:endParaRPr lang="de-CH" sz="1400" b="1" dirty="0">
              <a:solidFill>
                <a:schemeClr val="tx1"/>
              </a:solidFill>
            </a:endParaRPr>
          </a:p>
          <a:p>
            <a:pPr algn="ctr"/>
            <a:r>
              <a:rPr lang="de-CH" sz="1200" i="1" dirty="0">
                <a:solidFill>
                  <a:schemeClr val="tx1"/>
                </a:solidFill>
              </a:rPr>
              <a:t>W</a:t>
            </a:r>
            <a:r>
              <a:rPr lang="de-CH" sz="1200" i="1" dirty="0" smtClean="0">
                <a:solidFill>
                  <a:schemeClr val="tx1"/>
                </a:solidFill>
              </a:rPr>
              <a:t>issenschaftlich, theoretisch</a:t>
            </a:r>
          </a:p>
        </p:txBody>
      </p:sp>
      <p:sp>
        <p:nvSpPr>
          <p:cNvPr id="23" name="Rechteck 22"/>
          <p:cNvSpPr/>
          <p:nvPr/>
        </p:nvSpPr>
        <p:spPr>
          <a:xfrm>
            <a:off x="6465498" y="2761378"/>
            <a:ext cx="2001326" cy="3890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de-CH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600" b="1" dirty="0" smtClean="0">
                <a:solidFill>
                  <a:schemeClr val="tx1"/>
                </a:solidFill>
              </a:rPr>
              <a:t>Harmonisierung</a:t>
            </a:r>
            <a:endParaRPr lang="de-C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Federführung </a:t>
            </a:r>
            <a:r>
              <a:rPr lang="de-CH" dirty="0"/>
              <a:t>durch </a:t>
            </a:r>
            <a:r>
              <a:rPr lang="de-CH" dirty="0" smtClean="0"/>
              <a:t>das Kantonale Sozialamt</a:t>
            </a:r>
            <a:endParaRPr lang="de-CH" dirty="0"/>
          </a:p>
          <a:p>
            <a:pPr marL="342900" indent="-3429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de-CH" dirty="0"/>
              <a:t>Zusammenarbeit mit den Gemeinden über </a:t>
            </a:r>
            <a:r>
              <a:rPr lang="de-CH" dirty="0" smtClean="0"/>
              <a:t>die Konsultativkommission </a:t>
            </a:r>
            <a:r>
              <a:rPr lang="de-CH" dirty="0"/>
              <a:t>Sozialhilfe (KKSH)</a:t>
            </a:r>
          </a:p>
          <a:p>
            <a:pPr marL="342900" indent="-3429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Einbezug der Fachkommission Sozialhilfe (FKSH)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Vertiefte Gespräche mit mehreren Fachpersonen</a:t>
            </a:r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Strategieerarbeitung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81158" y="185738"/>
            <a:ext cx="406400" cy="365125"/>
          </a:xfrm>
        </p:spPr>
        <p:txBody>
          <a:bodyPr/>
          <a:lstStyle/>
          <a:p>
            <a:fld id="{63343499-4781-8F47-9616-5D65C730EB58}" type="slidenum">
              <a:rPr lang="en-US" smtClean="0"/>
              <a:t>11</a:t>
            </a:fld>
            <a:endParaRPr lang="en-US"/>
          </a:p>
        </p:txBody>
      </p:sp>
      <p:pic>
        <p:nvPicPr>
          <p:cNvPr id="8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Impulse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77775" y="1985926"/>
            <a:ext cx="8785225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100" dirty="0" smtClean="0"/>
              <a:t>Armutsstrategie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13 zu prüfende Massnahmen mit Bezug zur Sozialhilfe</a:t>
            </a:r>
            <a:endParaRPr lang="de-CH" sz="1900" dirty="0"/>
          </a:p>
        </p:txBody>
      </p:sp>
      <p:sp>
        <p:nvSpPr>
          <p:cNvPr id="7" name="Rechteck 6"/>
          <p:cNvSpPr/>
          <p:nvPr/>
        </p:nvSpPr>
        <p:spPr>
          <a:xfrm>
            <a:off x="177801" y="3682727"/>
            <a:ext cx="8785225" cy="129266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100" dirty="0" smtClean="0"/>
              <a:t>Kommissionen und Beratungen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Anliegen aus der Konsultativkommission </a:t>
            </a:r>
            <a:r>
              <a:rPr lang="de-CH" sz="1900" dirty="0"/>
              <a:t>Sozialhilfe (KKSH</a:t>
            </a:r>
            <a:r>
              <a:rPr lang="de-CH" sz="1900" dirty="0" smtClean="0"/>
              <a:t>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Anliegen aus der Fachkommission </a:t>
            </a:r>
            <a:r>
              <a:rPr lang="de-CH" sz="1900" dirty="0"/>
              <a:t>Sozialhilfe (FKSH)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/>
              <a:t>Erkenntnisse aus den Audits und aus </a:t>
            </a:r>
            <a:r>
              <a:rPr lang="de-CH" sz="1900" dirty="0" smtClean="0"/>
              <a:t>Beratungen</a:t>
            </a:r>
            <a:endParaRPr lang="de-CH" sz="1900" dirty="0"/>
          </a:p>
        </p:txBody>
      </p:sp>
      <p:sp>
        <p:nvSpPr>
          <p:cNvPr id="9" name="Rechteck 8"/>
          <p:cNvSpPr/>
          <p:nvPr/>
        </p:nvSpPr>
        <p:spPr>
          <a:xfrm>
            <a:off x="177774" y="2837080"/>
            <a:ext cx="8785225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100" dirty="0" smtClean="0"/>
              <a:t>Landrat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Politische </a:t>
            </a:r>
            <a:r>
              <a:rPr lang="de-CH" sz="1900" dirty="0"/>
              <a:t>Aufträge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7801" y="5123220"/>
            <a:ext cx="8785225" cy="158504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100" dirty="0" smtClean="0"/>
              <a:t>Bundesebene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Ziele der Integrationsagenda </a:t>
            </a:r>
            <a:r>
              <a:rPr lang="de-CH" sz="1900" dirty="0"/>
              <a:t>Schweiz (IAS</a:t>
            </a:r>
            <a:r>
              <a:rPr lang="de-CH" sz="1900" dirty="0" smtClean="0"/>
              <a:t>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/>
              <a:t>Richtlinien der Schweizerischen Konferenz für Sozialhilfe (SKOS)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1900" dirty="0" smtClean="0"/>
              <a:t>Bestrebungen der Konferenz </a:t>
            </a:r>
            <a:r>
              <a:rPr lang="de-CH" sz="1900" dirty="0"/>
              <a:t>der kantonalen Sozialdirektorinnen und Sozialdirektoren (SODK</a:t>
            </a:r>
            <a:r>
              <a:rPr lang="de-CH" sz="1900" dirty="0" smtClean="0"/>
              <a:t>)</a:t>
            </a:r>
            <a:endParaRPr lang="de-CH" sz="1900" dirty="0"/>
          </a:p>
        </p:txBody>
      </p:sp>
    </p:spTree>
    <p:extLst>
      <p:ext uri="{BB962C8B-B14F-4D97-AF65-F5344CB8AC3E}">
        <p14:creationId xmlns:p14="http://schemas.microsoft.com/office/powerpoint/2010/main" val="2817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will die Strategie erreichen?</a:t>
            </a:r>
            <a:endParaRPr lang="de-CH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391199554"/>
              </p:ext>
            </p:extLst>
          </p:nvPr>
        </p:nvGraphicFramePr>
        <p:xfrm>
          <a:off x="177801" y="2233760"/>
          <a:ext cx="8785223" cy="415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2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de-CH" dirty="0" smtClean="0"/>
              <a:t>Strategiepapier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dirty="0" smtClean="0"/>
              <a:t>Teil I: Grundlagen und Analyse</a:t>
            </a: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de-CH" dirty="0"/>
              <a:t>Einleitende Bemerkungen</a:t>
            </a: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de-CH" dirty="0"/>
              <a:t>Strategische Verankerung</a:t>
            </a:r>
          </a:p>
          <a:p>
            <a:pPr marL="800100" lvl="1" indent="-3429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de-CH" dirty="0"/>
              <a:t>Analyse der </a:t>
            </a:r>
            <a:r>
              <a:rPr lang="de-CH" dirty="0" smtClean="0"/>
              <a:t>Ausgangslage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dirty="0" smtClean="0"/>
              <a:t>Teil II: Kantonale Sozialhilfestrategie 2021-2024</a:t>
            </a: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de-CH" dirty="0"/>
              <a:t>Vision</a:t>
            </a: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de-CH" dirty="0"/>
              <a:t>Strategische Ziele und Unterziele</a:t>
            </a: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de-CH" dirty="0"/>
              <a:t>6 Handlungsfelder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dirty="0"/>
              <a:t>40 </a:t>
            </a:r>
            <a:r>
              <a:rPr lang="de-CH" dirty="0" smtClean="0"/>
              <a:t>Massnahmen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Produkt</a:t>
            </a:r>
            <a:endParaRPr lang="de-CH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8" b="958"/>
          <a:stretch>
            <a:fillRect/>
          </a:stretch>
        </p:blipFill>
        <p:spPr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8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 smtClean="0">
                <a:solidFill>
                  <a:schemeClr val="tx1"/>
                </a:solidFill>
              </a:rPr>
              <a:t>TEIL II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Vision und strategische Ziele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767138" y="1962150"/>
            <a:ext cx="5195885" cy="4714875"/>
          </a:xfrm>
        </p:spPr>
        <p:txBody>
          <a:bodyPr/>
          <a:lstStyle/>
          <a:p>
            <a:r>
              <a:rPr lang="de-CH" dirty="0" smtClean="0"/>
              <a:t>Fabian Dinkel</a:t>
            </a:r>
          </a:p>
          <a:p>
            <a:endParaRPr lang="de-CH" b="1" dirty="0"/>
          </a:p>
          <a:p>
            <a:r>
              <a:rPr lang="de-CH" dirty="0" smtClean="0"/>
              <a:t>Leiter Projekte</a:t>
            </a:r>
            <a:br>
              <a:rPr lang="de-CH" dirty="0" smtClean="0"/>
            </a:br>
            <a:r>
              <a:rPr lang="de-CH" dirty="0" smtClean="0"/>
              <a:t>Kantonales Sozialamt (KSA)</a:t>
            </a:r>
            <a:br>
              <a:rPr lang="de-CH" dirty="0" smtClean="0"/>
            </a:br>
            <a:r>
              <a:rPr lang="de-CH" dirty="0" smtClean="0"/>
              <a:t>Finanz- und Kirchendirektion (FKD)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24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Aufbau Strategie</a:t>
            </a:r>
            <a:endParaRPr lang="de-CH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858186973"/>
              </p:ext>
            </p:extLst>
          </p:nvPr>
        </p:nvGraphicFramePr>
        <p:xfrm>
          <a:off x="1522410" y="1962150"/>
          <a:ext cx="6448397" cy="448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4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Vision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89782" y="185738"/>
            <a:ext cx="406400" cy="365125"/>
          </a:xfrm>
        </p:spPr>
        <p:txBody>
          <a:bodyPr/>
          <a:lstStyle/>
          <a:p>
            <a:fld id="{63343499-4781-8F47-9616-5D65C730EB58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3767138" y="1962150"/>
            <a:ext cx="5195885" cy="47148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300" b="1" dirty="0"/>
              <a:t>Der Kanton Basel-Landschaft sorgt </a:t>
            </a:r>
            <a:r>
              <a:rPr lang="de-CH" sz="2300" b="1" dirty="0" smtClean="0"/>
              <a:t>in </a:t>
            </a:r>
            <a:r>
              <a:rPr lang="de-CH" sz="2300" b="1" dirty="0"/>
              <a:t>enger </a:t>
            </a:r>
            <a:r>
              <a:rPr lang="de-CH" sz="2300" b="1" dirty="0" smtClean="0"/>
              <a:t>Zusammenarbeit </a:t>
            </a:r>
            <a:r>
              <a:rPr lang="de-CH" sz="2300" b="1" dirty="0"/>
              <a:t>mit den Gemeinden </a:t>
            </a:r>
            <a:r>
              <a:rPr lang="de-CH" sz="2300" b="1" dirty="0" smtClean="0"/>
              <a:t>für </a:t>
            </a:r>
            <a:r>
              <a:rPr lang="de-CH" sz="2300" b="1" dirty="0"/>
              <a:t>eine wirksame, professionelle und faire Sozialhilfe, </a:t>
            </a:r>
            <a:r>
              <a:rPr lang="de-CH" sz="2300" b="1" dirty="0" smtClean="0"/>
              <a:t>die </a:t>
            </a:r>
            <a:r>
              <a:rPr lang="de-CH" sz="2300" b="1" dirty="0"/>
              <a:t>Menschen in Not ein Leben in Würde ermöglicht </a:t>
            </a:r>
            <a:r>
              <a:rPr lang="de-CH" sz="2300" b="1" dirty="0" smtClean="0"/>
              <a:t>und </a:t>
            </a:r>
            <a:r>
              <a:rPr lang="de-CH" sz="2300" b="1" dirty="0"/>
              <a:t>ihnen die Chance gibt, in die Selbständigkeit </a:t>
            </a:r>
            <a:r>
              <a:rPr lang="de-CH" sz="2300" b="1" dirty="0" smtClean="0"/>
              <a:t>zurückzufinden </a:t>
            </a:r>
            <a:r>
              <a:rPr lang="de-CH" sz="2300" b="1" dirty="0"/>
              <a:t>und an der Gesellschaft teilzuhaben.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765022" y="6461400"/>
            <a:ext cx="861646" cy="1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800" dirty="0" smtClean="0">
                <a:solidFill>
                  <a:schemeClr val="bg1">
                    <a:lumMod val="75000"/>
                  </a:schemeClr>
                </a:solidFill>
              </a:rPr>
              <a:t>Bild </a:t>
            </a:r>
            <a:r>
              <a:rPr lang="de-CH" sz="800" dirty="0" err="1" smtClean="0">
                <a:solidFill>
                  <a:schemeClr val="bg1">
                    <a:lumMod val="75000"/>
                  </a:schemeClr>
                </a:solidFill>
              </a:rPr>
              <a:t>Pixabay</a:t>
            </a:r>
            <a:endParaRPr lang="de-CH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18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Strategisches Ziel 1</a:t>
            </a:r>
            <a:endParaRPr lang="de-CH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54280511"/>
              </p:ext>
            </p:extLst>
          </p:nvPr>
        </p:nvGraphicFramePr>
        <p:xfrm>
          <a:off x="1006417" y="1586774"/>
          <a:ext cx="7404338" cy="417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879894" y="6159253"/>
            <a:ext cx="7651631" cy="405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prstClr val="black"/>
                </a:solidFill>
              </a:rPr>
              <a:t>Betrifft: </a:t>
            </a:r>
            <a:r>
              <a:rPr lang="de-CH" dirty="0">
                <a:solidFill>
                  <a:prstClr val="black"/>
                </a:solidFill>
              </a:rPr>
              <a:t>Leistungserbringende (Sozialhilfebehörden </a:t>
            </a:r>
            <a:r>
              <a:rPr lang="de-CH" dirty="0" smtClean="0">
                <a:solidFill>
                  <a:prstClr val="black"/>
                </a:solidFill>
              </a:rPr>
              <a:t>und Sozialdienste)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19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Praxisbeispiel 1</a:t>
            </a:r>
            <a:endParaRPr lang="de-CH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116704221"/>
              </p:ext>
            </p:extLst>
          </p:nvPr>
        </p:nvGraphicFramePr>
        <p:xfrm>
          <a:off x="1006417" y="1586774"/>
          <a:ext cx="7404338" cy="448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2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Agenda</a:t>
            </a:r>
            <a:endParaRPr lang="de-CH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7524"/>
              </p:ext>
            </p:extLst>
          </p:nvPr>
        </p:nvGraphicFramePr>
        <p:xfrm>
          <a:off x="177799" y="3833971"/>
          <a:ext cx="8785224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018">
                  <a:extLst>
                    <a:ext uri="{9D8B030D-6E8A-4147-A177-3AD203B41FA5}">
                      <a16:colId xmlns:a16="http://schemas.microsoft.com/office/drawing/2014/main" val="2239734272"/>
                    </a:ext>
                  </a:extLst>
                </a:gridCol>
                <a:gridCol w="5338354">
                  <a:extLst>
                    <a:ext uri="{9D8B030D-6E8A-4147-A177-3AD203B41FA5}">
                      <a16:colId xmlns:a16="http://schemas.microsoft.com/office/drawing/2014/main" val="636610142"/>
                    </a:ext>
                  </a:extLst>
                </a:gridCol>
                <a:gridCol w="2692852">
                  <a:extLst>
                    <a:ext uri="{9D8B030D-6E8A-4147-A177-3AD203B41FA5}">
                      <a16:colId xmlns:a16="http://schemas.microsoft.com/office/drawing/2014/main" val="188208379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I.</a:t>
                      </a:r>
                      <a:endParaRPr lang="de-CH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Einleitung</a:t>
                      </a:r>
                      <a:r>
                        <a:rPr lang="de-CH" sz="2000" baseline="0" dirty="0" smtClean="0"/>
                        <a:t> und</a:t>
                      </a:r>
                      <a:r>
                        <a:rPr lang="de-CH" sz="2000" dirty="0" smtClean="0"/>
                        <a:t> Ausgangslage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Dr. Anton</a:t>
                      </a:r>
                      <a:r>
                        <a:rPr lang="de-CH" sz="2000" baseline="0" dirty="0" smtClean="0"/>
                        <a:t> Lauber 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6509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II.</a:t>
                      </a:r>
                      <a:endParaRPr lang="de-CH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Vision und strategische Ziele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Fabian Dinkel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4508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III.</a:t>
                      </a:r>
                      <a:endParaRPr lang="de-CH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Handlungsfelder und Massnahmen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Dr. Daniela</a:t>
                      </a:r>
                      <a:r>
                        <a:rPr lang="de-CH" sz="2000" baseline="0" dirty="0" smtClean="0"/>
                        <a:t> </a:t>
                      </a:r>
                      <a:r>
                        <a:rPr lang="de-CH" sz="2000" baseline="0" dirty="0" smtClean="0"/>
                        <a:t>Winkler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5246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de-CH" sz="2000" b="1" dirty="0" smtClean="0"/>
                        <a:t>IV.</a:t>
                      </a:r>
                      <a:endParaRPr lang="de-CH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Weiteres Vorgehen</a:t>
                      </a:r>
                      <a:r>
                        <a:rPr lang="de-CH" sz="2000" baseline="0" dirty="0" smtClean="0"/>
                        <a:t> und</a:t>
                      </a:r>
                      <a:r>
                        <a:rPr lang="de-CH" sz="2000" dirty="0" smtClean="0"/>
                        <a:t> Ausblick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Dr. Anton Lauber</a:t>
                      </a:r>
                      <a:endParaRPr lang="de-CH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CE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51689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20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Strategisches Ziel 2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682721760"/>
              </p:ext>
            </p:extLst>
          </p:nvPr>
        </p:nvGraphicFramePr>
        <p:xfrm>
          <a:off x="1006417" y="1586774"/>
          <a:ext cx="7404338" cy="435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1006417" y="6152929"/>
            <a:ext cx="7404338" cy="405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prstClr val="black"/>
                </a:solidFill>
              </a:rPr>
              <a:t>Betrifft: </a:t>
            </a:r>
            <a:r>
              <a:rPr lang="de-CH" dirty="0">
                <a:solidFill>
                  <a:prstClr val="black"/>
                </a:solidFill>
              </a:rPr>
              <a:t>Leistungsbeziehende (Klientinnen und Klienten</a:t>
            </a:r>
            <a:r>
              <a:rPr lang="de-CH" dirty="0" smtClean="0">
                <a:solidFill>
                  <a:prstClr val="black"/>
                </a:solidFill>
              </a:rPr>
              <a:t>)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21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Praxisbeispiel 2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86275033"/>
              </p:ext>
            </p:extLst>
          </p:nvPr>
        </p:nvGraphicFramePr>
        <p:xfrm>
          <a:off x="1006417" y="1586773"/>
          <a:ext cx="7404338" cy="46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Strategisches Ziel 3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5867013"/>
              </p:ext>
            </p:extLst>
          </p:nvPr>
        </p:nvGraphicFramePr>
        <p:xfrm>
          <a:off x="954654" y="1845572"/>
          <a:ext cx="72576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bgerundetes Rechteck 3"/>
          <p:cNvSpPr/>
          <p:nvPr/>
        </p:nvSpPr>
        <p:spPr>
          <a:xfrm>
            <a:off x="954654" y="6159253"/>
            <a:ext cx="7257691" cy="405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de-CH">
                <a:solidFill>
                  <a:prstClr val="black"/>
                </a:solidFill>
              </a:rPr>
              <a:t>Betrifft: Leistungsermöglichende (Kanton und Gemeinden)</a:t>
            </a:r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Praxisbeispiel 3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771431053"/>
              </p:ext>
            </p:extLst>
          </p:nvPr>
        </p:nvGraphicFramePr>
        <p:xfrm>
          <a:off x="954654" y="1845572"/>
          <a:ext cx="72576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Querschnittsthema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de-CH" sz="2300" b="1" dirty="0" smtClean="0"/>
              <a:t>Der besonderen Situation von vulnerablen Personen, insbesondere Familien, Kindern, Jugendlichen, Alleinerziehenden, Migrantinnen und Migranten, Krankheitsbetroffenen und 55+, wird Rechnung getragen.</a:t>
            </a:r>
            <a:endParaRPr lang="de-CH" sz="2300" b="1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Besonderer Aspekt: Prävention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767138" y="1962150"/>
            <a:ext cx="5195885" cy="47171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300" b="1" dirty="0" smtClean="0"/>
              <a:t>Die Strategie will auch präventiv wirken. </a:t>
            </a:r>
            <a:br>
              <a:rPr lang="de-CH" sz="2300" b="1" dirty="0" smtClean="0"/>
            </a:br>
            <a:endParaRPr lang="de-CH" sz="2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300" b="1" dirty="0" smtClean="0"/>
              <a:t>Der Bereich vor der Sozialhilfe wird in den Fokus genommen. </a:t>
            </a:r>
            <a:endParaRPr lang="de-CH" sz="2300" b="1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781610" y="6479648"/>
            <a:ext cx="861646" cy="1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800" dirty="0" smtClean="0">
                <a:solidFill>
                  <a:schemeClr val="bg1">
                    <a:lumMod val="75000"/>
                  </a:schemeClr>
                </a:solidFill>
              </a:rPr>
              <a:t>Bild </a:t>
            </a:r>
            <a:r>
              <a:rPr lang="de-CH" sz="800" dirty="0" err="1" smtClean="0">
                <a:solidFill>
                  <a:schemeClr val="bg1">
                    <a:lumMod val="75000"/>
                  </a:schemeClr>
                </a:solidFill>
              </a:rPr>
              <a:t>Pixabay</a:t>
            </a:r>
            <a:endParaRPr lang="de-CH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chtungspfeil 39"/>
          <p:cNvSpPr/>
          <p:nvPr/>
        </p:nvSpPr>
        <p:spPr>
          <a:xfrm>
            <a:off x="3425415" y="3732859"/>
            <a:ext cx="1983738" cy="2081532"/>
          </a:xfrm>
          <a:prstGeom prst="homePlat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CH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</a:t>
            </a:r>
            <a:endParaRPr lang="de-CH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Beispiel: Assessmentcenter</a:t>
            </a:r>
            <a:endParaRPr lang="de-CH" dirty="0"/>
          </a:p>
        </p:txBody>
      </p:sp>
      <p:sp>
        <p:nvSpPr>
          <p:cNvPr id="7" name="Richtungspfeil 6"/>
          <p:cNvSpPr/>
          <p:nvPr/>
        </p:nvSpPr>
        <p:spPr>
          <a:xfrm>
            <a:off x="5404194" y="4713287"/>
            <a:ext cx="3073783" cy="809970"/>
          </a:xfrm>
          <a:prstGeom prst="homePlate">
            <a:avLst>
              <a:gd name="adj" fmla="val 23104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Sozialhilfe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59073" y="3727856"/>
            <a:ext cx="3037387" cy="404985"/>
          </a:xfrm>
          <a:prstGeom prst="homePlate">
            <a:avLst>
              <a:gd name="adj" fmla="val 23104"/>
            </a:avLst>
          </a:prstGeom>
          <a:solidFill>
            <a:srgbClr val="E1E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Arbeitslose</a:t>
            </a:r>
            <a:endParaRPr lang="de-CH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chtungspfeil 8"/>
          <p:cNvSpPr/>
          <p:nvPr/>
        </p:nvSpPr>
        <p:spPr>
          <a:xfrm>
            <a:off x="359073" y="4240014"/>
            <a:ext cx="3037387" cy="404985"/>
          </a:xfrm>
          <a:prstGeom prst="homePlate">
            <a:avLst>
              <a:gd name="adj" fmla="val 23104"/>
            </a:avLst>
          </a:prstGeom>
          <a:solidFill>
            <a:srgbClr val="E1E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Selbständigerwerbende</a:t>
            </a:r>
            <a:endParaRPr lang="de-CH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chtungspfeil 9"/>
          <p:cNvSpPr/>
          <p:nvPr/>
        </p:nvSpPr>
        <p:spPr>
          <a:xfrm>
            <a:off x="359073" y="4750495"/>
            <a:ext cx="3037387" cy="404985"/>
          </a:xfrm>
          <a:prstGeom prst="homePlate">
            <a:avLst>
              <a:gd name="adj" fmla="val 23104"/>
            </a:avLst>
          </a:prstGeom>
          <a:solidFill>
            <a:srgbClr val="E1E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b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(VA/FL, Familiennachzug, etc.)</a:t>
            </a:r>
            <a:endParaRPr lang="de-CH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chtungspfeil 10"/>
          <p:cNvSpPr/>
          <p:nvPr/>
        </p:nvSpPr>
        <p:spPr>
          <a:xfrm>
            <a:off x="359073" y="5260976"/>
            <a:ext cx="3037387" cy="404985"/>
          </a:xfrm>
          <a:prstGeom prst="homePlate">
            <a:avLst>
              <a:gd name="adj" fmla="val 23104"/>
            </a:avLst>
          </a:prstGeom>
          <a:solidFill>
            <a:srgbClr val="E1E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Erwerbslose</a:t>
            </a:r>
            <a:endParaRPr lang="de-CH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3396460" y="2725464"/>
            <a:ext cx="1240" cy="348045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81025" y="4073792"/>
            <a:ext cx="1242325" cy="12423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de-CH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winkelter Verbinder 13"/>
          <p:cNvCxnSpPr>
            <a:stCxn id="8" idx="3"/>
          </p:cNvCxnSpPr>
          <p:nvPr/>
        </p:nvCxnSpPr>
        <p:spPr>
          <a:xfrm>
            <a:off x="3396460" y="3930349"/>
            <a:ext cx="384565" cy="754669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r Verbinder 14"/>
          <p:cNvCxnSpPr>
            <a:stCxn id="9" idx="3"/>
          </p:cNvCxnSpPr>
          <p:nvPr/>
        </p:nvCxnSpPr>
        <p:spPr>
          <a:xfrm>
            <a:off x="3396460" y="4442506"/>
            <a:ext cx="384565" cy="24251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r Verbinder 15"/>
          <p:cNvCxnSpPr>
            <a:stCxn id="10" idx="3"/>
          </p:cNvCxnSpPr>
          <p:nvPr/>
        </p:nvCxnSpPr>
        <p:spPr>
          <a:xfrm flipV="1">
            <a:off x="3396460" y="4685018"/>
            <a:ext cx="384565" cy="267970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r Verbinder 16"/>
          <p:cNvCxnSpPr>
            <a:stCxn id="11" idx="3"/>
          </p:cNvCxnSpPr>
          <p:nvPr/>
        </p:nvCxnSpPr>
        <p:spPr>
          <a:xfrm flipV="1">
            <a:off x="3396460" y="4685018"/>
            <a:ext cx="384565" cy="778451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chtungspfeil 17"/>
          <p:cNvSpPr/>
          <p:nvPr/>
        </p:nvSpPr>
        <p:spPr>
          <a:xfrm>
            <a:off x="5407081" y="3893140"/>
            <a:ext cx="3073376" cy="202493"/>
          </a:xfrm>
          <a:prstGeom prst="homePlate">
            <a:avLst>
              <a:gd name="adj" fmla="val 23104"/>
            </a:avLst>
          </a:prstGeom>
          <a:solidFill>
            <a:srgbClr val="AAC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Arbeitsmarkt</a:t>
            </a:r>
          </a:p>
        </p:txBody>
      </p:sp>
      <p:sp>
        <p:nvSpPr>
          <p:cNvPr id="19" name="Richtungspfeil 18"/>
          <p:cNvSpPr/>
          <p:nvPr/>
        </p:nvSpPr>
        <p:spPr>
          <a:xfrm>
            <a:off x="5406673" y="4126197"/>
            <a:ext cx="3073783" cy="202493"/>
          </a:xfrm>
          <a:prstGeom prst="homePlate">
            <a:avLst>
              <a:gd name="adj" fmla="val 23104"/>
            </a:avLst>
          </a:prstGeom>
          <a:solidFill>
            <a:srgbClr val="AAC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Sozialleistungen</a:t>
            </a:r>
          </a:p>
        </p:txBody>
      </p:sp>
      <p:sp>
        <p:nvSpPr>
          <p:cNvPr id="20" name="Richtungspfeil 19"/>
          <p:cNvSpPr/>
          <p:nvPr/>
        </p:nvSpPr>
        <p:spPr>
          <a:xfrm>
            <a:off x="5407081" y="4359253"/>
            <a:ext cx="3073376" cy="202493"/>
          </a:xfrm>
          <a:prstGeom prst="homePlate">
            <a:avLst>
              <a:gd name="adj" fmla="val 23104"/>
            </a:avLst>
          </a:prstGeom>
          <a:solidFill>
            <a:srgbClr val="AACE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Existenzsicherung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>
            <a:off x="5406674" y="2725464"/>
            <a:ext cx="2479" cy="339704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88888" y="5891152"/>
            <a:ext cx="834016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99057" y="5898140"/>
            <a:ext cx="124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Zeitachse</a:t>
            </a:r>
            <a:endParaRPr lang="de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winkelter Verbinder 26"/>
          <p:cNvCxnSpPr>
            <a:endCxn id="19" idx="1"/>
          </p:cNvCxnSpPr>
          <p:nvPr/>
        </p:nvCxnSpPr>
        <p:spPr>
          <a:xfrm flipV="1">
            <a:off x="5020870" y="4227443"/>
            <a:ext cx="385803" cy="448754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r Verbinder 27"/>
          <p:cNvCxnSpPr>
            <a:endCxn id="7" idx="1"/>
          </p:cNvCxnSpPr>
          <p:nvPr/>
        </p:nvCxnSpPr>
        <p:spPr>
          <a:xfrm>
            <a:off x="5020870" y="4676197"/>
            <a:ext cx="383324" cy="442075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chtungspfeil 36"/>
          <p:cNvSpPr/>
          <p:nvPr/>
        </p:nvSpPr>
        <p:spPr>
          <a:xfrm>
            <a:off x="359073" y="2708045"/>
            <a:ext cx="3037387" cy="721279"/>
          </a:xfrm>
          <a:prstGeom prst="homePlate">
            <a:avLst>
              <a:gd name="adj" fmla="val 427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Wegfall der Existenzsicherung: </a:t>
            </a:r>
          </a:p>
          <a:p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Drohende </a:t>
            </a:r>
            <a:r>
              <a:rPr lang="de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Sozialhilfeabhängigkeit</a:t>
            </a:r>
            <a:endParaRPr lang="de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chtungspfeil 37"/>
          <p:cNvSpPr/>
          <p:nvPr/>
        </p:nvSpPr>
        <p:spPr>
          <a:xfrm>
            <a:off x="5442269" y="2708045"/>
            <a:ext cx="3058066" cy="721280"/>
          </a:xfrm>
          <a:prstGeom prst="homePlate">
            <a:avLst>
              <a:gd name="adj" fmla="val 427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Feststellung der Bedürftigkeit: </a:t>
            </a:r>
            <a:r>
              <a:rPr lang="de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Existenzsicherung durch Sozialhilfe</a:t>
            </a:r>
          </a:p>
        </p:txBody>
      </p:sp>
      <p:sp>
        <p:nvSpPr>
          <p:cNvPr id="39" name="Richtungspfeil 38"/>
          <p:cNvSpPr/>
          <p:nvPr/>
        </p:nvSpPr>
        <p:spPr>
          <a:xfrm>
            <a:off x="3409698" y="2717503"/>
            <a:ext cx="1983738" cy="711822"/>
          </a:xfrm>
          <a:prstGeom prst="homePlate">
            <a:avLst>
              <a:gd name="adj" fmla="val 0"/>
            </a:avLst>
          </a:prstGeom>
          <a:pattFill prst="wdDnDiag">
            <a:fgClr>
              <a:schemeClr val="bg1">
                <a:lumMod val="8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Lücke</a:t>
            </a:r>
            <a:endParaRPr lang="de-CH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27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7799" y="972000"/>
            <a:ext cx="8785225" cy="552953"/>
          </a:xfrm>
        </p:spPr>
        <p:txBody>
          <a:bodyPr/>
          <a:lstStyle/>
          <a:p>
            <a:r>
              <a:rPr lang="de-CH" dirty="0" smtClean="0"/>
              <a:t>Wirkungsmodell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7750" y="1712912"/>
            <a:ext cx="7114215" cy="5503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5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sz="2250" dirty="0" smtClean="0">
                <a:solidFill>
                  <a:schemeClr val="bg1"/>
                </a:solidFill>
              </a:rPr>
              <a:t>VISION</a:t>
            </a:r>
            <a:endParaRPr lang="de-CH" sz="225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62594" y="2354315"/>
            <a:ext cx="2380044" cy="63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/>
                </a:solidFill>
              </a:rPr>
              <a:t>Zugang zur Sozialhilfe mit  guter Qualität und  professioneller Beratung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436134" y="2353096"/>
            <a:ext cx="2412215" cy="63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/>
                </a:solidFill>
              </a:rPr>
              <a:t>Stärkung der Eigenverantwortung und Autonomie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928015" y="2354207"/>
            <a:ext cx="2389241" cy="633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tx1"/>
                </a:solidFill>
              </a:rPr>
              <a:t>Gute Zusammenarbeit aller Institutionen im Bereich der sozialen Sicherung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69479" y="4214900"/>
            <a:ext cx="1152000" cy="5421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Materielle Unterstützung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200181" y="4211243"/>
            <a:ext cx="1152000" cy="55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Persönliche Beratung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428279" y="4206482"/>
            <a:ext cx="1152000" cy="5505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Erwerbs- und</a:t>
            </a:r>
            <a:endParaRPr lang="de-CH" sz="1200" b="1" dirty="0">
              <a:solidFill>
                <a:schemeClr val="tx1"/>
              </a:solidFill>
            </a:endParaRPr>
          </a:p>
          <a:p>
            <a:r>
              <a:rPr lang="de-CH" sz="1200" b="1" dirty="0">
                <a:solidFill>
                  <a:schemeClr val="tx1"/>
                </a:solidFill>
              </a:rPr>
              <a:t>soziale Integration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1267" y="4214156"/>
            <a:ext cx="1152000" cy="55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Aus- und Weiterbildung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916110" y="4214899"/>
            <a:ext cx="1152000" cy="55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Zusammen-arbeit Kanton/ Gemeinden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170105" y="4218129"/>
            <a:ext cx="1152000" cy="538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err="1" smtClean="0">
                <a:solidFill>
                  <a:schemeClr val="tx1"/>
                </a:solidFill>
              </a:rPr>
              <a:t>Interinstitutio-nelle</a:t>
            </a:r>
            <a:r>
              <a:rPr lang="de-CH" sz="1200" b="1" dirty="0" smtClean="0">
                <a:solidFill>
                  <a:schemeClr val="tx1"/>
                </a:solidFill>
              </a:rPr>
              <a:t> </a:t>
            </a:r>
            <a:r>
              <a:rPr lang="de-CH" sz="1200" b="1" dirty="0" err="1" smtClean="0">
                <a:solidFill>
                  <a:schemeClr val="tx1"/>
                </a:solidFill>
              </a:rPr>
              <a:t>Zusam-menarbeit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961487" y="4879543"/>
            <a:ext cx="1152000" cy="701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</a:t>
            </a:r>
          </a:p>
          <a:p>
            <a:r>
              <a:rPr lang="de-CH" sz="1200" dirty="0" smtClean="0">
                <a:solidFill>
                  <a:schemeClr val="tx1"/>
                </a:solidFill>
              </a:rPr>
              <a:t>HF 1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3436135" y="4865436"/>
            <a:ext cx="1152000" cy="718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r>
              <a:rPr lang="de-CH" sz="1200" dirty="0" smtClean="0">
                <a:solidFill>
                  <a:schemeClr val="tx1"/>
                </a:solidFill>
              </a:rPr>
              <a:t>HF 3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4682483" y="4865436"/>
            <a:ext cx="1152000" cy="718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r>
              <a:rPr lang="de-CH" sz="1200" dirty="0" smtClean="0">
                <a:solidFill>
                  <a:schemeClr val="tx1"/>
                </a:solidFill>
              </a:rPr>
              <a:t>HF 4</a:t>
            </a:r>
            <a:endParaRPr lang="de-CH" sz="788" dirty="0">
              <a:solidFill>
                <a:schemeClr val="tx1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911993" y="4864415"/>
            <a:ext cx="1152000" cy="718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r>
              <a:rPr lang="de-CH" sz="1200" dirty="0" smtClean="0">
                <a:solidFill>
                  <a:schemeClr val="tx1"/>
                </a:solidFill>
              </a:rPr>
              <a:t>HF 5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7165256" y="4870045"/>
            <a:ext cx="1152000" cy="707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r>
              <a:rPr lang="de-CH" sz="1200" dirty="0" smtClean="0">
                <a:solidFill>
                  <a:schemeClr val="tx1"/>
                </a:solidFill>
              </a:rPr>
              <a:t>HF 6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971912" y="3076575"/>
            <a:ext cx="1152000" cy="1035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err="1" smtClean="0">
                <a:solidFill>
                  <a:schemeClr val="tx1"/>
                </a:solidFill>
              </a:rPr>
              <a:t>Gewährleis-tung</a:t>
            </a:r>
            <a:r>
              <a:rPr lang="de-CH" sz="1200" b="1" dirty="0" smtClean="0">
                <a:solidFill>
                  <a:schemeClr val="tx1"/>
                </a:solidFill>
              </a:rPr>
              <a:t> der Rechtsgleich-</a:t>
            </a:r>
            <a:r>
              <a:rPr lang="de-CH" sz="1200" b="1" dirty="0" err="1" smtClean="0">
                <a:solidFill>
                  <a:schemeClr val="tx1"/>
                </a:solidFill>
              </a:rPr>
              <a:t>heit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2201035" y="3076575"/>
            <a:ext cx="1152000" cy="1040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Stärkung </a:t>
            </a:r>
            <a:r>
              <a:rPr lang="de-CH" sz="1200" b="1" dirty="0">
                <a:solidFill>
                  <a:schemeClr val="tx1"/>
                </a:solidFill>
              </a:rPr>
              <a:t>des Potentials der Fachpersonen</a:t>
            </a: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3431891" y="3073401"/>
            <a:ext cx="1152000" cy="1050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Gezielte berufliche und soziale Integration</a:t>
            </a: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667609" y="3081257"/>
            <a:ext cx="1152000" cy="1042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Verbesserter Zugang zu Aus- und Weiterbildung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5928016" y="3073401"/>
            <a:ext cx="1152000" cy="1049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chemeClr val="tx1"/>
                </a:solidFill>
              </a:rPr>
              <a:t>Optimierung der </a:t>
            </a:r>
            <a:r>
              <a:rPr lang="de-CH" sz="1200" b="1" dirty="0" smtClean="0">
                <a:solidFill>
                  <a:schemeClr val="tx1"/>
                </a:solidFill>
              </a:rPr>
              <a:t>Aufgaben-teilung </a:t>
            </a:r>
            <a:r>
              <a:rPr lang="de-CH" sz="1200" b="1" dirty="0">
                <a:solidFill>
                  <a:schemeClr val="tx1"/>
                </a:solidFill>
              </a:rPr>
              <a:t>zwischen Kanton und Gemeinden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58749" y="2346638"/>
            <a:ext cx="679573" cy="6400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ZIELE</a:t>
            </a:r>
          </a:p>
          <a:p>
            <a:pPr algn="ctr">
              <a:spcAft>
                <a:spcPts val="600"/>
              </a:spcAft>
            </a:pPr>
            <a:endParaRPr lang="de-CH" sz="1200" dirty="0" smtClean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0451" y="3081256"/>
            <a:ext cx="657872" cy="10423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UNTER-ZIELE</a:t>
            </a:r>
            <a:endParaRPr lang="de-CH" sz="1200" dirty="0">
              <a:solidFill>
                <a:schemeClr val="bg1"/>
              </a:solidFill>
            </a:endParaRPr>
          </a:p>
          <a:p>
            <a:pPr algn="ctr"/>
            <a:endParaRPr lang="de-CH" sz="675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80451" y="4206481"/>
            <a:ext cx="657872" cy="5592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HF</a:t>
            </a:r>
            <a:br>
              <a:rPr lang="de-CH" sz="1200" dirty="0" smtClean="0">
                <a:solidFill>
                  <a:schemeClr val="bg1"/>
                </a:solidFill>
              </a:rPr>
            </a:br>
            <a:endParaRPr lang="de-CH" sz="1200" dirty="0">
              <a:solidFill>
                <a:schemeClr val="bg1"/>
              </a:solidFill>
            </a:endParaRPr>
          </a:p>
          <a:p>
            <a:endParaRPr lang="de-CH" sz="675" dirty="0"/>
          </a:p>
        </p:txBody>
      </p:sp>
      <p:sp>
        <p:nvSpPr>
          <p:cNvPr id="30" name="Textfeld 29"/>
          <p:cNvSpPr txBox="1"/>
          <p:nvPr/>
        </p:nvSpPr>
        <p:spPr>
          <a:xfrm>
            <a:off x="180451" y="4855911"/>
            <a:ext cx="657872" cy="10963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MASS-NAHMEN</a:t>
            </a:r>
            <a:endParaRPr lang="de-CH" sz="1200" dirty="0">
              <a:solidFill>
                <a:schemeClr val="bg1"/>
              </a:solidFill>
            </a:endParaRPr>
          </a:p>
          <a:p>
            <a:endParaRPr lang="de-CH" sz="675" dirty="0"/>
          </a:p>
        </p:txBody>
      </p:sp>
      <p:sp>
        <p:nvSpPr>
          <p:cNvPr id="31" name="Pfeil nach rechts 30"/>
          <p:cNvSpPr/>
          <p:nvPr/>
        </p:nvSpPr>
        <p:spPr>
          <a:xfrm rot="16200000">
            <a:off x="6119168" y="3849224"/>
            <a:ext cx="4980170" cy="7075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13"/>
          </a:p>
        </p:txBody>
      </p:sp>
      <p:sp>
        <p:nvSpPr>
          <p:cNvPr id="32" name="Textfeld 31"/>
          <p:cNvSpPr txBox="1"/>
          <p:nvPr/>
        </p:nvSpPr>
        <p:spPr>
          <a:xfrm>
            <a:off x="158749" y="1712912"/>
            <a:ext cx="679574" cy="5503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vert270" wrap="square" rtlCol="0">
            <a:no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VISI-ON</a:t>
            </a:r>
            <a:endParaRPr lang="de-CH" sz="1200" dirty="0">
              <a:solidFill>
                <a:schemeClr val="bg1"/>
              </a:solidFill>
            </a:endParaRPr>
          </a:p>
          <a:p>
            <a:r>
              <a:rPr lang="de-CH" sz="675" dirty="0"/>
              <a:t>    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969478" y="5675226"/>
            <a:ext cx="7347777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solidFill>
                  <a:schemeClr val="tx1"/>
                </a:solidFill>
              </a:rPr>
              <a:t>Präventive </a:t>
            </a:r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0839" y="6046751"/>
            <a:ext cx="814641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solidFill>
                  <a:schemeClr val="tx1"/>
                </a:solidFill>
              </a:rPr>
              <a:t>Querschnittsthema</a:t>
            </a:r>
            <a:r>
              <a:rPr lang="de-CH" sz="1200" dirty="0">
                <a:solidFill>
                  <a:schemeClr val="tx1"/>
                </a:solidFill>
              </a:rPr>
              <a:t>: </a:t>
            </a:r>
            <a:r>
              <a:rPr lang="de-CH" sz="1200" dirty="0" smtClean="0">
                <a:solidFill>
                  <a:schemeClr val="tx1"/>
                </a:solidFill>
              </a:rPr>
              <a:t/>
            </a:r>
            <a:br>
              <a:rPr lang="de-CH" sz="1200" dirty="0" smtClean="0">
                <a:solidFill>
                  <a:schemeClr val="tx1"/>
                </a:solidFill>
              </a:rPr>
            </a:br>
            <a:r>
              <a:rPr lang="de-CH" sz="1200" dirty="0" smtClean="0">
                <a:solidFill>
                  <a:schemeClr val="tx1"/>
                </a:solidFill>
              </a:rPr>
              <a:t>Der </a:t>
            </a:r>
            <a:r>
              <a:rPr lang="de-CH" sz="1200" dirty="0">
                <a:solidFill>
                  <a:schemeClr val="tx1"/>
                </a:solidFill>
              </a:rPr>
              <a:t>besonderen Situation von vulnerablen Personen, insbes. Familien, Kindern, Jugendlichen, Alleinerziehenden, Migrantinnen und Migranten, Krankheitsbetroffenen und 55+ wird Rechnung </a:t>
            </a:r>
            <a:r>
              <a:rPr lang="de-CH" sz="1200" dirty="0" smtClean="0">
                <a:solidFill>
                  <a:schemeClr val="tx1"/>
                </a:solidFill>
              </a:rPr>
              <a:t>getragen.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7173366" y="3081257"/>
            <a:ext cx="1152000" cy="1042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35" tIns="25718" rIns="51435" bIns="2571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Stärkung der </a:t>
            </a:r>
            <a:r>
              <a:rPr lang="de-CH" sz="1200" b="1" dirty="0" err="1" smtClean="0">
                <a:solidFill>
                  <a:schemeClr val="tx1"/>
                </a:solidFill>
              </a:rPr>
              <a:t>interinsti-tutionellen</a:t>
            </a:r>
            <a:r>
              <a:rPr lang="de-CH" sz="1200" b="1" dirty="0" smtClean="0">
                <a:solidFill>
                  <a:schemeClr val="tx1"/>
                </a:solidFill>
              </a:rPr>
              <a:t> Zusammen-arbeit</a:t>
            </a:r>
            <a:endParaRPr lang="de-CH" sz="1200" b="1" dirty="0">
              <a:solidFill>
                <a:schemeClr val="tx1"/>
              </a:solidFill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2207003" y="4868114"/>
            <a:ext cx="1152000" cy="7189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1435" tIns="25718" rIns="51435" bIns="25718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>
                <a:solidFill>
                  <a:schemeClr val="tx1"/>
                </a:solidFill>
              </a:rPr>
              <a:t>Massnahmen </a:t>
            </a:r>
            <a:r>
              <a:rPr lang="de-CH" sz="1200" dirty="0" smtClean="0">
                <a:solidFill>
                  <a:schemeClr val="tx1"/>
                </a:solidFill>
              </a:rPr>
              <a:t>HF 2</a:t>
            </a:r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Dr. Daniela </a:t>
            </a:r>
            <a:r>
              <a:rPr lang="de-CH" dirty="0" smtClean="0"/>
              <a:t>Winkler</a:t>
            </a:r>
          </a:p>
          <a:p>
            <a:endParaRPr lang="de-CH" dirty="0" smtClean="0"/>
          </a:p>
          <a:p>
            <a:r>
              <a:rPr lang="de-CH" dirty="0" smtClean="0"/>
              <a:t>Wissenschaftliche Mitarbeiterin</a:t>
            </a:r>
            <a:br>
              <a:rPr lang="de-CH" dirty="0" smtClean="0"/>
            </a:br>
            <a:r>
              <a:rPr lang="de-CH" dirty="0" smtClean="0"/>
              <a:t>Kantonales Sozialamt (KSA)</a:t>
            </a:r>
            <a:br>
              <a:rPr lang="de-CH" dirty="0" smtClean="0"/>
            </a:br>
            <a:r>
              <a:rPr lang="de-CH" dirty="0" smtClean="0"/>
              <a:t>Finanz- und Kirchendirektion (FKD)</a:t>
            </a:r>
          </a:p>
          <a:p>
            <a:endParaRPr lang="de-CH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TEIL III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Handlungsfelder und Massnahmen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19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29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Handlungsfelder und Massnahmen: Übersicht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15175411"/>
              </p:ext>
            </p:extLst>
          </p:nvPr>
        </p:nvGraphicFramePr>
        <p:xfrm>
          <a:off x="267420" y="2096220"/>
          <a:ext cx="8609162" cy="364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267420" y="5991406"/>
            <a:ext cx="8609162" cy="512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4 präventive Massnahmen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Regierungsrat</a:t>
            </a:r>
          </a:p>
          <a:p>
            <a:r>
              <a:rPr lang="de-CH" dirty="0" smtClean="0"/>
              <a:t>Dr. Anton Lauber </a:t>
            </a:r>
          </a:p>
          <a:p>
            <a:r>
              <a:rPr lang="de-CH" dirty="0" smtClean="0"/>
              <a:t> </a:t>
            </a:r>
          </a:p>
          <a:p>
            <a:r>
              <a:rPr lang="de-CH" dirty="0" smtClean="0"/>
              <a:t>Vorsteher Finanz- und Kirchendirektion (FKD)</a:t>
            </a:r>
            <a:endParaRPr lang="de-CH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TEIL I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Einleitung und Ausgangslage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30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Massnahmen: Eckwerte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799" y="3400136"/>
            <a:ext cx="8785226" cy="3062886"/>
          </a:xfrm>
          <a:ln w="254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0000" tIns="46800" rIns="90000" bIns="46800" anchor="ctr" anchorCtr="0">
            <a:spAutoFit/>
          </a:bodyPr>
          <a:lstStyle/>
          <a:p>
            <a:pPr marL="361950" indent="-361950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de-CH" sz="2200" dirty="0" smtClean="0"/>
              <a:t>Darstellung des Handlungsbedarfs</a:t>
            </a:r>
          </a:p>
          <a:p>
            <a:pPr marL="361950" indent="-361950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de-CH" sz="2200" dirty="0" smtClean="0"/>
              <a:t>Definition des Vorgehens</a:t>
            </a:r>
          </a:p>
          <a:p>
            <a:pPr marL="361950" indent="-361950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de-CH" sz="2200" dirty="0"/>
              <a:t>G</a:t>
            </a:r>
            <a:r>
              <a:rPr lang="de-CH" sz="2200" dirty="0" smtClean="0"/>
              <a:t>robe Umsetzungsplanung</a:t>
            </a:r>
          </a:p>
          <a:p>
            <a:pPr marL="715963" lvl="1" indent="-269875">
              <a:spcAft>
                <a:spcPts val="1100"/>
              </a:spcAft>
            </a:pPr>
            <a:r>
              <a:rPr lang="de-CH" sz="2200" dirty="0" smtClean="0"/>
              <a:t>Priorität</a:t>
            </a:r>
          </a:p>
          <a:p>
            <a:pPr marL="715963" lvl="1" indent="-269875">
              <a:spcAft>
                <a:spcPts val="1100"/>
              </a:spcAft>
            </a:pPr>
            <a:r>
              <a:rPr lang="de-CH" sz="2200" dirty="0" smtClean="0"/>
              <a:t>Stand der Umsetzung</a:t>
            </a:r>
          </a:p>
          <a:p>
            <a:pPr marL="715963" lvl="1" indent="-269875">
              <a:spcAft>
                <a:spcPts val="1100"/>
              </a:spcAft>
            </a:pPr>
            <a:r>
              <a:rPr lang="de-CH" sz="2200" dirty="0" smtClean="0"/>
              <a:t>Art der Umsetzung</a:t>
            </a:r>
          </a:p>
          <a:p>
            <a:pPr marL="715963" lvl="1" indent="-269875">
              <a:spcAft>
                <a:spcPts val="1100"/>
              </a:spcAft>
            </a:pPr>
            <a:r>
              <a:rPr lang="de-CH" sz="2200" dirty="0" smtClean="0"/>
              <a:t>Zeithorizont der Umsetzung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801" y="2247755"/>
            <a:ext cx="8785224" cy="701731"/>
          </a:xfrm>
          <a:prstGeom prst="rect">
            <a:avLst/>
          </a:prstGeom>
          <a:noFill/>
          <a:ln w="254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1950" lvl="0" indent="-361950">
              <a:lnSpc>
                <a:spcPct val="90000"/>
              </a:lnSpc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de-CH" sz="2200" dirty="0" smtClean="0">
                <a:solidFill>
                  <a:prstClr val="black"/>
                </a:solidFill>
              </a:rPr>
              <a:t>Berücksichtigung der Grundsätze der Subsidiarität, fiskalischen Äquivalenz und Gemeindeautonomie</a:t>
            </a:r>
            <a:endParaRPr lang="de-CH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896030"/>
              </p:ext>
            </p:extLst>
          </p:nvPr>
        </p:nvGraphicFramePr>
        <p:xfrm>
          <a:off x="3767138" y="1962150"/>
          <a:ext cx="519588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6"/>
          <a:stretch/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31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1.5: Rückerstattungen (I)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2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1.5: Rückerstattungen (II)</a:t>
            </a:r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62204"/>
              </p:ext>
            </p:extLst>
          </p:nvPr>
        </p:nvGraphicFramePr>
        <p:xfrm>
          <a:off x="173105" y="4226468"/>
          <a:ext cx="878992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169">
                  <a:extLst>
                    <a:ext uri="{9D8B030D-6E8A-4147-A177-3AD203B41FA5}">
                      <a16:colId xmlns:a16="http://schemas.microsoft.com/office/drawing/2014/main" val="299543049"/>
                    </a:ext>
                  </a:extLst>
                </a:gridCol>
                <a:gridCol w="1652341">
                  <a:extLst>
                    <a:ext uri="{9D8B030D-6E8A-4147-A177-3AD203B41FA5}">
                      <a16:colId xmlns:a16="http://schemas.microsoft.com/office/drawing/2014/main" val="2814045072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1662392064"/>
                    </a:ext>
                  </a:extLst>
                </a:gridCol>
                <a:gridCol w="2337938">
                  <a:extLst>
                    <a:ext uri="{9D8B030D-6E8A-4147-A177-3AD203B41FA5}">
                      <a16:colId xmlns:a16="http://schemas.microsoft.com/office/drawing/2014/main" val="198743673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CH" dirty="0" smtClean="0"/>
                        <a:t>Umsetzungsplanung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0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Priorität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Erste</a:t>
                      </a:r>
                      <a:endParaRPr lang="de-CH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Zweite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Dritte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69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Stand</a:t>
                      </a:r>
                      <a:r>
                        <a:rPr lang="de-CH" sz="1600" i="0" baseline="0" dirty="0" smtClean="0"/>
                        <a:t>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</a:t>
                      </a:r>
                      <a:r>
                        <a:rPr lang="de-CH" sz="16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Umsetzung</a:t>
                      </a:r>
                      <a:endParaRPr lang="de-CH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Umsetzungsprojekt wird erarbeitet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Umsetzungsmöglich-</a:t>
                      </a:r>
                      <a:r>
                        <a:rPr lang="de-CH" sz="1600" b="1" dirty="0" err="1" smtClean="0">
                          <a:solidFill>
                            <a:schemeClr val="tx1"/>
                          </a:solidFill>
                        </a:rPr>
                        <a:t>keiten</a:t>
                      </a:r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 werden</a:t>
                      </a:r>
                      <a:r>
                        <a:rPr lang="de-CH" sz="1600" b="1" baseline="0" dirty="0" smtClean="0">
                          <a:solidFill>
                            <a:schemeClr val="tx1"/>
                          </a:solidFill>
                        </a:rPr>
                        <a:t> geprüft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9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Art der Umsetzung</a:t>
                      </a:r>
                      <a:endParaRPr lang="de-CH" sz="1600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CH" sz="1600" b="1" dirty="0" smtClean="0"/>
                        <a:t>Erarbeitung und Prüfung von Umsetzungsvarianten. Anpassung auf Gesetzesebene.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7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Zeithorizont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Kurzfristig </a:t>
                      </a:r>
                      <a:b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(1-2 Jahre)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Mittelfristig </a:t>
                      </a:r>
                      <a:b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(2-3 Jahre)</a:t>
                      </a:r>
                      <a:endParaRPr lang="de-CH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Langfristig </a:t>
                      </a:r>
                      <a:br>
                        <a:rPr lang="de-CH" sz="16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(&gt; 3 Jahre)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65333"/>
                  </a:ext>
                </a:extLst>
              </a:tr>
            </a:tbl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393626675"/>
              </p:ext>
            </p:extLst>
          </p:nvPr>
        </p:nvGraphicFramePr>
        <p:xfrm>
          <a:off x="177799" y="1897811"/>
          <a:ext cx="8785226" cy="21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168848"/>
              </p:ext>
            </p:extLst>
          </p:nvPr>
        </p:nvGraphicFramePr>
        <p:xfrm>
          <a:off x="3767138" y="1962150"/>
          <a:ext cx="519588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3.2: Qualitätsüberprüfung (I)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81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</a:t>
            </a:r>
            <a:r>
              <a:rPr lang="de-CH" dirty="0"/>
              <a:t>3.2: Qualitätsüberprüfung (</a:t>
            </a:r>
            <a:r>
              <a:rPr lang="de-CH" dirty="0" smtClean="0"/>
              <a:t>II)</a:t>
            </a: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53414"/>
              </p:ext>
            </p:extLst>
          </p:nvPr>
        </p:nvGraphicFramePr>
        <p:xfrm>
          <a:off x="173105" y="4424866"/>
          <a:ext cx="878992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169">
                  <a:extLst>
                    <a:ext uri="{9D8B030D-6E8A-4147-A177-3AD203B41FA5}">
                      <a16:colId xmlns:a16="http://schemas.microsoft.com/office/drawing/2014/main" val="299543049"/>
                    </a:ext>
                  </a:extLst>
                </a:gridCol>
                <a:gridCol w="1652341">
                  <a:extLst>
                    <a:ext uri="{9D8B030D-6E8A-4147-A177-3AD203B41FA5}">
                      <a16:colId xmlns:a16="http://schemas.microsoft.com/office/drawing/2014/main" val="2814045072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1662392064"/>
                    </a:ext>
                  </a:extLst>
                </a:gridCol>
                <a:gridCol w="2337938">
                  <a:extLst>
                    <a:ext uri="{9D8B030D-6E8A-4147-A177-3AD203B41FA5}">
                      <a16:colId xmlns:a16="http://schemas.microsoft.com/office/drawing/2014/main" val="198743673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CH" dirty="0" smtClean="0"/>
                        <a:t>Umsetzungsplanung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0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Priorität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/>
                        <a:t>Erste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Zweite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Dritte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69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Stand</a:t>
                      </a:r>
                      <a:r>
                        <a:rPr lang="de-CH" sz="1600" i="0" baseline="0" dirty="0" smtClean="0"/>
                        <a:t>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/>
                        <a:t>In</a:t>
                      </a:r>
                      <a:r>
                        <a:rPr lang="de-CH" sz="1600" b="1" baseline="0" dirty="0" smtClean="0"/>
                        <a:t> Umsetzung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Umsetzungsprojekt wird erarbeitet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Umsetzungsmöglich-</a:t>
                      </a:r>
                      <a:r>
                        <a:rPr lang="de-CH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keiten</a:t>
                      </a: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werden</a:t>
                      </a:r>
                      <a:r>
                        <a:rPr lang="de-CH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geprüft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9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Art der Umsetzung</a:t>
                      </a:r>
                      <a:endParaRPr lang="de-CH" sz="1600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CH" sz="1600" b="1" dirty="0" smtClean="0"/>
                        <a:t>Der</a:t>
                      </a:r>
                      <a:r>
                        <a:rPr lang="de-CH" sz="1600" b="1" baseline="0" dirty="0" smtClean="0"/>
                        <a:t> i</a:t>
                      </a:r>
                      <a:r>
                        <a:rPr lang="de-CH" sz="1600" b="1" dirty="0" smtClean="0"/>
                        <a:t>nterne Prüf- und Anerkennungsprozess wird optimiert.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7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Zeithorizont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Kurzfristig </a:t>
                      </a:r>
                      <a:b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(1-2 Jahre)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/>
                        <a:t>Mittelfristig </a:t>
                      </a:r>
                      <a:br>
                        <a:rPr lang="de-CH" sz="1600" b="1" dirty="0" smtClean="0"/>
                      </a:br>
                      <a:r>
                        <a:rPr lang="de-CH" sz="1600" b="1" dirty="0" smtClean="0"/>
                        <a:t>(2-3 Jahre)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Langfristig </a:t>
                      </a:r>
                      <a:b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(&gt; 3 Jahre)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65333"/>
                  </a:ext>
                </a:extLst>
              </a:tr>
            </a:tbl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239262808"/>
              </p:ext>
            </p:extLst>
          </p:nvPr>
        </p:nvGraphicFramePr>
        <p:xfrm>
          <a:off x="177799" y="1949570"/>
          <a:ext cx="8785226" cy="219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39764"/>
              </p:ext>
            </p:extLst>
          </p:nvPr>
        </p:nvGraphicFramePr>
        <p:xfrm>
          <a:off x="3767138" y="1962150"/>
          <a:ext cx="5195887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5.2: Neuorganisation Vollzug (I)</a:t>
            </a:r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"/>
          <a:stretch/>
        </p:blipFill>
        <p:spPr/>
      </p:pic>
    </p:spTree>
    <p:extLst>
      <p:ext uri="{BB962C8B-B14F-4D97-AF65-F5344CB8AC3E}">
        <p14:creationId xmlns:p14="http://schemas.microsoft.com/office/powerpoint/2010/main" val="18498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Massnahme 5.2: Neuorganisation Vollzug (II)</a:t>
            </a:r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28504"/>
              </p:ext>
            </p:extLst>
          </p:nvPr>
        </p:nvGraphicFramePr>
        <p:xfrm>
          <a:off x="173105" y="4243720"/>
          <a:ext cx="878992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169">
                  <a:extLst>
                    <a:ext uri="{9D8B030D-6E8A-4147-A177-3AD203B41FA5}">
                      <a16:colId xmlns:a16="http://schemas.microsoft.com/office/drawing/2014/main" val="299543049"/>
                    </a:ext>
                  </a:extLst>
                </a:gridCol>
                <a:gridCol w="1652341">
                  <a:extLst>
                    <a:ext uri="{9D8B030D-6E8A-4147-A177-3AD203B41FA5}">
                      <a16:colId xmlns:a16="http://schemas.microsoft.com/office/drawing/2014/main" val="2814045072"/>
                    </a:ext>
                  </a:extLst>
                </a:gridCol>
                <a:gridCol w="2113472">
                  <a:extLst>
                    <a:ext uri="{9D8B030D-6E8A-4147-A177-3AD203B41FA5}">
                      <a16:colId xmlns:a16="http://schemas.microsoft.com/office/drawing/2014/main" val="1662392064"/>
                    </a:ext>
                  </a:extLst>
                </a:gridCol>
                <a:gridCol w="2337938">
                  <a:extLst>
                    <a:ext uri="{9D8B030D-6E8A-4147-A177-3AD203B41FA5}">
                      <a16:colId xmlns:a16="http://schemas.microsoft.com/office/drawing/2014/main" val="198743673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CH" dirty="0" smtClean="0"/>
                        <a:t>Umsetzungsplanung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0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Priorität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Erste</a:t>
                      </a:r>
                      <a:endParaRPr lang="de-CH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Zweite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Dritte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69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Stand</a:t>
                      </a:r>
                      <a:r>
                        <a:rPr lang="de-CH" sz="1600" i="0" baseline="0" dirty="0" smtClean="0"/>
                        <a:t>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</a:t>
                      </a:r>
                      <a:r>
                        <a:rPr lang="de-CH" sz="16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Umsetzung</a:t>
                      </a:r>
                      <a:endParaRPr lang="de-CH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Umsetzungsprojekt wird erarbeitet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Umsetzungsmöglich-</a:t>
                      </a:r>
                      <a:r>
                        <a:rPr lang="de-CH" sz="16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keiten</a:t>
                      </a: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werden</a:t>
                      </a:r>
                      <a:r>
                        <a:rPr lang="de-CH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geprüft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9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Art der Umsetzung</a:t>
                      </a:r>
                      <a:endParaRPr lang="de-CH" sz="1600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CH" sz="1600" b="1" dirty="0" smtClean="0"/>
                        <a:t>Überprüfung der Möglichkeiten</a:t>
                      </a:r>
                      <a:r>
                        <a:rPr lang="de-CH" sz="1600" b="1" baseline="0" dirty="0" smtClean="0"/>
                        <a:t> und entsprechende Gesetzesänderung</a:t>
                      </a:r>
                      <a:r>
                        <a:rPr lang="de-CH" sz="1600" b="1" dirty="0" smtClean="0"/>
                        <a:t>.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7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i="0" dirty="0" smtClean="0"/>
                        <a:t>Zeithorizont der Umsetzung</a:t>
                      </a:r>
                      <a:endParaRPr lang="de-CH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Kurzfristig </a:t>
                      </a:r>
                      <a:b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(1-2 Jahre)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1" dirty="0" smtClean="0"/>
                        <a:t>Mittelfristig </a:t>
                      </a:r>
                      <a:br>
                        <a:rPr lang="de-CH" sz="1600" b="1" dirty="0" smtClean="0"/>
                      </a:br>
                      <a:r>
                        <a:rPr lang="de-CH" sz="1600" b="1" dirty="0" smtClean="0"/>
                        <a:t>(2-3 Jahre)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Langfristig </a:t>
                      </a:r>
                      <a:b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de-CH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(&gt; 3 Jahre)</a:t>
                      </a:r>
                      <a:endParaRPr lang="de-CH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65333"/>
                  </a:ext>
                </a:extLst>
              </a:tr>
            </a:tbl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339025805"/>
              </p:ext>
            </p:extLst>
          </p:nvPr>
        </p:nvGraphicFramePr>
        <p:xfrm>
          <a:off x="177799" y="1897811"/>
          <a:ext cx="8785226" cy="217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Regierungsrat</a:t>
            </a:r>
          </a:p>
          <a:p>
            <a:r>
              <a:rPr lang="de-CH" dirty="0" smtClean="0"/>
              <a:t>Dr. Anton Lauber </a:t>
            </a:r>
          </a:p>
          <a:p>
            <a:r>
              <a:rPr lang="de-CH" dirty="0" smtClean="0"/>
              <a:t> </a:t>
            </a:r>
          </a:p>
          <a:p>
            <a:r>
              <a:rPr lang="de-CH" dirty="0" smtClean="0"/>
              <a:t>Vorsteher Finanz- und Kirchendirektion (FKD)</a:t>
            </a:r>
            <a:endParaRPr lang="de-CH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TEIL IV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Weiteres </a:t>
            </a:r>
            <a:r>
              <a:rPr lang="de-CH" dirty="0" smtClean="0"/>
              <a:t>Vorgehen und </a:t>
            </a:r>
            <a:r>
              <a:rPr lang="de-CH" dirty="0" smtClean="0">
                <a:solidFill>
                  <a:schemeClr val="tx1"/>
                </a:solidFill>
              </a:rPr>
              <a:t>Ausblick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Strategieumsetzung </a:t>
            </a:r>
            <a:r>
              <a:rPr lang="de-CH" dirty="0"/>
              <a:t>und Monitoring durch das </a:t>
            </a:r>
            <a:r>
              <a:rPr lang="de-CH" dirty="0" smtClean="0"/>
              <a:t>Kantonale Sozialamt</a:t>
            </a:r>
            <a:endParaRPr lang="de-CH" dirty="0"/>
          </a:p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Detaillierte Umsetzungsplanung für jede Massnahme</a:t>
            </a:r>
          </a:p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Einbezug KKSH, FKSH und weiterer Fachpersonen</a:t>
            </a:r>
          </a:p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Ggf. Folgeprojekte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Bericht Ende 2024 z.H. des Regierungsrats: Stand Umsetzung und ggf. Strategieanpassung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38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Umsetzung und Monitoring der Massnahmen </a:t>
            </a:r>
            <a:endParaRPr lang="de-CH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de-CH" sz="2300" dirty="0"/>
              <a:t>Beibehaltung </a:t>
            </a:r>
            <a:r>
              <a:rPr lang="de-CH" sz="2300" dirty="0" smtClean="0"/>
              <a:t>der heutigen Aufgabenteilung </a:t>
            </a:r>
            <a:r>
              <a:rPr lang="de-CH" sz="2300" dirty="0"/>
              <a:t>und Finanzierungszuständigkeiten </a:t>
            </a:r>
            <a:r>
              <a:rPr lang="de-CH" sz="2300" dirty="0" smtClean="0"/>
              <a:t>zwischen Kanton und Gemeinden</a:t>
            </a:r>
          </a:p>
          <a:p>
            <a:pPr marL="342900" indent="-342900"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de-CH" sz="2300" dirty="0" smtClean="0"/>
              <a:t>Wo notwendig folgen konkrete Kostenabschätzungen mit detaillierter Umsetzungsplanung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7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Finanzierung: Grundsätze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72534" y="185738"/>
            <a:ext cx="406400" cy="365125"/>
          </a:xfrm>
        </p:spPr>
        <p:txBody>
          <a:bodyPr/>
          <a:lstStyle/>
          <a:p>
            <a:fld id="{63343499-4781-8F47-9616-5D65C730EB58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2765022" y="6461400"/>
            <a:ext cx="861646" cy="197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800" dirty="0" smtClean="0">
                <a:solidFill>
                  <a:schemeClr val="bg1">
                    <a:lumMod val="75000"/>
                  </a:schemeClr>
                </a:solidFill>
              </a:rPr>
              <a:t>Bild </a:t>
            </a:r>
            <a:r>
              <a:rPr lang="de-CH" sz="800" dirty="0" err="1" smtClean="0">
                <a:solidFill>
                  <a:schemeClr val="bg1">
                    <a:lumMod val="75000"/>
                  </a:schemeClr>
                </a:solidFill>
              </a:rPr>
              <a:t>Pixabay</a:t>
            </a:r>
            <a:endParaRPr lang="de-CH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Wichtigste in Kürze: Ziele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177801" y="3985197"/>
            <a:ext cx="8785225" cy="10019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dirty="0" smtClean="0"/>
              <a:t>Bessere </a:t>
            </a:r>
            <a:r>
              <a:rPr lang="de-CH" sz="2100" b="1" dirty="0" smtClean="0"/>
              <a:t>Integration</a:t>
            </a:r>
            <a:r>
              <a:rPr lang="de-CH" sz="2100" dirty="0" smtClean="0"/>
              <a:t>:</a:t>
            </a:r>
            <a:br>
              <a:rPr lang="de-CH" sz="2100" dirty="0" smtClean="0"/>
            </a:br>
            <a:r>
              <a:rPr lang="de-CH" sz="2100" dirty="0" smtClean="0"/>
              <a:t>Die Situation der Betroffenen wird verbessert.</a:t>
            </a:r>
            <a:endParaRPr lang="de-CH" sz="2100" dirty="0"/>
          </a:p>
        </p:txBody>
      </p:sp>
      <p:sp>
        <p:nvSpPr>
          <p:cNvPr id="9" name="Rechteck 8"/>
          <p:cNvSpPr/>
          <p:nvPr/>
        </p:nvSpPr>
        <p:spPr>
          <a:xfrm>
            <a:off x="177801" y="5562643"/>
            <a:ext cx="8785225" cy="10618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dirty="0" smtClean="0"/>
              <a:t>Erfolgreiche </a:t>
            </a:r>
            <a:r>
              <a:rPr lang="de-CH" sz="2100" b="1" dirty="0" smtClean="0"/>
              <a:t>Zusammenarbeit</a:t>
            </a:r>
            <a:r>
              <a:rPr lang="de-CH" sz="2100" dirty="0" smtClean="0"/>
              <a:t>:</a:t>
            </a:r>
            <a:br>
              <a:rPr lang="de-CH" sz="2100" dirty="0" smtClean="0"/>
            </a:br>
            <a:r>
              <a:rPr lang="de-CH" sz="2100" dirty="0" smtClean="0"/>
              <a:t>Die Kooperation aller beteiligten Akteure wird gestärkt.</a:t>
            </a:r>
            <a:endParaRPr lang="de-CH" sz="2100" dirty="0"/>
          </a:p>
        </p:txBody>
      </p:sp>
      <p:sp>
        <p:nvSpPr>
          <p:cNvPr id="10" name="Rechteck 9"/>
          <p:cNvSpPr/>
          <p:nvPr/>
        </p:nvSpPr>
        <p:spPr>
          <a:xfrm>
            <a:off x="177801" y="2348084"/>
            <a:ext cx="8785225" cy="10019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dirty="0" smtClean="0"/>
              <a:t>Zielgerichtete </a:t>
            </a:r>
            <a:r>
              <a:rPr lang="de-CH" sz="2100" b="1" dirty="0" smtClean="0"/>
              <a:t>Sozialhilfe</a:t>
            </a:r>
            <a:r>
              <a:rPr lang="de-CH" sz="2100" dirty="0" smtClean="0"/>
              <a:t>:</a:t>
            </a:r>
            <a:br>
              <a:rPr lang="de-CH" sz="2100" dirty="0" smtClean="0"/>
            </a:br>
            <a:r>
              <a:rPr lang="de-CH" sz="2100" dirty="0" smtClean="0"/>
              <a:t>Eine wirksame, professionelle und faire Sozialhilfe wird sichergestellt.</a:t>
            </a:r>
            <a:endParaRPr lang="de-CH" sz="2100" dirty="0"/>
          </a:p>
        </p:txBody>
      </p:sp>
    </p:spTree>
    <p:extLst>
      <p:ext uri="{BB962C8B-B14F-4D97-AF65-F5344CB8AC3E}">
        <p14:creationId xmlns:p14="http://schemas.microsoft.com/office/powerpoint/2010/main" val="20406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40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Finanzierung: Beispiele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1729122" y="1947207"/>
            <a:ext cx="7225460" cy="2685178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00"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Anpassung des Grundbedarfs an die Teuerung (1.1)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Schaffung neuer Anreizmodelle für </a:t>
            </a:r>
            <a:r>
              <a:rPr lang="de-CH" dirty="0" err="1" smtClean="0">
                <a:solidFill>
                  <a:schemeClr val="tx1"/>
                </a:solidFill>
              </a:rPr>
              <a:t>Arbeitgebende</a:t>
            </a:r>
            <a:r>
              <a:rPr lang="de-CH" dirty="0" smtClean="0">
                <a:solidFill>
                  <a:schemeClr val="tx1"/>
                </a:solidFill>
              </a:rPr>
              <a:t> und Überprüfung bestehender Angebote (3.3)</a:t>
            </a:r>
            <a:endParaRPr lang="de-CH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Förderung der sozialen Integration unabhängig von Arbeitseinsätzen (3.4)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Stärkung der Frühen Förderung in der Sozialhilfe (4.1)</a:t>
            </a:r>
            <a:endParaRPr lang="de-CH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Förderung von Grundkompetenzen in der Sozialhilfe (4.2)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Umsetzung des kantonalen Assessmentcenters (7.1)</a:t>
            </a:r>
            <a:r>
              <a:rPr lang="de-CH" dirty="0">
                <a:solidFill>
                  <a:schemeClr val="tx1"/>
                </a:solidFill>
              </a:rPr>
              <a:t/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(damit Umsetzung weiterer 8 Massnahmen)</a:t>
            </a:r>
            <a:endParaRPr lang="de-CH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300" b="1" dirty="0" smtClean="0">
              <a:solidFill>
                <a:schemeClr val="tx1"/>
              </a:solidFill>
            </a:endParaRPr>
          </a:p>
        </p:txBody>
      </p:sp>
      <p:sp>
        <p:nvSpPr>
          <p:cNvPr id="6" name="Flussdiagramm: Grenzstelle 5"/>
          <p:cNvSpPr/>
          <p:nvPr/>
        </p:nvSpPr>
        <p:spPr>
          <a:xfrm>
            <a:off x="173578" y="2562045"/>
            <a:ext cx="2448000" cy="1430219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tIns="0" bIns="0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 </a:t>
            </a:r>
            <a:r>
              <a:rPr lang="de-CH" sz="2000" b="1" dirty="0" smtClean="0">
                <a:solidFill>
                  <a:schemeClr val="tx1"/>
                </a:solidFill>
              </a:rPr>
              <a:t>Umsetzung von 6 Massnahmen mit laufender </a:t>
            </a:r>
          </a:p>
          <a:p>
            <a:pPr algn="ctr"/>
            <a:r>
              <a:rPr lang="de-CH" sz="2000" b="1" dirty="0" smtClean="0">
                <a:solidFill>
                  <a:schemeClr val="tx1"/>
                </a:solidFill>
              </a:rPr>
              <a:t>Teilrevision SHG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33343" y="5080839"/>
            <a:ext cx="7225460" cy="1460825"/>
          </a:xfrm>
          <a:prstGeom prst="rect">
            <a:avLst/>
          </a:prstGeom>
          <a:noFill/>
          <a:ln w="254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00"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chemeClr val="tx1"/>
                </a:solidFill>
              </a:rPr>
              <a:t>Finanzierung durch </a:t>
            </a:r>
            <a:r>
              <a:rPr lang="de-CH" dirty="0">
                <a:solidFill>
                  <a:schemeClr val="tx1"/>
                </a:solidFill>
              </a:rPr>
              <a:t>den </a:t>
            </a:r>
            <a:r>
              <a:rPr lang="de-CH" dirty="0" smtClean="0">
                <a:solidFill>
                  <a:schemeClr val="tx1"/>
                </a:solidFill>
              </a:rPr>
              <a:t>Kanton mit </a:t>
            </a:r>
            <a:r>
              <a:rPr lang="de-CH" dirty="0" smtClean="0">
                <a:solidFill>
                  <a:schemeClr val="tx1"/>
                </a:solidFill>
              </a:rPr>
              <a:t>1,9 </a:t>
            </a:r>
            <a:r>
              <a:rPr lang="de-CH" dirty="0" smtClean="0">
                <a:solidFill>
                  <a:schemeClr val="tx1"/>
                </a:solidFill>
              </a:rPr>
              <a:t>Mio</a:t>
            </a:r>
            <a:r>
              <a:rPr lang="de-CH" dirty="0" smtClean="0">
                <a:solidFill>
                  <a:schemeClr val="tx1"/>
                </a:solidFill>
              </a:rPr>
              <a:t>. Franken </a:t>
            </a:r>
            <a:endParaRPr lang="de-CH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300" b="1" dirty="0" smtClean="0">
              <a:solidFill>
                <a:schemeClr val="tx1"/>
              </a:solidFill>
            </a:endParaRPr>
          </a:p>
        </p:txBody>
      </p:sp>
      <p:sp>
        <p:nvSpPr>
          <p:cNvPr id="8" name="Flussdiagramm: Grenzstelle 7"/>
          <p:cNvSpPr/>
          <p:nvPr/>
        </p:nvSpPr>
        <p:spPr>
          <a:xfrm>
            <a:off x="173578" y="5325252"/>
            <a:ext cx="2448000" cy="972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tIns="0" bIns="0" rtlCol="0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 </a:t>
            </a:r>
            <a:r>
              <a:rPr lang="de-CH" sz="2000" b="1" dirty="0" smtClean="0">
                <a:solidFill>
                  <a:schemeClr val="tx1"/>
                </a:solidFill>
              </a:rPr>
              <a:t>Assessment-center</a:t>
            </a:r>
            <a:endParaRPr lang="de-C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7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CH" dirty="0" smtClean="0"/>
              <a:t>Die Sozialhilfestrategie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dirty="0" smtClean="0"/>
              <a:t>enthält klare Ziele und griffige Massnahmen, die aufeinander </a:t>
            </a:r>
            <a:r>
              <a:rPr lang="de-CH" dirty="0"/>
              <a:t>abgestimmt </a:t>
            </a:r>
            <a:r>
              <a:rPr lang="de-CH" dirty="0" smtClean="0"/>
              <a:t>sind und sich ergänzen.</a:t>
            </a:r>
            <a:endParaRPr lang="de-CH" dirty="0"/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dirty="0"/>
              <a:t>b</a:t>
            </a:r>
            <a:r>
              <a:rPr lang="de-CH" dirty="0" smtClean="0"/>
              <a:t>ietet eine umfassende </a:t>
            </a:r>
            <a:r>
              <a:rPr lang="de-CH" dirty="0"/>
              <a:t>Grundlage für künftige Arbeiten im </a:t>
            </a:r>
            <a:r>
              <a:rPr lang="de-CH" dirty="0" smtClean="0"/>
              <a:t>Bereich der Sozialhilfe.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leistet einen wesentlichen </a:t>
            </a:r>
            <a:r>
              <a:rPr lang="de-CH" dirty="0"/>
              <a:t>Beitrag </a:t>
            </a:r>
            <a:r>
              <a:rPr lang="de-CH" dirty="0" smtClean="0"/>
              <a:t>zur nachhaltigen Optimierung der Sozialhilfe und Verbesserung der Situation der Betroffenen.</a:t>
            </a:r>
            <a:endParaRPr lang="de-CH" dirty="0"/>
          </a:p>
          <a:p>
            <a:endParaRPr lang="de-CH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Schlussfolgerungen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72523" y="185738"/>
            <a:ext cx="406400" cy="365125"/>
          </a:xfrm>
        </p:spPr>
        <p:txBody>
          <a:bodyPr/>
          <a:lstStyle/>
          <a:p>
            <a:fld id="{63343499-4781-8F47-9616-5D65C730EB5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42</a:t>
            </a:fld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Besten Dank für Ihre Aufmerksamkeit</a:t>
            </a:r>
            <a:r>
              <a:rPr lang="de-CH" dirty="0" smtClean="0"/>
              <a:t>!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de-CH" sz="6000" b="1" dirty="0" smtClean="0"/>
          </a:p>
          <a:p>
            <a:pPr marL="0" indent="0" algn="ctr">
              <a:buNone/>
            </a:pPr>
            <a:endParaRPr lang="de-CH" sz="6000" b="1" dirty="0" smtClean="0"/>
          </a:p>
          <a:p>
            <a:pPr marL="0" indent="0" algn="ctr">
              <a:buNone/>
            </a:pPr>
            <a:endParaRPr lang="de-CH" sz="6000" b="1" dirty="0"/>
          </a:p>
        </p:txBody>
      </p:sp>
    </p:spTree>
    <p:extLst>
      <p:ext uri="{BB962C8B-B14F-4D97-AF65-F5344CB8AC3E}">
        <p14:creationId xmlns:p14="http://schemas.microsoft.com/office/powerpoint/2010/main" val="20221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ANHANG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77799" y="1962150"/>
            <a:ext cx="8785226" cy="461873"/>
          </a:xfrm>
        </p:spPr>
        <p:txBody>
          <a:bodyPr/>
          <a:lstStyle/>
          <a:p>
            <a:r>
              <a:rPr lang="de-CH" dirty="0" smtClean="0"/>
              <a:t>Legende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63436" y="2570679"/>
            <a:ext cx="1822563" cy="369332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Erste Priorität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463437" y="3196245"/>
            <a:ext cx="1822570" cy="369332"/>
          </a:xfrm>
          <a:prstGeom prst="rect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Zweite Priorität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63437" y="3821811"/>
            <a:ext cx="1822562" cy="369332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Dritte Priorität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5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7"/>
          <a:stretch/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Handlungsfeld 1 «Materielle Unterstützung»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Gewährleistung der Rechtsgleichheit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10951" y="2947974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Untersuchung der </a:t>
            </a:r>
            <a:r>
              <a:rPr lang="de-CH" sz="1700" b="1" dirty="0" smtClean="0"/>
              <a:t>Austrittsschwelle</a:t>
            </a:r>
            <a:r>
              <a:rPr lang="de-CH" sz="1700" dirty="0" smtClean="0"/>
              <a:t> aus der Sozialhilfe</a:t>
            </a:r>
            <a:endParaRPr lang="de-CH" sz="1700" dirty="0"/>
          </a:p>
        </p:txBody>
      </p:sp>
      <p:sp>
        <p:nvSpPr>
          <p:cNvPr id="8" name="Textfeld 7"/>
          <p:cNvSpPr txBox="1"/>
          <p:nvPr/>
        </p:nvSpPr>
        <p:spPr>
          <a:xfrm>
            <a:off x="3510951" y="2518916"/>
            <a:ext cx="5452072" cy="35394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Anpassung des </a:t>
            </a:r>
            <a:r>
              <a:rPr lang="de-CH" sz="1700" b="1" dirty="0" smtClean="0"/>
              <a:t>Grundbedarfs</a:t>
            </a:r>
            <a:r>
              <a:rPr lang="de-CH" sz="1700" dirty="0" smtClean="0"/>
              <a:t> an die Teuerung</a:t>
            </a:r>
            <a:endParaRPr lang="de-CH" sz="1700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3651412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Basis für Grenzwerte der Sozialhilfe für die </a:t>
            </a:r>
            <a:r>
              <a:rPr lang="de-CH" sz="1700" b="1" dirty="0" smtClean="0"/>
              <a:t>Wohnungskosten</a:t>
            </a:r>
            <a:r>
              <a:rPr lang="de-CH" sz="1700" dirty="0" smtClean="0"/>
              <a:t> regelmässig darlegen</a:t>
            </a:r>
            <a:endParaRPr lang="de-CH" sz="1700" dirty="0"/>
          </a:p>
        </p:txBody>
      </p:sp>
      <p:sp>
        <p:nvSpPr>
          <p:cNvPr id="10" name="Textfeld 9"/>
          <p:cNvSpPr txBox="1"/>
          <p:nvPr/>
        </p:nvSpPr>
        <p:spPr>
          <a:xfrm>
            <a:off x="3510951" y="4334402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b="1" dirty="0" smtClean="0"/>
              <a:t>Situationsbedingte Leistungen </a:t>
            </a:r>
            <a:r>
              <a:rPr lang="de-CH" sz="1700" dirty="0" smtClean="0"/>
              <a:t>auf kantonaler Ebene verbindlich regeln</a:t>
            </a:r>
            <a:endParaRPr lang="de-CH" sz="17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10951" y="5033073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Neue Bedingungen für die </a:t>
            </a:r>
            <a:r>
              <a:rPr lang="de-CH" sz="1700" b="1" dirty="0" smtClean="0"/>
              <a:t>Rückerstattung</a:t>
            </a:r>
            <a:endParaRPr lang="de-CH" sz="17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444789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Niederschwelligen </a:t>
            </a:r>
            <a:r>
              <a:rPr lang="de-CH" sz="1700" b="1" dirty="0" smtClean="0"/>
              <a:t>Zugang zur Sozialhilfe </a:t>
            </a:r>
            <a:r>
              <a:rPr lang="de-CH" sz="1700" dirty="0" smtClean="0"/>
              <a:t>gewährleisten</a:t>
            </a:r>
            <a:endParaRPr lang="de-CH" sz="1700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6124978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Verstärkter Einsatz von </a:t>
            </a:r>
            <a:r>
              <a:rPr lang="de-CH" sz="1700" b="1" dirty="0" smtClean="0"/>
              <a:t>digitalen Technologien </a:t>
            </a:r>
            <a:r>
              <a:rPr lang="de-CH" sz="1700" dirty="0" smtClean="0"/>
              <a:t>in der Sozialhilfe</a:t>
            </a:r>
            <a:endParaRPr lang="de-CH" sz="1700" dirty="0"/>
          </a:p>
        </p:txBody>
      </p:sp>
    </p:spTree>
    <p:extLst>
      <p:ext uri="{BB962C8B-B14F-4D97-AF65-F5344CB8AC3E}">
        <p14:creationId xmlns:p14="http://schemas.microsoft.com/office/powerpoint/2010/main" val="26468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Handlungsfeld 2 «Persönliche Sozialhilfe und Beratung»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Unterstützung / Stärkung des </a:t>
            </a:r>
            <a:r>
              <a:rPr lang="de-CH" sz="2200" b="1" dirty="0" smtClean="0">
                <a:solidFill>
                  <a:schemeClr val="tx1"/>
                </a:solidFill>
              </a:rPr>
              <a:t>Potenzials </a:t>
            </a:r>
            <a:r>
              <a:rPr lang="de-CH" sz="2200" b="1" dirty="0" smtClean="0">
                <a:solidFill>
                  <a:schemeClr val="tx1"/>
                </a:solidFill>
              </a:rPr>
              <a:t>der Fachpersonen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10951" y="3206764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Ausbau der </a:t>
            </a:r>
            <a:r>
              <a:rPr lang="de-CH" sz="1700" b="1" dirty="0" smtClean="0"/>
              <a:t>Schulungen</a:t>
            </a:r>
            <a:r>
              <a:rPr lang="de-CH" sz="1700" dirty="0" smtClean="0"/>
              <a:t> für Sozialhilfebehörden und Sozialdienste</a:t>
            </a:r>
            <a:endParaRPr lang="de-CH" sz="1700" dirty="0"/>
          </a:p>
        </p:txBody>
      </p:sp>
      <p:sp>
        <p:nvSpPr>
          <p:cNvPr id="8" name="Textfeld 7"/>
          <p:cNvSpPr txBox="1"/>
          <p:nvPr/>
        </p:nvSpPr>
        <p:spPr>
          <a:xfrm>
            <a:off x="3510951" y="2517505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Etablierung der wöchentlichen Sprechstunde und des juristischen </a:t>
            </a:r>
            <a:r>
              <a:rPr lang="de-CH" sz="1700" b="1" dirty="0" smtClean="0"/>
              <a:t>Erfahrungsaustauschs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3901578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Ganzheitliche </a:t>
            </a:r>
            <a:r>
              <a:rPr lang="de-CH" sz="1700" b="1" dirty="0" smtClean="0"/>
              <a:t>Beratung von überschuldeten Personen </a:t>
            </a:r>
            <a:r>
              <a:rPr lang="de-CH" sz="1700" dirty="0" smtClean="0"/>
              <a:t>in der Sozialhilfe</a:t>
            </a:r>
            <a:endParaRPr lang="de-CH" sz="1700" dirty="0"/>
          </a:p>
        </p:txBody>
      </p:sp>
      <p:sp>
        <p:nvSpPr>
          <p:cNvPr id="10" name="Textfeld 9"/>
          <p:cNvSpPr txBox="1"/>
          <p:nvPr/>
        </p:nvSpPr>
        <p:spPr>
          <a:xfrm>
            <a:off x="3510951" y="4594603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Stärkung der </a:t>
            </a:r>
            <a:r>
              <a:rPr lang="de-CH" sz="1700" b="1" dirty="0" smtClean="0"/>
              <a:t>Regionalisierung</a:t>
            </a:r>
            <a:r>
              <a:rPr lang="de-CH" sz="1700" dirty="0" smtClean="0"/>
              <a:t> in der Sozialhilfe</a:t>
            </a:r>
            <a:endParaRPr lang="de-CH" sz="17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10951" y="5033073"/>
            <a:ext cx="5452072" cy="35394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Optimierung der </a:t>
            </a:r>
            <a:r>
              <a:rPr lang="de-CH" sz="1700" b="1" dirty="0" smtClean="0"/>
              <a:t>Ressourcenausstattung</a:t>
            </a:r>
            <a:endParaRPr lang="de-CH" sz="17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444789"/>
            <a:ext cx="5452072" cy="61555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Empfehlungen zu einheitlichen </a:t>
            </a:r>
            <a:r>
              <a:rPr lang="de-CH" sz="1700" b="1" dirty="0" smtClean="0"/>
              <a:t>Mindeststandards für die Beratungstätigkeit</a:t>
            </a:r>
            <a:r>
              <a:rPr lang="de-CH" sz="1700" dirty="0" smtClean="0"/>
              <a:t> der Sozialen Dienste</a:t>
            </a:r>
            <a:endParaRPr lang="de-CH" sz="1700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6124978"/>
            <a:ext cx="5452072" cy="61555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Etablierung einer nachhaltigen </a:t>
            </a:r>
            <a:r>
              <a:rPr lang="de-CH" sz="1700" b="1" dirty="0" smtClean="0"/>
              <a:t>Begleitung nach der Ablösung</a:t>
            </a:r>
            <a:endParaRPr lang="de-CH" sz="1700" b="1" dirty="0"/>
          </a:p>
        </p:txBody>
      </p:sp>
    </p:spTree>
    <p:extLst>
      <p:ext uri="{BB962C8B-B14F-4D97-AF65-F5344CB8AC3E}">
        <p14:creationId xmlns:p14="http://schemas.microsoft.com/office/powerpoint/2010/main" val="3341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CH" dirty="0" smtClean="0"/>
              <a:t>Handlungsfeld </a:t>
            </a:r>
            <a:r>
              <a:rPr lang="de-CH" dirty="0" smtClean="0"/>
              <a:t>3</a:t>
            </a:r>
            <a:br>
              <a:rPr lang="de-CH" dirty="0" smtClean="0"/>
            </a:br>
            <a:r>
              <a:rPr lang="de-CH" dirty="0" smtClean="0"/>
              <a:t>«Erwerbsintegration </a:t>
            </a:r>
            <a:r>
              <a:rPr lang="de-CH" dirty="0" smtClean="0"/>
              <a:t>und soziale Integration»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Gezielte berufliche und soziale Integration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10951" y="2516371"/>
            <a:ext cx="5452072" cy="87716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Zielgruppenspezifische und einheitliche </a:t>
            </a:r>
            <a:r>
              <a:rPr lang="de-CH" sz="1700" b="1" dirty="0" smtClean="0"/>
              <a:t>Leistungs-vereinbarungen</a:t>
            </a:r>
            <a:r>
              <a:rPr lang="de-CH" sz="1700" dirty="0" smtClean="0"/>
              <a:t> mit Anbietenden von Förderpro-grammen und Beschäftigungen entwickeln/anwenden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3455990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Optimierung der laufenden </a:t>
            </a:r>
            <a:r>
              <a:rPr lang="de-CH" sz="1700" b="1" dirty="0" smtClean="0"/>
              <a:t>Qualitätsüberprüfung</a:t>
            </a:r>
            <a:r>
              <a:rPr lang="de-CH" sz="1700" dirty="0" smtClean="0"/>
              <a:t> von Anbietenden und Angeboten</a:t>
            </a:r>
            <a:endParaRPr lang="de-CH" sz="1700" dirty="0"/>
          </a:p>
        </p:txBody>
      </p:sp>
      <p:sp>
        <p:nvSpPr>
          <p:cNvPr id="10" name="Textfeld 9"/>
          <p:cNvSpPr txBox="1"/>
          <p:nvPr/>
        </p:nvSpPr>
        <p:spPr>
          <a:xfrm>
            <a:off x="3510951" y="4121822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Schaffung neuer </a:t>
            </a:r>
            <a:r>
              <a:rPr lang="de-CH" sz="1700" b="1" dirty="0" smtClean="0"/>
              <a:t>Anreizmodelle für </a:t>
            </a:r>
            <a:r>
              <a:rPr lang="de-CH" sz="1700" b="1" dirty="0" err="1" smtClean="0"/>
              <a:t>Arbeitgebende</a:t>
            </a:r>
            <a:r>
              <a:rPr lang="de-CH" sz="1700" b="1" dirty="0" smtClean="0"/>
              <a:t> </a:t>
            </a:r>
            <a:r>
              <a:rPr lang="de-CH" sz="1700" dirty="0" smtClean="0"/>
              <a:t>und Überprüfung bestehender Angebote</a:t>
            </a:r>
            <a:endParaRPr lang="de-CH" sz="17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10951" y="4787968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Förderung der </a:t>
            </a:r>
            <a:r>
              <a:rPr lang="de-CH" sz="1700" b="1" dirty="0" smtClean="0"/>
              <a:t>sozialen Integration </a:t>
            </a:r>
            <a:r>
              <a:rPr lang="de-CH" sz="1700" dirty="0" smtClean="0"/>
              <a:t>unabhängig von Arbeitseinsätzen</a:t>
            </a:r>
            <a:endParaRPr lang="de-CH" sz="17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444789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Ausbau spezifischer Angebote für </a:t>
            </a:r>
            <a:r>
              <a:rPr lang="de-CH" sz="1700" b="1" dirty="0" smtClean="0"/>
              <a:t>Menschen mit gesundheitlichen Beeinträchtigungen</a:t>
            </a:r>
            <a:endParaRPr lang="de-CH" sz="17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6124978"/>
            <a:ext cx="5452072" cy="61555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Förderung von </a:t>
            </a:r>
            <a:r>
              <a:rPr lang="de-CH" sz="1700" b="1" dirty="0" smtClean="0"/>
              <a:t>temporären Arbeitsplätzen </a:t>
            </a:r>
            <a:r>
              <a:rPr lang="de-CH" sz="1700" dirty="0" smtClean="0"/>
              <a:t>für Sozialhilfebeziehende in Verwaltung und Gewerbe</a:t>
            </a:r>
            <a:endParaRPr lang="de-CH" sz="1700" b="1" dirty="0"/>
          </a:p>
        </p:txBody>
      </p:sp>
    </p:spTree>
    <p:extLst>
      <p:ext uri="{BB962C8B-B14F-4D97-AF65-F5344CB8AC3E}">
        <p14:creationId xmlns:p14="http://schemas.microsoft.com/office/powerpoint/2010/main" val="35430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Handlungsfeld 4</a:t>
            </a:r>
            <a:r>
              <a:rPr lang="de-CH" dirty="0"/>
              <a:t> </a:t>
            </a:r>
            <a:r>
              <a:rPr lang="de-CH" dirty="0" smtClean="0"/>
              <a:t>«Aus- und Weiterbildung»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Verbesserter Zugang zu Aus- und Weiterbildung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10951" y="2530331"/>
            <a:ext cx="5452072" cy="35394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Stärkung der </a:t>
            </a:r>
            <a:r>
              <a:rPr lang="de-CH" sz="1700" b="1" dirty="0" smtClean="0"/>
              <a:t>Frühen Förderung </a:t>
            </a:r>
            <a:r>
              <a:rPr lang="de-CH" sz="1700" dirty="0" smtClean="0"/>
              <a:t>in der Sozialhilfe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2992954"/>
            <a:ext cx="5452072" cy="35394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Förderung von </a:t>
            </a:r>
            <a:r>
              <a:rPr lang="de-CH" sz="1700" b="1" dirty="0" smtClean="0"/>
              <a:t>Grundkompetenzen</a:t>
            </a:r>
            <a:r>
              <a:rPr lang="de-CH" sz="1700" dirty="0" smtClean="0"/>
              <a:t> in der Sozialhilfe</a:t>
            </a:r>
            <a:endParaRPr lang="de-CH" sz="1700" dirty="0"/>
          </a:p>
        </p:txBody>
      </p:sp>
      <p:sp>
        <p:nvSpPr>
          <p:cNvPr id="10" name="Textfeld 9"/>
          <p:cNvSpPr txBox="1"/>
          <p:nvPr/>
        </p:nvSpPr>
        <p:spPr>
          <a:xfrm>
            <a:off x="3510951" y="3436210"/>
            <a:ext cx="5452072" cy="87716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Förderung von </a:t>
            </a:r>
            <a:r>
              <a:rPr lang="de-CH" sz="1700" b="1" dirty="0" smtClean="0"/>
              <a:t>Alltags- und Schlüsselkompetenzen sowie Kulturvermittlung </a:t>
            </a:r>
            <a:r>
              <a:rPr lang="de-CH" sz="1700" dirty="0" smtClean="0"/>
              <a:t>für ausländische Sozialhilfebeziehende</a:t>
            </a:r>
            <a:endParaRPr lang="de-CH" sz="17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10951" y="4399854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Gezielte Förderung der </a:t>
            </a:r>
            <a:r>
              <a:rPr lang="de-CH" sz="1700" b="1" dirty="0" smtClean="0"/>
              <a:t>beruflichen Qualifikation von Geringqualifizierten</a:t>
            </a:r>
            <a:endParaRPr lang="de-CH" sz="17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101889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Gezielter und vermehrter Einsatz von </a:t>
            </a:r>
            <a:r>
              <a:rPr lang="de-CH" sz="1700" b="1" dirty="0" err="1" smtClean="0"/>
              <a:t>Berufsintegra-tionsangeboten</a:t>
            </a:r>
            <a:r>
              <a:rPr lang="de-CH" sz="1700" dirty="0" smtClean="0"/>
              <a:t>, wie z.B. der </a:t>
            </a:r>
            <a:r>
              <a:rPr lang="de-CH" sz="1700" dirty="0" err="1" smtClean="0"/>
              <a:t>BerufsWegBereitung</a:t>
            </a:r>
            <a:endParaRPr lang="de-CH" sz="17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5803673"/>
            <a:ext cx="5452072" cy="87716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Bestehende Angebote für sozialhilfebeziehende Personen aus dem Asyl- und Flüchtlingsbereich, wie z.B. die </a:t>
            </a:r>
            <a:r>
              <a:rPr lang="de-CH" sz="1700" b="1" dirty="0" smtClean="0"/>
              <a:t>Integrationsvorlehre</a:t>
            </a:r>
            <a:r>
              <a:rPr lang="de-CH" sz="1700" dirty="0" smtClean="0"/>
              <a:t>, bekannter machen</a:t>
            </a:r>
            <a:endParaRPr lang="de-CH" sz="1700" b="1" dirty="0"/>
          </a:p>
        </p:txBody>
      </p:sp>
    </p:spTree>
    <p:extLst>
      <p:ext uri="{BB962C8B-B14F-4D97-AF65-F5344CB8AC3E}">
        <p14:creationId xmlns:p14="http://schemas.microsoft.com/office/powerpoint/2010/main" val="19976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 smtClean="0"/>
              <a:t>Handlungsfeld </a:t>
            </a:r>
            <a:r>
              <a:rPr lang="de-CH" dirty="0" smtClean="0"/>
              <a:t>5</a:t>
            </a:r>
            <a:br>
              <a:rPr lang="de-CH" dirty="0" smtClean="0"/>
            </a:br>
            <a:r>
              <a:rPr lang="de-CH" dirty="0" smtClean="0"/>
              <a:t>«Zusammenarbeit </a:t>
            </a:r>
            <a:r>
              <a:rPr lang="de-CH" dirty="0" smtClean="0"/>
              <a:t>zwischen Kanton und Gemeinden»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Optimierung der Aufgabenteilung zw. Kanton und Gemeinden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10951" y="3285813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b="1" dirty="0" smtClean="0"/>
              <a:t>Neuorganisation des Vollzugs </a:t>
            </a:r>
            <a:r>
              <a:rPr lang="de-CH" sz="1700" dirty="0" smtClean="0"/>
              <a:t>der Sozialhilfe</a:t>
            </a:r>
            <a:endParaRPr lang="de-CH" sz="1700" dirty="0"/>
          </a:p>
        </p:txBody>
      </p:sp>
      <p:sp>
        <p:nvSpPr>
          <p:cNvPr id="8" name="Textfeld 7"/>
          <p:cNvSpPr txBox="1"/>
          <p:nvPr/>
        </p:nvSpPr>
        <p:spPr>
          <a:xfrm>
            <a:off x="3510951" y="2579302"/>
            <a:ext cx="5452072" cy="35394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Optimierung der </a:t>
            </a:r>
            <a:r>
              <a:rPr lang="de-CH" sz="1700" b="1" dirty="0" smtClean="0"/>
              <a:t>Audits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4013716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Errichtung von </a:t>
            </a:r>
            <a:r>
              <a:rPr lang="de-CH" sz="1700" b="1" dirty="0" smtClean="0"/>
              <a:t>(Not-)Wohnungen </a:t>
            </a:r>
            <a:r>
              <a:rPr lang="de-CH" sz="1700" dirty="0" smtClean="0"/>
              <a:t>bzw. einer Notschlafstelle</a:t>
            </a:r>
            <a:endParaRPr lang="de-CH" sz="17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013465"/>
            <a:ext cx="5452072" cy="61555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b="1" dirty="0" smtClean="0"/>
              <a:t>Sozialstrategien</a:t>
            </a:r>
            <a:r>
              <a:rPr lang="de-CH" sz="1700" dirty="0" smtClean="0"/>
              <a:t> in den Gemeinden bzw. Sozialregionen unterstützen</a:t>
            </a:r>
            <a:endParaRPr lang="de-CH" sz="1700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6030091"/>
            <a:ext cx="5452072" cy="61555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Vermehrte </a:t>
            </a:r>
            <a:r>
              <a:rPr lang="de-CH" sz="1700" b="1" dirty="0" smtClean="0"/>
              <a:t>Unterstützung bei komplexen Fällen </a:t>
            </a:r>
            <a:r>
              <a:rPr lang="de-CH" sz="1700" dirty="0" smtClean="0"/>
              <a:t>durch den Kanton</a:t>
            </a:r>
            <a:endParaRPr lang="de-CH" sz="1700" b="1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6"/>
          <a:stretch/>
        </p:blipFill>
        <p:spPr>
          <a:xfrm>
            <a:off x="177800" y="2519363"/>
            <a:ext cx="3195638" cy="4159250"/>
          </a:xfrm>
        </p:spPr>
      </p:pic>
    </p:spTree>
    <p:extLst>
      <p:ext uri="{BB962C8B-B14F-4D97-AF65-F5344CB8AC3E}">
        <p14:creationId xmlns:p14="http://schemas.microsoft.com/office/powerpoint/2010/main" val="2339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49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Handlungsfeld </a:t>
            </a:r>
            <a:r>
              <a:rPr lang="de-CH" dirty="0"/>
              <a:t>6</a:t>
            </a:r>
            <a:r>
              <a:rPr lang="de-CH" dirty="0" smtClean="0"/>
              <a:t> «Interinstitutionelle Zusammenarbeit»</a:t>
            </a:r>
            <a:endParaRPr lang="de-CH" dirty="0"/>
          </a:p>
        </p:txBody>
      </p:sp>
      <p:sp>
        <p:nvSpPr>
          <p:cNvPr id="6" name="Flussdiagramm: Prozess 5"/>
          <p:cNvSpPr/>
          <p:nvPr/>
        </p:nvSpPr>
        <p:spPr>
          <a:xfrm>
            <a:off x="177808" y="1954400"/>
            <a:ext cx="8785224" cy="391985"/>
          </a:xfrm>
          <a:prstGeom prst="flowChartProcess">
            <a:avLst/>
          </a:prstGeom>
          <a:solidFill>
            <a:srgbClr val="AACEFF">
              <a:alpha val="8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b="1" dirty="0" smtClean="0">
                <a:solidFill>
                  <a:schemeClr val="tx1"/>
                </a:solidFill>
              </a:rPr>
              <a:t>Stärkung der interinstitutionellen Zusammenarbeit</a:t>
            </a:r>
            <a:endParaRPr lang="de-CH" sz="2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10951" y="3205352"/>
            <a:ext cx="5452072" cy="87716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Optimierung der </a:t>
            </a:r>
            <a:r>
              <a:rPr lang="de-CH" sz="1700" b="1" dirty="0" smtClean="0"/>
              <a:t>Zusammenarbeit zwischen den Regionalen Arbeitsvermittlungszentren (RAV)</a:t>
            </a:r>
            <a:r>
              <a:rPr lang="de-CH" sz="1700" dirty="0" smtClean="0"/>
              <a:t> und den Sozialdiensten</a:t>
            </a:r>
            <a:endParaRPr lang="de-CH" sz="1700" dirty="0"/>
          </a:p>
        </p:txBody>
      </p:sp>
      <p:sp>
        <p:nvSpPr>
          <p:cNvPr id="8" name="Textfeld 7"/>
          <p:cNvSpPr txBox="1"/>
          <p:nvPr/>
        </p:nvSpPr>
        <p:spPr>
          <a:xfrm>
            <a:off x="3510951" y="2579302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Stärkung der Abklärung von </a:t>
            </a:r>
            <a:r>
              <a:rPr lang="de-CH" sz="1700" b="1" dirty="0" smtClean="0"/>
              <a:t>Subsidiaritäten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4350146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Zusammenarbeit im Bereich der </a:t>
            </a:r>
            <a:r>
              <a:rPr lang="de-CH" sz="1700" b="1" dirty="0" smtClean="0"/>
              <a:t>Abklärung der Arbeitsfähigkeit</a:t>
            </a:r>
            <a:r>
              <a:rPr lang="de-CH" sz="1700" dirty="0" smtClean="0"/>
              <a:t> und psychischen Gesundheit stärken</a:t>
            </a:r>
            <a:endParaRPr lang="de-CH" sz="17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5246377"/>
            <a:ext cx="5452072" cy="61555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Einsatz</a:t>
            </a:r>
            <a:r>
              <a:rPr lang="de-CH" sz="1700" b="1" dirty="0" smtClean="0"/>
              <a:t> </a:t>
            </a:r>
            <a:r>
              <a:rPr lang="de-CH" sz="1700" dirty="0" smtClean="0"/>
              <a:t>eines kantonalen </a:t>
            </a:r>
            <a:r>
              <a:rPr lang="de-CH" sz="1700" b="1" dirty="0" smtClean="0"/>
              <a:t>Vertrauensarztes oder einer Vertrauensärztin</a:t>
            </a:r>
            <a:endParaRPr lang="de-CH" sz="17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510951" y="6160896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Stärkung der </a:t>
            </a:r>
            <a:r>
              <a:rPr lang="de-CH" sz="1700" b="1" dirty="0" smtClean="0"/>
              <a:t>Beziehungspflege zur Wirtschaft</a:t>
            </a:r>
            <a:endParaRPr lang="de-CH" sz="1700" b="1" dirty="0"/>
          </a:p>
        </p:txBody>
      </p:sp>
    </p:spTree>
    <p:extLst>
      <p:ext uri="{BB962C8B-B14F-4D97-AF65-F5344CB8AC3E}">
        <p14:creationId xmlns:p14="http://schemas.microsoft.com/office/powerpoint/2010/main" val="9386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Wichtigste in Kürze: Vorgehen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177801" y="5662502"/>
            <a:ext cx="8785225" cy="10019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b="1" dirty="0" smtClean="0"/>
              <a:t>Armutsstrategie</a:t>
            </a:r>
            <a:r>
              <a:rPr lang="de-CH" sz="2100" dirty="0" smtClean="0"/>
              <a:t> als übergeordneter Rahmen:</a:t>
            </a:r>
            <a:r>
              <a:rPr lang="de-CH" sz="2100" dirty="0"/>
              <a:t/>
            </a:r>
            <a:br>
              <a:rPr lang="de-CH" sz="2100" dirty="0"/>
            </a:br>
            <a:r>
              <a:rPr lang="de-CH" sz="2100" dirty="0" smtClean="0"/>
              <a:t>Berücksichtigung der Massnahmen mit Bezug zur Sozialhilfe.</a:t>
            </a:r>
          </a:p>
        </p:txBody>
      </p:sp>
      <p:sp>
        <p:nvSpPr>
          <p:cNvPr id="6" name="Rechteck 5"/>
          <p:cNvSpPr/>
          <p:nvPr/>
        </p:nvSpPr>
        <p:spPr>
          <a:xfrm>
            <a:off x="177766" y="3970202"/>
            <a:ext cx="8785225" cy="10618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dirty="0" smtClean="0"/>
              <a:t>Einbezug der </a:t>
            </a:r>
            <a:r>
              <a:rPr lang="de-CH" sz="2100" b="1" dirty="0" smtClean="0"/>
              <a:t>Gemeinden</a:t>
            </a:r>
            <a:r>
              <a:rPr lang="de-CH" sz="2100" dirty="0" smtClean="0"/>
              <a:t>:</a:t>
            </a:r>
            <a:r>
              <a:rPr lang="de-CH" sz="2100" b="1" dirty="0" smtClean="0"/>
              <a:t/>
            </a:r>
            <a:br>
              <a:rPr lang="de-CH" sz="2100" b="1" dirty="0" smtClean="0"/>
            </a:br>
            <a:r>
              <a:rPr lang="de-CH" sz="2100" dirty="0" smtClean="0"/>
              <a:t>Zusammenarbeit über die Konsultativkommission Sozialhilfe.</a:t>
            </a:r>
            <a:endParaRPr lang="de-CH" sz="2100" dirty="0"/>
          </a:p>
        </p:txBody>
      </p:sp>
      <p:sp>
        <p:nvSpPr>
          <p:cNvPr id="7" name="Rechteck 6"/>
          <p:cNvSpPr/>
          <p:nvPr/>
        </p:nvSpPr>
        <p:spPr>
          <a:xfrm>
            <a:off x="177767" y="2340587"/>
            <a:ext cx="8785225" cy="10019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2100" b="1" dirty="0" smtClean="0"/>
              <a:t>Umfassende </a:t>
            </a:r>
            <a:r>
              <a:rPr lang="de-CH" sz="2100" dirty="0" smtClean="0"/>
              <a:t>Strategie: </a:t>
            </a:r>
            <a:r>
              <a:rPr lang="de-CH" sz="2100" dirty="0"/>
              <a:t/>
            </a:r>
            <a:br>
              <a:rPr lang="de-CH" sz="2100" dirty="0"/>
            </a:br>
            <a:r>
              <a:rPr lang="de-CH" sz="2100" dirty="0" smtClean="0"/>
              <a:t>Gesamtbetrachtung des Themengebiets der Sozialhilfe.</a:t>
            </a:r>
            <a:endParaRPr lang="de-CH" sz="2100" dirty="0"/>
          </a:p>
        </p:txBody>
      </p:sp>
    </p:spTree>
    <p:extLst>
      <p:ext uri="{BB962C8B-B14F-4D97-AF65-F5344CB8AC3E}">
        <p14:creationId xmlns:p14="http://schemas.microsoft.com/office/powerpoint/2010/main" val="7914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>
          <a:xfrm>
            <a:off x="177800" y="2519363"/>
            <a:ext cx="3203575" cy="41592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50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Präventive Massnahmen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3510951" y="3638088"/>
            <a:ext cx="5452072" cy="61555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Stärkung der </a:t>
            </a:r>
            <a:r>
              <a:rPr lang="de-CH" sz="1700" b="1" dirty="0" smtClean="0"/>
              <a:t>Schuldenprävention</a:t>
            </a:r>
            <a:r>
              <a:rPr lang="de-CH" sz="1700" dirty="0" smtClean="0"/>
              <a:t> und Zugang zu Schulden- und Budgetberatung</a:t>
            </a:r>
            <a:endParaRPr lang="de-CH" sz="1700" dirty="0"/>
          </a:p>
        </p:txBody>
      </p:sp>
      <p:sp>
        <p:nvSpPr>
          <p:cNvPr id="8" name="Textfeld 7"/>
          <p:cNvSpPr txBox="1"/>
          <p:nvPr/>
        </p:nvSpPr>
        <p:spPr>
          <a:xfrm>
            <a:off x="3510951" y="2579302"/>
            <a:ext cx="5452072" cy="353943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Umsetzung des kantonalen </a:t>
            </a:r>
            <a:r>
              <a:rPr lang="de-CH" sz="1700" b="1" dirty="0" smtClean="0"/>
              <a:t>Assessmentcenters</a:t>
            </a:r>
            <a:endParaRPr lang="de-CH" sz="17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10951" y="4946775"/>
            <a:ext cx="5452072" cy="353943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Ausbau </a:t>
            </a:r>
            <a:r>
              <a:rPr lang="de-CH" sz="1700" b="1" dirty="0" smtClean="0"/>
              <a:t>regionaler sozialer Anlaufstellen</a:t>
            </a:r>
            <a:endParaRPr lang="de-CH" sz="17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510951" y="6024161"/>
            <a:ext cx="5452072" cy="353943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1700" dirty="0" smtClean="0"/>
              <a:t>Berufliche Integration von </a:t>
            </a:r>
            <a:r>
              <a:rPr lang="de-CH" sz="1700" b="1" dirty="0" smtClean="0"/>
              <a:t>ausgesteuerten Personen</a:t>
            </a:r>
            <a:endParaRPr lang="de-CH" sz="1700" dirty="0"/>
          </a:p>
        </p:txBody>
      </p:sp>
    </p:spTree>
    <p:extLst>
      <p:ext uri="{BB962C8B-B14F-4D97-AF65-F5344CB8AC3E}">
        <p14:creationId xmlns:p14="http://schemas.microsoft.com/office/powerpoint/2010/main" val="34677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Politischer Auftrag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Postulat </a:t>
            </a:r>
            <a:r>
              <a:rPr lang="de-CH" dirty="0" smtClean="0"/>
              <a:t>2018 /  386</a:t>
            </a:r>
            <a:r>
              <a:rPr lang="de-CH" dirty="0" smtClean="0"/>
              <a:t>: «Prüfen einer Sozialhilfestrategie» </a:t>
            </a:r>
            <a:br>
              <a:rPr lang="de-CH" dirty="0" smtClean="0"/>
            </a:br>
            <a:r>
              <a:rPr lang="de-CH" dirty="0" smtClean="0"/>
              <a:t>von Saskia Schenker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62335" y="3433669"/>
            <a:ext cx="8216154" cy="2391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72000" rIns="72000" bIns="72000" rtlCol="0">
            <a:normAutofit lnSpcReduction="10000"/>
          </a:bodyPr>
          <a:lstStyle>
            <a:lvl1pPr marL="27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50"/>
              </a:spcAft>
              <a:buFont typeface="Symbol" panose="05050102010706020507" pitchFamily="18" charset="2"/>
              <a:buChar char="-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buNone/>
            </a:pPr>
            <a:r>
              <a:rPr lang="de-CH" dirty="0"/>
              <a:t>«Ich bitte den Regierungsrat, zu prüfen und zu berichten, ob es aufgrund der </a:t>
            </a:r>
            <a:r>
              <a:rPr lang="de-CH" b="1" dirty="0"/>
              <a:t>Rolle des Kantons </a:t>
            </a:r>
            <a:r>
              <a:rPr lang="de-CH" dirty="0"/>
              <a:t>und der </a:t>
            </a:r>
            <a:r>
              <a:rPr lang="de-CH" b="1" dirty="0"/>
              <a:t>Bedeutung der Sozialhilfe </a:t>
            </a:r>
            <a:r>
              <a:rPr lang="de-CH" dirty="0"/>
              <a:t>sowie der </a:t>
            </a:r>
            <a:r>
              <a:rPr lang="de-CH" b="1" dirty="0"/>
              <a:t>Belastung für die Gemeinden</a:t>
            </a:r>
            <a:r>
              <a:rPr lang="de-CH" dirty="0"/>
              <a:t> </a:t>
            </a:r>
            <a:r>
              <a:rPr lang="de-CH" dirty="0" smtClean="0"/>
              <a:t>sinnvoll wäre</a:t>
            </a:r>
            <a:r>
              <a:rPr lang="de-CH" dirty="0"/>
              <a:t>, eine kantonale Sozialhilfestrategie zu erarbeiten.»</a:t>
            </a:r>
          </a:p>
        </p:txBody>
      </p:sp>
    </p:spTree>
    <p:extLst>
      <p:ext uri="{BB962C8B-B14F-4D97-AF65-F5344CB8AC3E}">
        <p14:creationId xmlns:p14="http://schemas.microsoft.com/office/powerpoint/2010/main" val="7551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Weshalb eine kantonale Sozialhilfestrategie?</a:t>
            </a:r>
          </a:p>
        </p:txBody>
      </p:sp>
      <p:sp>
        <p:nvSpPr>
          <p:cNvPr id="8" name="Rechteck 7"/>
          <p:cNvSpPr/>
          <p:nvPr/>
        </p:nvSpPr>
        <p:spPr>
          <a:xfrm>
            <a:off x="177775" y="1972401"/>
            <a:ext cx="8785225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dirty="0"/>
              <a:t>Die Sozialhilfe als letztes Auffangnetz ist ein wesentliches Element der sozialen Sicherheit.</a:t>
            </a:r>
          </a:p>
        </p:txBody>
      </p:sp>
      <p:sp>
        <p:nvSpPr>
          <p:cNvPr id="9" name="Rechteck 8"/>
          <p:cNvSpPr/>
          <p:nvPr/>
        </p:nvSpPr>
        <p:spPr>
          <a:xfrm>
            <a:off x="177801" y="3040889"/>
            <a:ext cx="8785225" cy="109260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dirty="0"/>
              <a:t>Die Sozialhilfe ist ein aktuelles </a:t>
            </a:r>
            <a:r>
              <a:rPr lang="de-CH" sz="2200" dirty="0" smtClean="0"/>
              <a:t>Thema: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2100" dirty="0" smtClean="0"/>
              <a:t>Sie </a:t>
            </a:r>
            <a:r>
              <a:rPr lang="de-CH" sz="2100" dirty="0"/>
              <a:t>war vermehrt Gegenstand politischer </a:t>
            </a:r>
            <a:r>
              <a:rPr lang="de-CH" sz="2100" dirty="0" smtClean="0"/>
              <a:t>Debatten.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CH" sz="2100" dirty="0" smtClean="0"/>
              <a:t>Sie </a:t>
            </a:r>
            <a:r>
              <a:rPr lang="de-CH" sz="2100" dirty="0"/>
              <a:t>wird aufgrund der Corona-Krise ein zentrales Thema bleiben</a:t>
            </a:r>
            <a:r>
              <a:rPr lang="de-CH" sz="2100" dirty="0" smtClean="0"/>
              <a:t>.</a:t>
            </a:r>
            <a:endParaRPr lang="de-CH" sz="2100" dirty="0"/>
          </a:p>
        </p:txBody>
      </p:sp>
      <p:sp>
        <p:nvSpPr>
          <p:cNvPr id="10" name="Rechteck 9"/>
          <p:cNvSpPr/>
          <p:nvPr/>
        </p:nvSpPr>
        <p:spPr>
          <a:xfrm>
            <a:off x="177801" y="4425270"/>
            <a:ext cx="8785225" cy="43088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dirty="0"/>
              <a:t>Die Sozialhilfe steht vor verschiedenen Herausforderungen.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7774" y="5140796"/>
            <a:ext cx="8785225" cy="43088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dirty="0"/>
              <a:t>Bisher </a:t>
            </a:r>
            <a:r>
              <a:rPr lang="de-CH" sz="2200" dirty="0" smtClean="0"/>
              <a:t>fehlte eine </a:t>
            </a:r>
            <a:r>
              <a:rPr lang="de-CH" sz="2200" dirty="0"/>
              <a:t>gesamtheitliche Strategie auf kantonaler Ebene</a:t>
            </a:r>
            <a:r>
              <a:rPr lang="de-CH" sz="2200" dirty="0" smtClean="0"/>
              <a:t>.</a:t>
            </a:r>
            <a:endParaRPr lang="de-CH" sz="2200" dirty="0"/>
          </a:p>
        </p:txBody>
      </p:sp>
      <p:sp>
        <p:nvSpPr>
          <p:cNvPr id="12" name="Rechteck 11"/>
          <p:cNvSpPr/>
          <p:nvPr/>
        </p:nvSpPr>
        <p:spPr>
          <a:xfrm>
            <a:off x="177773" y="5879388"/>
            <a:ext cx="8785225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200" dirty="0"/>
              <a:t>Die wichtige Rolle des Kantons als Unterstützer der Gemeinden soll gestärkt werden</a:t>
            </a:r>
            <a:r>
              <a:rPr lang="de-CH" sz="2200" dirty="0" smtClean="0"/>
              <a:t>.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9359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8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 (I)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89727937"/>
              </p:ext>
            </p:extLst>
          </p:nvPr>
        </p:nvGraphicFramePr>
        <p:xfrm>
          <a:off x="177799" y="1962150"/>
          <a:ext cx="8785225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5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343499-4781-8F47-9616-5D65C730EB58}" type="slidenum">
              <a:rPr lang="en-US" smtClean="0"/>
              <a:t>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 (II)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86222405"/>
              </p:ext>
            </p:extLst>
          </p:nvPr>
        </p:nvGraphicFramePr>
        <p:xfrm>
          <a:off x="177799" y="1871933"/>
          <a:ext cx="8785225" cy="480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3-4_LKA_v0.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Präsentation_RR</Template>
  <TotalTime>0</TotalTime>
  <Words>2484</Words>
  <Application>Microsoft Office PowerPoint</Application>
  <PresentationFormat>Bildschirmpräsentation (4:3)</PresentationFormat>
  <Paragraphs>466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Wingdings</vt:lpstr>
      <vt:lpstr>Präsentation_3-4_LKA_v0.5</vt:lpstr>
      <vt:lpstr>Kantonale Sozialhilfestrategie 2021-2024</vt:lpstr>
      <vt:lpstr>Agenda</vt:lpstr>
      <vt:lpstr> TEIL I Einleitung und Ausgangslage</vt:lpstr>
      <vt:lpstr>Das Wichtigste in Kürze: Ziele</vt:lpstr>
      <vt:lpstr>Das Wichtigste in Kürze: Vorgehen</vt:lpstr>
      <vt:lpstr>Politischer Auftrag</vt:lpstr>
      <vt:lpstr>Weshalb eine kantonale Sozialhilfestrategie?</vt:lpstr>
      <vt:lpstr>Ausgangslage (I) </vt:lpstr>
      <vt:lpstr>Ausgangslage (II) </vt:lpstr>
      <vt:lpstr>Armutsstrategie als übergeordneter Rahmen</vt:lpstr>
      <vt:lpstr>Strategieerarbeitung</vt:lpstr>
      <vt:lpstr>Impulse</vt:lpstr>
      <vt:lpstr>Was will die Strategie erreichen?</vt:lpstr>
      <vt:lpstr>Produkt</vt:lpstr>
      <vt:lpstr>TEIL II Vision und strategische Ziele</vt:lpstr>
      <vt:lpstr>Aufbau Strategie</vt:lpstr>
      <vt:lpstr>Vision</vt:lpstr>
      <vt:lpstr>Strategisches Ziel 1</vt:lpstr>
      <vt:lpstr>Praxisbeispiel 1</vt:lpstr>
      <vt:lpstr>Strategisches Ziel 2</vt:lpstr>
      <vt:lpstr>Praxisbeispiel 2</vt:lpstr>
      <vt:lpstr>Strategisches Ziel 3</vt:lpstr>
      <vt:lpstr>Praxisbeispiel 3</vt:lpstr>
      <vt:lpstr>Querschnittsthema</vt:lpstr>
      <vt:lpstr> Besonderer Aspekt: Prävention</vt:lpstr>
      <vt:lpstr>Beispiel: Assessmentcenter</vt:lpstr>
      <vt:lpstr>Wirkungsmodell</vt:lpstr>
      <vt:lpstr> TEIL III Handlungsfelder und Massnahmen</vt:lpstr>
      <vt:lpstr>Handlungsfelder und Massnahmen: Übersicht</vt:lpstr>
      <vt:lpstr>Massnahmen: Eckwerte</vt:lpstr>
      <vt:lpstr>Beispiel Massnahme 1.5: Rückerstattungen (I)</vt:lpstr>
      <vt:lpstr>Beispiel Massnahme 1.5: Rückerstattungen (II)</vt:lpstr>
      <vt:lpstr>Beispiel Massnahme 3.2: Qualitätsüberprüfung (I)</vt:lpstr>
      <vt:lpstr>Beispiel Massnahme 3.2: Qualitätsüberprüfung (II)</vt:lpstr>
      <vt:lpstr>Beispiel Massnahme 5.2: Neuorganisation Vollzug (I)</vt:lpstr>
      <vt:lpstr>Beispiel Massnahme 5.2: Neuorganisation Vollzug (II)</vt:lpstr>
      <vt:lpstr> TEIL IV Weiteres Vorgehen und Ausblick</vt:lpstr>
      <vt:lpstr>Umsetzung und Monitoring der Massnahmen </vt:lpstr>
      <vt:lpstr>Finanzierung: Grundsätze</vt:lpstr>
      <vt:lpstr>Finanzierung: Beispiele</vt:lpstr>
      <vt:lpstr>Schlussfolgerungen</vt:lpstr>
      <vt:lpstr>Besten Dank für Ihre Aufmerksamkeit!</vt:lpstr>
      <vt:lpstr>ANHANG</vt:lpstr>
      <vt:lpstr>Handlungsfeld 1 «Materielle Unterstützung»</vt:lpstr>
      <vt:lpstr>Handlungsfeld 2 «Persönliche Sozialhilfe und Beratung»</vt:lpstr>
      <vt:lpstr>Handlungsfeld 3 «Erwerbsintegration und soziale Integration»</vt:lpstr>
      <vt:lpstr>Handlungsfeld 4 «Aus- und Weiterbildung»</vt:lpstr>
      <vt:lpstr>Handlungsfeld 5 «Zusammenarbeit zwischen Kanton und Gemeinden»</vt:lpstr>
      <vt:lpstr>Handlungsfeld 6 «Interinstitutionelle Zusammenarbeit»</vt:lpstr>
      <vt:lpstr>Präventive Massnahmen</vt:lpstr>
    </vt:vector>
  </TitlesOfParts>
  <Company>ZI Kanton Basel-Landschaft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Winkler, Daniela FKD</dc:creator>
  <cp:lastModifiedBy>Biondi, Bartolino FKD</cp:lastModifiedBy>
  <cp:revision>411</cp:revision>
  <cp:lastPrinted>2021-07-27T06:17:32Z</cp:lastPrinted>
  <dcterms:created xsi:type="dcterms:W3CDTF">2021-06-24T06:31:23Z</dcterms:created>
  <dcterms:modified xsi:type="dcterms:W3CDTF">2021-08-04T13:54:26Z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