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64" r:id="rId4"/>
    <p:sldMasterId id="2147493477" r:id="rId5"/>
  </p:sldMasterIdLst>
  <p:notesMasterIdLst>
    <p:notesMasterId r:id="rId84"/>
  </p:notesMasterIdLst>
  <p:handoutMasterIdLst>
    <p:handoutMasterId r:id="rId85"/>
  </p:handoutMasterIdLst>
  <p:sldIdLst>
    <p:sldId id="256" r:id="rId6"/>
    <p:sldId id="260" r:id="rId7"/>
    <p:sldId id="259" r:id="rId8"/>
    <p:sldId id="462" r:id="rId9"/>
    <p:sldId id="511" r:id="rId10"/>
    <p:sldId id="519" r:id="rId11"/>
    <p:sldId id="596" r:id="rId12"/>
    <p:sldId id="513" r:id="rId13"/>
    <p:sldId id="518" r:id="rId14"/>
    <p:sldId id="613" r:id="rId15"/>
    <p:sldId id="612" r:id="rId16"/>
    <p:sldId id="614" r:id="rId17"/>
    <p:sldId id="517" r:id="rId18"/>
    <p:sldId id="478" r:id="rId19"/>
    <p:sldId id="552" r:id="rId20"/>
    <p:sldId id="562" r:id="rId21"/>
    <p:sldId id="508" r:id="rId22"/>
    <p:sldId id="557" r:id="rId23"/>
    <p:sldId id="563" r:id="rId24"/>
    <p:sldId id="675" r:id="rId25"/>
    <p:sldId id="672" r:id="rId26"/>
    <p:sldId id="673" r:id="rId27"/>
    <p:sldId id="674" r:id="rId28"/>
    <p:sldId id="686" r:id="rId29"/>
    <p:sldId id="687" r:id="rId30"/>
    <p:sldId id="688" r:id="rId31"/>
    <p:sldId id="689" r:id="rId32"/>
    <p:sldId id="690" r:id="rId33"/>
    <p:sldId id="691" r:id="rId34"/>
    <p:sldId id="692" r:id="rId35"/>
    <p:sldId id="693" r:id="rId36"/>
    <p:sldId id="694" r:id="rId37"/>
    <p:sldId id="712" r:id="rId38"/>
    <p:sldId id="699" r:id="rId39"/>
    <p:sldId id="700" r:id="rId40"/>
    <p:sldId id="701" r:id="rId41"/>
    <p:sldId id="702" r:id="rId42"/>
    <p:sldId id="703" r:id="rId43"/>
    <p:sldId id="704" r:id="rId44"/>
    <p:sldId id="705" r:id="rId45"/>
    <p:sldId id="706" r:id="rId46"/>
    <p:sldId id="709" r:id="rId47"/>
    <p:sldId id="710" r:id="rId48"/>
    <p:sldId id="524" r:id="rId49"/>
    <p:sldId id="529" r:id="rId50"/>
    <p:sldId id="531" r:id="rId51"/>
    <p:sldId id="532" r:id="rId52"/>
    <p:sldId id="578" r:id="rId53"/>
    <p:sldId id="658" r:id="rId54"/>
    <p:sldId id="659" r:id="rId55"/>
    <p:sldId id="603" r:id="rId56"/>
    <p:sldId id="604" r:id="rId57"/>
    <p:sldId id="605" r:id="rId58"/>
    <p:sldId id="649" r:id="rId59"/>
    <p:sldId id="619" r:id="rId60"/>
    <p:sldId id="620" r:id="rId61"/>
    <p:sldId id="621" r:id="rId62"/>
    <p:sldId id="622" r:id="rId63"/>
    <p:sldId id="676" r:id="rId64"/>
    <p:sldId id="624" r:id="rId65"/>
    <p:sldId id="625" r:id="rId66"/>
    <p:sldId id="626" r:id="rId67"/>
    <p:sldId id="424" r:id="rId68"/>
    <p:sldId id="611" r:id="rId69"/>
    <p:sldId id="669" r:id="rId70"/>
    <p:sldId id="663" r:id="rId71"/>
    <p:sldId id="664" r:id="rId72"/>
    <p:sldId id="665" r:id="rId73"/>
    <p:sldId id="666" r:id="rId74"/>
    <p:sldId id="667" r:id="rId75"/>
    <p:sldId id="668" r:id="rId76"/>
    <p:sldId id="670" r:id="rId77"/>
    <p:sldId id="660" r:id="rId78"/>
    <p:sldId id="661" r:id="rId79"/>
    <p:sldId id="662" r:id="rId80"/>
    <p:sldId id="643" r:id="rId81"/>
    <p:sldId id="644" r:id="rId82"/>
    <p:sldId id="645" r:id="rId83"/>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
          <p15:clr>
            <a:srgbClr val="A4A3A4"/>
          </p15:clr>
        </p15:guide>
        <p15:guide id="2" orient="horz" pos="1236">
          <p15:clr>
            <a:srgbClr val="A4A3A4"/>
          </p15:clr>
        </p15:guide>
        <p15:guide id="3" orient="horz" pos="1079">
          <p15:clr>
            <a:srgbClr val="A4A3A4"/>
          </p15:clr>
        </p15:guide>
        <p15:guide id="4" orient="horz" pos="4206">
          <p15:clr>
            <a:srgbClr val="A4A3A4"/>
          </p15:clr>
        </p15:guide>
        <p15:guide id="5" orient="horz" pos="773">
          <p15:clr>
            <a:srgbClr val="A4A3A4"/>
          </p15:clr>
        </p15:guide>
        <p15:guide id="6" pos="112">
          <p15:clr>
            <a:srgbClr val="A4A3A4"/>
          </p15:clr>
        </p15:guide>
        <p15:guide id="7" pos="2824">
          <p15:clr>
            <a:srgbClr val="A4A3A4"/>
          </p15:clr>
        </p15:guide>
        <p15:guide id="8" pos="2936">
          <p15:clr>
            <a:srgbClr val="A4A3A4"/>
          </p15:clr>
        </p15:guide>
        <p15:guide id="9" pos="3389">
          <p15:clr>
            <a:srgbClr val="A4A3A4"/>
          </p15:clr>
        </p15:guide>
        <p15:guide id="10" pos="3502">
          <p15:clr>
            <a:srgbClr val="A4A3A4"/>
          </p15:clr>
        </p15:guide>
        <p15:guide id="11" pos="3953">
          <p15:clr>
            <a:srgbClr val="A4A3A4"/>
          </p15:clr>
        </p15:guide>
        <p15:guide id="12" pos="4067">
          <p15:clr>
            <a:srgbClr val="A4A3A4"/>
          </p15:clr>
        </p15:guide>
        <p15:guide id="13" pos="4517">
          <p15:clr>
            <a:srgbClr val="A4A3A4"/>
          </p15:clr>
        </p15:guide>
        <p15:guide id="14" pos="4630">
          <p15:clr>
            <a:srgbClr val="A4A3A4"/>
          </p15:clr>
        </p15:guide>
        <p15:guide id="15" pos="5082">
          <p15:clr>
            <a:srgbClr val="A4A3A4"/>
          </p15:clr>
        </p15:guide>
        <p15:guide id="16" pos="5196">
          <p15:clr>
            <a:srgbClr val="A4A3A4"/>
          </p15:clr>
        </p15:guide>
        <p15:guide id="17" pos="5646">
          <p15:clr>
            <a:srgbClr val="A4A3A4"/>
          </p15:clr>
        </p15:guide>
        <p15:guide id="18" pos="2373">
          <p15:clr>
            <a:srgbClr val="A4A3A4"/>
          </p15:clr>
        </p15:guide>
        <p15:guide id="19" pos="1693">
          <p15:clr>
            <a:srgbClr val="A4A3A4"/>
          </p15:clr>
        </p15:guide>
        <p15:guide id="20" pos="2258">
          <p15:clr>
            <a:srgbClr val="A4A3A4"/>
          </p15:clr>
        </p15:guide>
        <p15:guide id="21" pos="1809">
          <p15:clr>
            <a:srgbClr val="A4A3A4"/>
          </p15:clr>
        </p15:guide>
        <p15:guide id="22" pos="1243">
          <p15:clr>
            <a:srgbClr val="A4A3A4"/>
          </p15:clr>
        </p15:guide>
        <p15:guide id="23" pos="1128">
          <p15:clr>
            <a:srgbClr val="A4A3A4"/>
          </p15:clr>
        </p15:guide>
        <p15:guide id="24" pos="564">
          <p15:clr>
            <a:srgbClr val="A4A3A4"/>
          </p15:clr>
        </p15:guide>
        <p15:guide id="25" pos="6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902"/>
    <a:srgbClr val="4F81BD"/>
    <a:srgbClr val="E9EDF4"/>
    <a:srgbClr val="CC0000"/>
    <a:srgbClr val="FF0066"/>
    <a:srgbClr val="D0D8E8"/>
    <a:srgbClr val="F4E9E9"/>
    <a:srgbClr val="E8D0D0"/>
    <a:srgbClr val="55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6" autoAdjust="0"/>
    <p:restoredTop sz="94629" autoAdjust="0"/>
  </p:normalViewPr>
  <p:slideViewPr>
    <p:cSldViewPr snapToGrid="0" snapToObjects="1">
      <p:cViewPr varScale="1">
        <p:scale>
          <a:sx n="109" d="100"/>
          <a:sy n="109" d="100"/>
        </p:scale>
        <p:origin x="1296" y="102"/>
      </p:cViewPr>
      <p:guideLst>
        <p:guide orient="horz" pos="114"/>
        <p:guide orient="horz" pos="1236"/>
        <p:guide orient="horz" pos="1079"/>
        <p:guide orient="horz" pos="4206"/>
        <p:guide orient="horz" pos="773"/>
        <p:guide pos="112"/>
        <p:guide pos="2824"/>
        <p:guide pos="2936"/>
        <p:guide pos="3389"/>
        <p:guide pos="3502"/>
        <p:guide pos="3953"/>
        <p:guide pos="4067"/>
        <p:guide pos="4517"/>
        <p:guide pos="4630"/>
        <p:guide pos="5082"/>
        <p:guide pos="5196"/>
        <p:guide pos="5646"/>
        <p:guide pos="2373"/>
        <p:guide pos="1693"/>
        <p:guide pos="2258"/>
        <p:guide pos="1809"/>
        <p:guide pos="1243"/>
        <p:guide pos="1128"/>
        <p:guide pos="564"/>
        <p:guide pos="677"/>
      </p:guideLst>
    </p:cSldViewPr>
  </p:slideViewPr>
  <p:outlineViewPr>
    <p:cViewPr>
      <p:scale>
        <a:sx n="33" d="100"/>
        <a:sy n="33" d="100"/>
      </p:scale>
      <p:origin x="42" y="17034"/>
    </p:cViewPr>
  </p:outlineViewPr>
  <p:notesTextViewPr>
    <p:cViewPr>
      <p:scale>
        <a:sx n="3" d="2"/>
        <a:sy n="3" d="2"/>
      </p:scale>
      <p:origin x="0" y="0"/>
    </p:cViewPr>
  </p:notesTextViewPr>
  <p:sorterViewPr>
    <p:cViewPr>
      <p:scale>
        <a:sx n="149" d="100"/>
        <a:sy n="149" d="100"/>
      </p:scale>
      <p:origin x="0" y="-334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AINTAPFKD1\Groups$\Fsv\GL\06%20mk\Grafiken_Tabellen\E_V%20nach%20Stufen%20Statistisches%20Amt\Stb%20V%20und%20E%20nach%20Stufen%202016%20-%20f&#252;r%20Beni%20erg&#228;nz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AINTAPFKD1\Groups$\Fsv\GL\03%20NE\Referate\Lauber\2021%20Arbeitgeberverband\Stb%20V%20und%20E%20nach%20Stufen%2020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AINTAPFKD1\Groups$\Fsv\GL\06%20mk\Grafiken_Tabellen\E_V%20nach%20Stufen%20Statistisches%20Amt\Andere%20Kantone%20Verm&#246;gen%20nach%20Stufen%20Statistik%20BUND\Vergleich%20Kantone%20Verm&#246;ge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AINTAPFKD1\Groups$\Fsv\GL\06%20mk\Grafiken_Tabellen\E_V%20nach%20Stufen%20Statistisches%20Amt\Andere%20Kantone%20Verm&#246;gen%20nach%20Stufen%20Statistik%20BUND\Vergleich%20Kantone%20Verm&#246;g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svjoeri\AppData\Local\Microsoft\Windows\INetCache\Content.Outlook\LHLWUUI3\Verm&#246;gen%20verheiratete%20Person;%20Vergleich%20STJ%202018%20der%20Kantonshauptorte%20NACH%20VReform%20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AINTAPFKD1\Groups$\Fsv\GL\06%20mk\Grafiken_Tabellen\E_V%20nach%20Stufen%20Statistisches%20Amt\Stb%20V%20und%20E%20nach%20Stufen%202016%20-%20f&#252;r%20Beni%20erg&#228;nz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AINTAPFKD1\Groups$\Fsv\GL\03%20NE\Referate\Lauber\2021%20Arbeitgeberverband\Stb%20V%20und%20E%20nach%20Stufen%202016.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tx2">
                <a:lumMod val="60000"/>
                <a:lumOff val="40000"/>
              </a:schemeClr>
            </a:solidFill>
          </c:spPr>
          <c:explosion val="5"/>
          <c:dPt>
            <c:idx val="0"/>
            <c:bubble3D val="0"/>
            <c:spPr>
              <a:solidFill>
                <a:srgbClr val="CC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C8-48D0-86B9-48055CE8E1F4}"/>
              </c:ext>
            </c:extLst>
          </c:dPt>
          <c:dPt>
            <c:idx val="1"/>
            <c:bubble3D val="0"/>
            <c:spPr>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7C8-48D0-86B9-48055CE8E1F4}"/>
              </c:ext>
            </c:extLst>
          </c:dPt>
          <c:dLbls>
            <c:dLbl>
              <c:idx val="0"/>
              <c:layout>
                <c:manualLayout>
                  <c:x val="-0.23159359923305736"/>
                  <c:y val="-0.12119259916908084"/>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fld id="{195FD09F-4026-4FA1-B268-B3C9092AB509}" type="VALUE">
                      <a:rPr lang="en-US" smtClean="0"/>
                      <a:pPr>
                        <a:defRPr sz="2400">
                          <a:solidFill>
                            <a:schemeClr val="bg1"/>
                          </a:solidFill>
                        </a:defRPr>
                      </a:pPr>
                      <a:t>[WERT]</a:t>
                    </a:fld>
                    <a:endParaRPr lang="de-CH"/>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de-DE"/>
                </a:p>
              </c:txPr>
              <c:dLblPos val="bestFit"/>
              <c:showLegendKey val="0"/>
              <c:showVal val="1"/>
              <c:showCatName val="0"/>
              <c:showSerName val="0"/>
              <c:showPercent val="1"/>
              <c:showBubbleSize val="0"/>
              <c:extLst>
                <c:ext xmlns:c15="http://schemas.microsoft.com/office/drawing/2012/chart" uri="{CE6537A1-D6FC-4f65-9D91-7224C49458BB}">
                  <c15:layout>
                    <c:manualLayout>
                      <c:w val="0.22562900548569959"/>
                      <c:h val="0.16530987450763018"/>
                    </c:manualLayout>
                  </c15:layout>
                  <c15:dlblFieldTable/>
                  <c15:showDataLabelsRange val="0"/>
                </c:ext>
                <c:ext xmlns:c16="http://schemas.microsoft.com/office/drawing/2014/chart" uri="{C3380CC4-5D6E-409C-BE32-E72D297353CC}">
                  <c16:uniqueId val="{00000001-17C8-48D0-86B9-48055CE8E1F4}"/>
                </c:ext>
              </c:extLst>
            </c:dLbl>
            <c:dLbl>
              <c:idx val="1"/>
              <c:layout>
                <c:manualLayout>
                  <c:x val="0.20737247766845371"/>
                  <c:y val="0.1893733344875741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fld id="{66C790C7-AE4A-4A75-AC30-BA10C521A99A}" type="VALUE">
                      <a:rPr lang="en-US" smtClean="0"/>
                      <a:pPr>
                        <a:defRPr sz="2400">
                          <a:solidFill>
                            <a:schemeClr val="bg1"/>
                          </a:solidFill>
                        </a:defRPr>
                      </a:pPr>
                      <a:t>[WERT]</a:t>
                    </a:fld>
                    <a:endParaRPr lang="de-CH"/>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de-DE"/>
                </a:p>
              </c:txPr>
              <c:dLblPos val="bestFit"/>
              <c:showLegendKey val="0"/>
              <c:showVal val="1"/>
              <c:showCatName val="0"/>
              <c:showSerName val="0"/>
              <c:showPercent val="1"/>
              <c:showBubbleSize val="0"/>
              <c:extLst>
                <c:ext xmlns:c15="http://schemas.microsoft.com/office/drawing/2012/chart" uri="{CE6537A1-D6FC-4f65-9D91-7224C49458BB}">
                  <c15:layout>
                    <c:manualLayout>
                      <c:w val="0.22562900548569959"/>
                      <c:h val="0.16530987450763018"/>
                    </c:manualLayout>
                  </c15:layout>
                  <c15:dlblFieldTable/>
                  <c15:showDataLabelsRange val="0"/>
                </c:ext>
                <c:ext xmlns:c16="http://schemas.microsoft.com/office/drawing/2014/chart" uri="{C3380CC4-5D6E-409C-BE32-E72D297353CC}">
                  <c16:uniqueId val="{00000003-17C8-48D0-86B9-48055CE8E1F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'2016'!$W$4:$W$5</c:f>
              <c:strCache>
                <c:ptCount val="2"/>
                <c:pt idx="0">
                  <c:v>Nein</c:v>
                </c:pt>
                <c:pt idx="1">
                  <c:v>Ja</c:v>
                </c:pt>
              </c:strCache>
            </c:strRef>
          </c:cat>
          <c:val>
            <c:numRef>
              <c:f>'2016'!$X$4:$X$5</c:f>
              <c:numCache>
                <c:formatCode>0.0%</c:formatCode>
                <c:ptCount val="2"/>
                <c:pt idx="0">
                  <c:v>0.70415171302530244</c:v>
                </c:pt>
                <c:pt idx="1">
                  <c:v>0.29584828697469756</c:v>
                </c:pt>
              </c:numCache>
            </c:numRef>
          </c:val>
          <c:extLst>
            <c:ext xmlns:c16="http://schemas.microsoft.com/office/drawing/2014/chart" uri="{C3380CC4-5D6E-409C-BE32-E72D297353CC}">
              <c16:uniqueId val="{00000004-17C8-48D0-86B9-48055CE8E1F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'2016'!$G$3</c:f>
              <c:strCache>
                <c:ptCount val="1"/>
                <c:pt idx="0">
                  <c:v>Anzahl Steuerpflichtige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'2016'!$E$4:$E$20</c:f>
              <c:strCache>
                <c:ptCount val="17"/>
                <c:pt idx="0">
                  <c:v>0</c:v>
                </c:pt>
                <c:pt idx="1">
                  <c:v>1 - 49</c:v>
                </c:pt>
                <c:pt idx="2">
                  <c:v>50 - 99</c:v>
                </c:pt>
                <c:pt idx="3">
                  <c:v>100 - 149</c:v>
                </c:pt>
                <c:pt idx="4">
                  <c:v>150 - 199</c:v>
                </c:pt>
                <c:pt idx="5">
                  <c:v>200 - 249</c:v>
                </c:pt>
                <c:pt idx="6">
                  <c:v>250 - 299</c:v>
                </c:pt>
                <c:pt idx="7">
                  <c:v>300 - 349</c:v>
                </c:pt>
                <c:pt idx="8">
                  <c:v>350 - 399</c:v>
                </c:pt>
                <c:pt idx="9">
                  <c:v>400 - 499</c:v>
                </c:pt>
                <c:pt idx="10">
                  <c:v>500 - 599</c:v>
                </c:pt>
                <c:pt idx="11">
                  <c:v>600 - 799</c:v>
                </c:pt>
                <c:pt idx="12">
                  <c:v>800 - 999</c:v>
                </c:pt>
                <c:pt idx="13">
                  <c:v>1000 - 1999</c:v>
                </c:pt>
                <c:pt idx="14">
                  <c:v>2000 - 4999</c:v>
                </c:pt>
                <c:pt idx="15">
                  <c:v>5000 - 9999</c:v>
                </c:pt>
                <c:pt idx="16">
                  <c:v>10000 +</c:v>
                </c:pt>
              </c:strCache>
            </c:strRef>
          </c:cat>
          <c:val>
            <c:numRef>
              <c:f>'2016'!$G$4:$G$20</c:f>
              <c:numCache>
                <c:formatCode>0.0%</c:formatCode>
                <c:ptCount val="17"/>
                <c:pt idx="0">
                  <c:v>0.70415171302530244</c:v>
                </c:pt>
                <c:pt idx="1">
                  <c:v>0.7665260038424051</c:v>
                </c:pt>
                <c:pt idx="2">
                  <c:v>0.80427960539288879</c:v>
                </c:pt>
                <c:pt idx="3">
                  <c:v>0.83220746733674</c:v>
                </c:pt>
                <c:pt idx="4">
                  <c:v>0.85357169015116086</c:v>
                </c:pt>
                <c:pt idx="5">
                  <c:v>0.87087378093783985</c:v>
                </c:pt>
                <c:pt idx="6">
                  <c:v>0.88490813722231298</c:v>
                </c:pt>
                <c:pt idx="7">
                  <c:v>0.89702129098048933</c:v>
                </c:pt>
                <c:pt idx="8">
                  <c:v>0.90751747956257434</c:v>
                </c:pt>
                <c:pt idx="9">
                  <c:v>0.92341669812330629</c:v>
                </c:pt>
                <c:pt idx="10">
                  <c:v>0.93578338300665376</c:v>
                </c:pt>
                <c:pt idx="11">
                  <c:v>0.95253333934296003</c:v>
                </c:pt>
                <c:pt idx="12">
                  <c:v>0.96328869307521992</c:v>
                </c:pt>
                <c:pt idx="13">
                  <c:v>0.98478249846472821</c:v>
                </c:pt>
                <c:pt idx="14">
                  <c:v>0.99541390364690441</c:v>
                </c:pt>
                <c:pt idx="15">
                  <c:v>0.99813513772374118</c:v>
                </c:pt>
                <c:pt idx="16">
                  <c:v>1</c:v>
                </c:pt>
              </c:numCache>
            </c:numRef>
          </c:val>
          <c:smooth val="0"/>
          <c:extLst>
            <c:ext xmlns:c16="http://schemas.microsoft.com/office/drawing/2014/chart" uri="{C3380CC4-5D6E-409C-BE32-E72D297353CC}">
              <c16:uniqueId val="{00000000-B587-4290-81CB-274A5DDE1666}"/>
            </c:ext>
          </c:extLst>
        </c:ser>
        <c:ser>
          <c:idx val="1"/>
          <c:order val="1"/>
          <c:tx>
            <c:strRef>
              <c:f>'2016'!$I$3</c:f>
              <c:strCache>
                <c:ptCount val="1"/>
                <c:pt idx="0">
                  <c:v>Ertrag Vermögenssteuer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6"/>
              <c:delete val="1"/>
              <c:extLst>
                <c:ext xmlns:c15="http://schemas.microsoft.com/office/drawing/2012/chart" uri="{CE6537A1-D6FC-4f65-9D91-7224C49458BB}"/>
                <c:ext xmlns:c16="http://schemas.microsoft.com/office/drawing/2014/chart" uri="{C3380CC4-5D6E-409C-BE32-E72D297353CC}">
                  <c16:uniqueId val="{00000001-B587-4290-81CB-274A5DDE16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'2016'!$E$4:$E$20</c:f>
              <c:strCache>
                <c:ptCount val="17"/>
                <c:pt idx="0">
                  <c:v>0</c:v>
                </c:pt>
                <c:pt idx="1">
                  <c:v>1 - 49</c:v>
                </c:pt>
                <c:pt idx="2">
                  <c:v>50 - 99</c:v>
                </c:pt>
                <c:pt idx="3">
                  <c:v>100 - 149</c:v>
                </c:pt>
                <c:pt idx="4">
                  <c:v>150 - 199</c:v>
                </c:pt>
                <c:pt idx="5">
                  <c:v>200 - 249</c:v>
                </c:pt>
                <c:pt idx="6">
                  <c:v>250 - 299</c:v>
                </c:pt>
                <c:pt idx="7">
                  <c:v>300 - 349</c:v>
                </c:pt>
                <c:pt idx="8">
                  <c:v>350 - 399</c:v>
                </c:pt>
                <c:pt idx="9">
                  <c:v>400 - 499</c:v>
                </c:pt>
                <c:pt idx="10">
                  <c:v>500 - 599</c:v>
                </c:pt>
                <c:pt idx="11">
                  <c:v>600 - 799</c:v>
                </c:pt>
                <c:pt idx="12">
                  <c:v>800 - 999</c:v>
                </c:pt>
                <c:pt idx="13">
                  <c:v>1000 - 1999</c:v>
                </c:pt>
                <c:pt idx="14">
                  <c:v>2000 - 4999</c:v>
                </c:pt>
                <c:pt idx="15">
                  <c:v>5000 - 9999</c:v>
                </c:pt>
                <c:pt idx="16">
                  <c:v>10000 +</c:v>
                </c:pt>
              </c:strCache>
            </c:strRef>
          </c:cat>
          <c:val>
            <c:numRef>
              <c:f>'2016'!$I$4:$I$20</c:f>
              <c:numCache>
                <c:formatCode>0.0%</c:formatCode>
                <c:ptCount val="17"/>
                <c:pt idx="0">
                  <c:v>0</c:v>
                </c:pt>
                <c:pt idx="1">
                  <c:v>2.2569703415937581E-3</c:v>
                </c:pt>
                <c:pt idx="2">
                  <c:v>7.5232344719791946E-3</c:v>
                </c:pt>
                <c:pt idx="3">
                  <c:v>1.4864873629117512E-2</c:v>
                </c:pt>
                <c:pt idx="4">
                  <c:v>2.3698188586734462E-2</c:v>
                </c:pt>
                <c:pt idx="5">
                  <c:v>3.3854555123906373E-2</c:v>
                </c:pt>
                <c:pt idx="6">
                  <c:v>4.4957811517034291E-2</c:v>
                </c:pt>
                <c:pt idx="7">
                  <c:v>5.729980737925533E-2</c:v>
                </c:pt>
                <c:pt idx="8">
                  <c:v>7.0666519660935609E-2</c:v>
                </c:pt>
                <c:pt idx="9">
                  <c:v>9.791230243402578E-2</c:v>
                </c:pt>
                <c:pt idx="10">
                  <c:v>0.12640979577012626</c:v>
                </c:pt>
                <c:pt idx="11">
                  <c:v>0.17914377809052526</c:v>
                </c:pt>
                <c:pt idx="12">
                  <c:v>0.22713034003722704</c:v>
                </c:pt>
                <c:pt idx="13">
                  <c:v>0.38033841584029987</c:v>
                </c:pt>
                <c:pt idx="14">
                  <c:v>0.54409847654501942</c:v>
                </c:pt>
                <c:pt idx="15">
                  <c:v>0.64044776216202193</c:v>
                </c:pt>
                <c:pt idx="16">
                  <c:v>1</c:v>
                </c:pt>
              </c:numCache>
            </c:numRef>
          </c:val>
          <c:smooth val="0"/>
          <c:extLst>
            <c:ext xmlns:c16="http://schemas.microsoft.com/office/drawing/2014/chart" uri="{C3380CC4-5D6E-409C-BE32-E72D297353CC}">
              <c16:uniqueId val="{00000002-B587-4290-81CB-274A5DDE1666}"/>
            </c:ext>
          </c:extLst>
        </c:ser>
        <c:dLbls>
          <c:showLegendKey val="0"/>
          <c:showVal val="0"/>
          <c:showCatName val="0"/>
          <c:showSerName val="0"/>
          <c:showPercent val="0"/>
          <c:showBubbleSize val="0"/>
        </c:dLbls>
        <c:marker val="1"/>
        <c:smooth val="0"/>
        <c:axId val="624345080"/>
        <c:axId val="624348688"/>
      </c:lineChart>
      <c:catAx>
        <c:axId val="62434508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err="1">
                    <a:solidFill>
                      <a:schemeClr val="tx1"/>
                    </a:solidFill>
                  </a:rPr>
                  <a:t>Vermögensstufe</a:t>
                </a:r>
                <a:r>
                  <a:rPr lang="en-US" sz="1200" baseline="0" dirty="0">
                    <a:solidFill>
                      <a:schemeClr val="tx1"/>
                    </a:solidFill>
                  </a:rPr>
                  <a:t> (</a:t>
                </a:r>
                <a:r>
                  <a:rPr lang="en-US" sz="1200" baseline="0" dirty="0" err="1">
                    <a:solidFill>
                      <a:schemeClr val="tx1"/>
                    </a:solidFill>
                  </a:rPr>
                  <a:t>Steuerbares</a:t>
                </a:r>
                <a:r>
                  <a:rPr lang="en-US" sz="1200" baseline="0" dirty="0">
                    <a:solidFill>
                      <a:schemeClr val="tx1"/>
                    </a:solidFill>
                  </a:rPr>
                  <a:t> </a:t>
                </a:r>
                <a:r>
                  <a:rPr lang="en-US" sz="1200" baseline="0" dirty="0" err="1">
                    <a:solidFill>
                      <a:schemeClr val="tx1"/>
                    </a:solidFill>
                  </a:rPr>
                  <a:t>Vermögen</a:t>
                </a:r>
                <a:r>
                  <a:rPr lang="en-US" sz="1200" baseline="0" dirty="0">
                    <a:solidFill>
                      <a:schemeClr val="tx1"/>
                    </a:solidFill>
                  </a:rPr>
                  <a:t> in </a:t>
                </a:r>
                <a:r>
                  <a:rPr lang="en-US" sz="1200" baseline="0" dirty="0" err="1">
                    <a:solidFill>
                      <a:schemeClr val="tx1"/>
                    </a:solidFill>
                  </a:rPr>
                  <a:t>Tausend</a:t>
                </a:r>
                <a:r>
                  <a:rPr lang="en-US" sz="1200" baseline="0" dirty="0">
                    <a:solidFill>
                      <a:schemeClr val="tx1"/>
                    </a:solidFill>
                  </a:rPr>
                  <a:t> Franken)</a:t>
                </a:r>
                <a:endParaRPr lang="en-US" sz="1200" dirty="0">
                  <a:solidFill>
                    <a:schemeClr val="tx1"/>
                  </a:solidFill>
                </a:endParaRPr>
              </a:p>
            </c:rich>
          </c:tx>
          <c:layout>
            <c:manualLayout>
              <c:xMode val="edge"/>
              <c:yMode val="edge"/>
              <c:x val="0.33279658553456826"/>
              <c:y val="0.8752942107684128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624348688"/>
        <c:crosses val="autoZero"/>
        <c:auto val="1"/>
        <c:lblAlgn val="ctr"/>
        <c:lblOffset val="100"/>
        <c:noMultiLvlLbl val="0"/>
      </c:catAx>
      <c:valAx>
        <c:axId val="62434868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de-CH" sz="1200">
                    <a:solidFill>
                      <a:schemeClr val="tx1"/>
                    </a:solidFill>
                    <a:latin typeface="Arial" panose="020B0604020202020204" pitchFamily="34" charset="0"/>
                    <a:cs typeface="Arial" panose="020B0604020202020204" pitchFamily="34" charset="0"/>
                  </a:rPr>
                  <a:t>Prozentanteil</a:t>
                </a:r>
                <a:r>
                  <a:rPr lang="de-CH" sz="1200" baseline="0">
                    <a:solidFill>
                      <a:schemeClr val="tx1"/>
                    </a:solidFill>
                    <a:latin typeface="Arial" panose="020B0604020202020204" pitchFamily="34" charset="0"/>
                    <a:cs typeface="Arial" panose="020B0604020202020204" pitchFamily="34" charset="0"/>
                  </a:rPr>
                  <a:t> (kumuliert)</a:t>
                </a:r>
                <a:endParaRPr lang="de-CH" sz="120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624345080"/>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a:t>Anzahl Vermögensmillionäre in % der steuerpflichtigen Haushalte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99CE-415B-9FC2-B0083278565B}"/>
              </c:ext>
            </c:extLst>
          </c:dPt>
          <c:dPt>
            <c:idx val="13"/>
            <c:invertIfNegative val="0"/>
            <c:bubble3D val="0"/>
            <c:spPr>
              <a:solidFill>
                <a:schemeClr val="accent1">
                  <a:lumMod val="50000"/>
                </a:schemeClr>
              </a:solidFill>
              <a:ln>
                <a:noFill/>
              </a:ln>
              <a:effectLst/>
            </c:spPr>
            <c:extLst>
              <c:ext xmlns:c16="http://schemas.microsoft.com/office/drawing/2014/chart" uri="{C3380CC4-5D6E-409C-BE32-E72D297353CC}">
                <c16:uniqueId val="{00000003-99CE-415B-9FC2-B0083278565B}"/>
              </c:ext>
            </c:extLst>
          </c:dPt>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'Vermögensmillionäre 2018'!$V$13:$V$39</c:f>
              <c:strCache>
                <c:ptCount val="27"/>
                <c:pt idx="0">
                  <c:v>  Jura</c:v>
                </c:pt>
                <c:pt idx="1">
                  <c:v>  Solothurn</c:v>
                </c:pt>
                <c:pt idx="2">
                  <c:v>  Fribourg</c:v>
                </c:pt>
                <c:pt idx="3">
                  <c:v>  Neuchâtel</c:v>
                </c:pt>
                <c:pt idx="4">
                  <c:v>  Valais</c:v>
                </c:pt>
                <c:pt idx="5">
                  <c:v>  Basel-Landschaft</c:v>
                </c:pt>
                <c:pt idx="6">
                  <c:v>  Bern</c:v>
                </c:pt>
                <c:pt idx="7">
                  <c:v>  Ticino</c:v>
                </c:pt>
                <c:pt idx="8">
                  <c:v>  Glarus</c:v>
                </c:pt>
                <c:pt idx="9">
                  <c:v>  Uri</c:v>
                </c:pt>
                <c:pt idx="10">
                  <c:v>  Vaud</c:v>
                </c:pt>
                <c:pt idx="11">
                  <c:v>  Obwalden</c:v>
                </c:pt>
                <c:pt idx="12">
                  <c:v>  Schaffhausen</c:v>
                </c:pt>
                <c:pt idx="13">
                  <c:v> Schweiz</c:v>
                </c:pt>
                <c:pt idx="14">
                  <c:v>  Luzern </c:v>
                </c:pt>
                <c:pt idx="15">
                  <c:v>  Aargau </c:v>
                </c:pt>
                <c:pt idx="16">
                  <c:v>  Basel-Stadt</c:v>
                </c:pt>
                <c:pt idx="17">
                  <c:v>  Genève</c:v>
                </c:pt>
                <c:pt idx="18">
                  <c:v>  Graubünden</c:v>
                </c:pt>
                <c:pt idx="19">
                  <c:v>  Thurgau</c:v>
                </c:pt>
                <c:pt idx="20">
                  <c:v>  St. Gallen</c:v>
                </c:pt>
                <c:pt idx="21">
                  <c:v>  Appenzell A.Rh.</c:v>
                </c:pt>
                <c:pt idx="22">
                  <c:v>  Zürich </c:v>
                </c:pt>
                <c:pt idx="23">
                  <c:v>  Nidwalden</c:v>
                </c:pt>
                <c:pt idx="24">
                  <c:v>  Appenzell I.Rh.</c:v>
                </c:pt>
                <c:pt idx="25">
                  <c:v>  Schwyz</c:v>
                </c:pt>
                <c:pt idx="26">
                  <c:v>  Zug</c:v>
                </c:pt>
              </c:strCache>
            </c:strRef>
          </c:cat>
          <c:val>
            <c:numRef>
              <c:f>'Vermögensmillionäre 2018'!$W$13:$W$39</c:f>
              <c:numCache>
                <c:formatCode>0.0%</c:formatCode>
                <c:ptCount val="27"/>
                <c:pt idx="0">
                  <c:v>2.0953757225433526E-2</c:v>
                </c:pt>
                <c:pt idx="1">
                  <c:v>2.5056653727927487E-2</c:v>
                </c:pt>
                <c:pt idx="2">
                  <c:v>2.6926015403993472E-2</c:v>
                </c:pt>
                <c:pt idx="3">
                  <c:v>2.9893488281863449E-2</c:v>
                </c:pt>
                <c:pt idx="4">
                  <c:v>3.1629863874488129E-2</c:v>
                </c:pt>
                <c:pt idx="5">
                  <c:v>4.3071466771751069E-2</c:v>
                </c:pt>
                <c:pt idx="6">
                  <c:v>4.6411650514321418E-2</c:v>
                </c:pt>
                <c:pt idx="7">
                  <c:v>5.0146230396294185E-2</c:v>
                </c:pt>
                <c:pt idx="8">
                  <c:v>5.3564734987630265E-2</c:v>
                </c:pt>
                <c:pt idx="9">
                  <c:v>5.5761921216309601E-2</c:v>
                </c:pt>
                <c:pt idx="10">
                  <c:v>5.6244956345673038E-2</c:v>
                </c:pt>
                <c:pt idx="11">
                  <c:v>5.9930126310131684E-2</c:v>
                </c:pt>
                <c:pt idx="12">
                  <c:v>6.0249239525071142E-2</c:v>
                </c:pt>
                <c:pt idx="13">
                  <c:v>6.1452610513892621E-2</c:v>
                </c:pt>
                <c:pt idx="14">
                  <c:v>6.1849228648249904E-2</c:v>
                </c:pt>
                <c:pt idx="15">
                  <c:v>6.2787335365776228E-2</c:v>
                </c:pt>
                <c:pt idx="16">
                  <c:v>6.3401768226545252E-2</c:v>
                </c:pt>
                <c:pt idx="17">
                  <c:v>6.4411439299963125E-2</c:v>
                </c:pt>
                <c:pt idx="18">
                  <c:v>6.5293579701336549E-2</c:v>
                </c:pt>
                <c:pt idx="19">
                  <c:v>6.886189908954321E-2</c:v>
                </c:pt>
                <c:pt idx="20">
                  <c:v>6.9063604409497076E-2</c:v>
                </c:pt>
                <c:pt idx="21">
                  <c:v>7.1270090372855685E-2</c:v>
                </c:pt>
                <c:pt idx="22">
                  <c:v>9.035768392064232E-2</c:v>
                </c:pt>
                <c:pt idx="23">
                  <c:v>0.1055200631684732</c:v>
                </c:pt>
                <c:pt idx="24">
                  <c:v>0.10922095495843803</c:v>
                </c:pt>
                <c:pt idx="25">
                  <c:v>0.12991303309518595</c:v>
                </c:pt>
                <c:pt idx="26">
                  <c:v>0.1340035264085897</c:v>
                </c:pt>
              </c:numCache>
            </c:numRef>
          </c:val>
          <c:extLst>
            <c:ext xmlns:c16="http://schemas.microsoft.com/office/drawing/2014/chart" uri="{C3380CC4-5D6E-409C-BE32-E72D297353CC}">
              <c16:uniqueId val="{00000004-99CE-415B-9FC2-B0083278565B}"/>
            </c:ext>
          </c:extLst>
        </c:ser>
        <c:dLbls>
          <c:showLegendKey val="0"/>
          <c:showVal val="0"/>
          <c:showCatName val="0"/>
          <c:showSerName val="0"/>
          <c:showPercent val="0"/>
          <c:showBubbleSize val="0"/>
        </c:dLbls>
        <c:gapWidth val="219"/>
        <c:overlap val="-27"/>
        <c:axId val="973013480"/>
        <c:axId val="973013808"/>
      </c:barChart>
      <c:catAx>
        <c:axId val="973013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3013808"/>
        <c:crosses val="autoZero"/>
        <c:auto val="1"/>
        <c:lblAlgn val="ctr"/>
        <c:lblOffset val="100"/>
        <c:noMultiLvlLbl val="0"/>
      </c:catAx>
      <c:valAx>
        <c:axId val="973013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3013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400" b="0" i="0" baseline="0">
                <a:effectLst/>
              </a:rPr>
              <a:t>Entwicklung Reinvermögen pro steuerpflichtigem Haushalt 2013–2018 in %</a:t>
            </a:r>
            <a:endParaRPr lang="de-CH" sz="140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C9C4-4F2E-B701-AE1AB0F17CFF}"/>
              </c:ext>
            </c:extLst>
          </c:dPt>
          <c:dPt>
            <c:idx val="11"/>
            <c:invertIfNegative val="0"/>
            <c:bubble3D val="0"/>
            <c:spPr>
              <a:solidFill>
                <a:schemeClr val="accent1">
                  <a:lumMod val="50000"/>
                </a:schemeClr>
              </a:solidFill>
              <a:ln>
                <a:noFill/>
              </a:ln>
              <a:effectLst/>
            </c:spPr>
            <c:extLst>
              <c:ext xmlns:c16="http://schemas.microsoft.com/office/drawing/2014/chart" uri="{C3380CC4-5D6E-409C-BE32-E72D297353CC}">
                <c16:uniqueId val="{00000003-C9C4-4F2E-B701-AE1AB0F17CFF}"/>
              </c:ext>
            </c:extLst>
          </c:dPt>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'Enwicklung alle Kant 2013-2018'!$B$102:$B$128</c:f>
              <c:strCache>
                <c:ptCount val="27"/>
                <c:pt idx="0">
                  <c:v>  Solothurn</c:v>
                </c:pt>
                <c:pt idx="1">
                  <c:v>  Vaud</c:v>
                </c:pt>
                <c:pt idx="2">
                  <c:v>  Fribourg</c:v>
                </c:pt>
                <c:pt idx="3">
                  <c:v>  Appenzell A.Rh.</c:v>
                </c:pt>
                <c:pt idx="4">
                  <c:v>  Basel-Landschaft</c:v>
                </c:pt>
                <c:pt idx="5">
                  <c:v>  Jura</c:v>
                </c:pt>
                <c:pt idx="6">
                  <c:v>  Aargau </c:v>
                </c:pt>
                <c:pt idx="7">
                  <c:v>  Zürich </c:v>
                </c:pt>
                <c:pt idx="8">
                  <c:v>  Neuchâtel</c:v>
                </c:pt>
                <c:pt idx="9">
                  <c:v>  Bern</c:v>
                </c:pt>
                <c:pt idx="10">
                  <c:v>  Basel-Stadt</c:v>
                </c:pt>
                <c:pt idx="11">
                  <c:v> Schweiz</c:v>
                </c:pt>
                <c:pt idx="12">
                  <c:v>  Schaffhausen</c:v>
                </c:pt>
                <c:pt idx="13">
                  <c:v>  Graubünden</c:v>
                </c:pt>
                <c:pt idx="14">
                  <c:v>  Glarus</c:v>
                </c:pt>
                <c:pt idx="15">
                  <c:v>  Uri</c:v>
                </c:pt>
                <c:pt idx="16">
                  <c:v>  Valais</c:v>
                </c:pt>
                <c:pt idx="17">
                  <c:v>  Thurgau</c:v>
                </c:pt>
                <c:pt idx="18">
                  <c:v>  Genève</c:v>
                </c:pt>
                <c:pt idx="19">
                  <c:v>  St. Gallen</c:v>
                </c:pt>
                <c:pt idx="20">
                  <c:v>  Schwyz</c:v>
                </c:pt>
                <c:pt idx="21">
                  <c:v>  Luzern </c:v>
                </c:pt>
                <c:pt idx="22">
                  <c:v>  Zug</c:v>
                </c:pt>
                <c:pt idx="23">
                  <c:v>  Nidwalden</c:v>
                </c:pt>
                <c:pt idx="24">
                  <c:v>  Ticino</c:v>
                </c:pt>
                <c:pt idx="25">
                  <c:v>  Obwalden</c:v>
                </c:pt>
                <c:pt idx="26">
                  <c:v>  Appenzell I.Rh.</c:v>
                </c:pt>
              </c:strCache>
            </c:strRef>
          </c:cat>
          <c:val>
            <c:numRef>
              <c:f>'Enwicklung alle Kant 2013-2018'!$H$102:$H$128</c:f>
              <c:numCache>
                <c:formatCode>0.0%</c:formatCode>
                <c:ptCount val="27"/>
                <c:pt idx="0">
                  <c:v>3.0151809786498038E-2</c:v>
                </c:pt>
                <c:pt idx="1">
                  <c:v>5.4722050117279764E-2</c:v>
                </c:pt>
                <c:pt idx="2">
                  <c:v>6.1700524041823739E-2</c:v>
                </c:pt>
                <c:pt idx="3">
                  <c:v>6.2442674198464963E-2</c:v>
                </c:pt>
                <c:pt idx="4">
                  <c:v>7.3642864583873063E-2</c:v>
                </c:pt>
                <c:pt idx="5">
                  <c:v>8.2911830486694788E-2</c:v>
                </c:pt>
                <c:pt idx="6">
                  <c:v>8.807988950183189E-2</c:v>
                </c:pt>
                <c:pt idx="7">
                  <c:v>9.6506911272372209E-2</c:v>
                </c:pt>
                <c:pt idx="8">
                  <c:v>0.10321863555016583</c:v>
                </c:pt>
                <c:pt idx="9">
                  <c:v>0.11674086467548293</c:v>
                </c:pt>
                <c:pt idx="10">
                  <c:v>0.12620302915389275</c:v>
                </c:pt>
                <c:pt idx="11">
                  <c:v>0.14359257205879858</c:v>
                </c:pt>
                <c:pt idx="12">
                  <c:v>0.15545630023582549</c:v>
                </c:pt>
                <c:pt idx="13">
                  <c:v>0.1664686993743911</c:v>
                </c:pt>
                <c:pt idx="14">
                  <c:v>0.16670581518555933</c:v>
                </c:pt>
                <c:pt idx="15">
                  <c:v>0.18414911010801993</c:v>
                </c:pt>
                <c:pt idx="16">
                  <c:v>0.18656976339865436</c:v>
                </c:pt>
                <c:pt idx="17">
                  <c:v>0.19231978377101014</c:v>
                </c:pt>
                <c:pt idx="18">
                  <c:v>0.19436988832117724</c:v>
                </c:pt>
                <c:pt idx="19">
                  <c:v>0.1962038497958756</c:v>
                </c:pt>
                <c:pt idx="20">
                  <c:v>0.2002611924776054</c:v>
                </c:pt>
                <c:pt idx="21">
                  <c:v>0.24221837934859861</c:v>
                </c:pt>
                <c:pt idx="22">
                  <c:v>0.25358391096521671</c:v>
                </c:pt>
                <c:pt idx="23">
                  <c:v>0.28774849739089375</c:v>
                </c:pt>
                <c:pt idx="24">
                  <c:v>0.35524367195538509</c:v>
                </c:pt>
                <c:pt idx="25">
                  <c:v>0.39777034061730565</c:v>
                </c:pt>
                <c:pt idx="26">
                  <c:v>0.45433343193641818</c:v>
                </c:pt>
              </c:numCache>
            </c:numRef>
          </c:val>
          <c:extLst>
            <c:ext xmlns:c16="http://schemas.microsoft.com/office/drawing/2014/chart" uri="{C3380CC4-5D6E-409C-BE32-E72D297353CC}">
              <c16:uniqueId val="{00000004-C9C4-4F2E-B701-AE1AB0F17CFF}"/>
            </c:ext>
          </c:extLst>
        </c:ser>
        <c:dLbls>
          <c:showLegendKey val="0"/>
          <c:showVal val="0"/>
          <c:showCatName val="0"/>
          <c:showSerName val="0"/>
          <c:showPercent val="0"/>
          <c:showBubbleSize val="0"/>
        </c:dLbls>
        <c:gapWidth val="219"/>
        <c:overlap val="-27"/>
        <c:axId val="976744792"/>
        <c:axId val="976746432"/>
      </c:barChart>
      <c:catAx>
        <c:axId val="97674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6746432"/>
        <c:crosses val="autoZero"/>
        <c:auto val="1"/>
        <c:lblAlgn val="ctr"/>
        <c:lblOffset val="100"/>
        <c:noMultiLvlLbl val="0"/>
      </c:catAx>
      <c:valAx>
        <c:axId val="9767464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76744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de-CH" sz="1300" b="1" dirty="0">
                <a:solidFill>
                  <a:sysClr val="windowText" lastClr="000000"/>
                </a:solidFill>
                <a:latin typeface="Arial" panose="020B0604020202020204" pitchFamily="34" charset="0"/>
                <a:cs typeface="Arial" panose="020B0604020202020204" pitchFamily="34" charset="0"/>
              </a:rPr>
              <a:t>Kantonshauptorte Vermögenssteuerbelastung 2018</a:t>
            </a:r>
            <a:r>
              <a:rPr lang="de-CH" sz="1300" b="1" baseline="0" dirty="0">
                <a:solidFill>
                  <a:sysClr val="windowText" lastClr="000000"/>
                </a:solidFill>
                <a:latin typeface="Arial" panose="020B0604020202020204" pitchFamily="34" charset="0"/>
                <a:cs typeface="Arial" panose="020B0604020202020204" pitchFamily="34" charset="0"/>
              </a:rPr>
              <a:t> (verheiratet ohne Kinder)</a:t>
            </a:r>
            <a:endParaRPr lang="de-CH" sz="1300" b="1" dirty="0">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11742344706911637"/>
          <c:y val="2.7777777777777776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'Vermögen nach VReformI'!$B$15</c:f>
              <c:strCache>
                <c:ptCount val="1"/>
                <c:pt idx="0">
                  <c:v>JU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VReformI'!$C$15:$O$15</c:f>
              <c:numCache>
                <c:formatCode>0</c:formatCode>
                <c:ptCount val="13"/>
                <c:pt idx="0">
                  <c:v>0</c:v>
                </c:pt>
                <c:pt idx="1">
                  <c:v>0</c:v>
                </c:pt>
                <c:pt idx="2">
                  <c:v>1.595</c:v>
                </c:pt>
                <c:pt idx="3">
                  <c:v>2.0779999999999998</c:v>
                </c:pt>
                <c:pt idx="4">
                  <c:v>2.4024000000000001</c:v>
                </c:pt>
                <c:pt idx="5">
                  <c:v>2.6183333333333332</c:v>
                </c:pt>
                <c:pt idx="6">
                  <c:v>2.8886250000000002</c:v>
                </c:pt>
                <c:pt idx="7">
                  <c:v>3.1118999999999999</c:v>
                </c:pt>
                <c:pt idx="8">
                  <c:v>3.3742500000000004</c:v>
                </c:pt>
                <c:pt idx="9">
                  <c:v>3.7021249999999997</c:v>
                </c:pt>
                <c:pt idx="10">
                  <c:v>4.0216500000000002</c:v>
                </c:pt>
                <c:pt idx="11">
                  <c:v>4.8183749999999996</c:v>
                </c:pt>
                <c:pt idx="12">
                  <c:v>5.4786799999999998</c:v>
                </c:pt>
              </c:numCache>
            </c:numRef>
          </c:val>
          <c:smooth val="0"/>
          <c:extLst>
            <c:ext xmlns:c16="http://schemas.microsoft.com/office/drawing/2014/chart" uri="{C3380CC4-5D6E-409C-BE32-E72D297353CC}">
              <c16:uniqueId val="{00000000-37F1-4083-8F60-F7642000537C}"/>
            </c:ext>
          </c:extLst>
        </c:ser>
        <c:ser>
          <c:idx val="1"/>
          <c:order val="1"/>
          <c:tx>
            <c:strRef>
              <c:f>'Vermögen nach VReformI'!$B$16</c:f>
              <c:strCache>
                <c:ptCount val="1"/>
                <c:pt idx="0">
                  <c:v>AG</c:v>
                </c:pt>
              </c:strCache>
            </c:strRef>
          </c:tx>
          <c:spPr>
            <a:ln w="28575" cap="rnd">
              <a:solidFill>
                <a:srgbClr val="836647"/>
              </a:solidFill>
              <a:round/>
            </a:ln>
            <a:effectLst/>
          </c:spPr>
          <c:marker>
            <c:symbol val="circle"/>
            <c:size val="5"/>
            <c:spPr>
              <a:solidFill>
                <a:srgbClr val="836647"/>
              </a:solidFill>
              <a:ln w="9525">
                <a:solidFill>
                  <a:schemeClr val="accent2"/>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VReformI'!$C$16:$O$16</c:f>
              <c:numCache>
                <c:formatCode>0</c:formatCode>
                <c:ptCount val="13"/>
                <c:pt idx="0">
                  <c:v>0</c:v>
                </c:pt>
                <c:pt idx="1">
                  <c:v>0</c:v>
                </c:pt>
                <c:pt idx="2">
                  <c:v>0</c:v>
                </c:pt>
                <c:pt idx="3">
                  <c:v>0</c:v>
                </c:pt>
                <c:pt idx="4">
                  <c:v>0.49959999999999999</c:v>
                </c:pt>
                <c:pt idx="5">
                  <c:v>0.83233333333333326</c:v>
                </c:pt>
                <c:pt idx="6">
                  <c:v>1.3619999999999999</c:v>
                </c:pt>
                <c:pt idx="7">
                  <c:v>1.7252000000000001</c:v>
                </c:pt>
                <c:pt idx="8">
                  <c:v>2.0051666666666663</c:v>
                </c:pt>
                <c:pt idx="9">
                  <c:v>2.4402500000000003</c:v>
                </c:pt>
                <c:pt idx="10">
                  <c:v>2.7694000000000001</c:v>
                </c:pt>
                <c:pt idx="11">
                  <c:v>3.7000999999999999</c:v>
                </c:pt>
                <c:pt idx="12">
                  <c:v>4.3402400000000005</c:v>
                </c:pt>
              </c:numCache>
            </c:numRef>
          </c:val>
          <c:smooth val="0"/>
          <c:extLst>
            <c:ext xmlns:c16="http://schemas.microsoft.com/office/drawing/2014/chart" uri="{C3380CC4-5D6E-409C-BE32-E72D297353CC}">
              <c16:uniqueId val="{00000001-37F1-4083-8F60-F7642000537C}"/>
            </c:ext>
          </c:extLst>
        </c:ser>
        <c:ser>
          <c:idx val="2"/>
          <c:order val="2"/>
          <c:tx>
            <c:strRef>
              <c:f>'Vermögen nach VReformI'!$B$17</c:f>
              <c:strCache>
                <c:ptCount val="1"/>
                <c:pt idx="0">
                  <c:v>SO</c:v>
                </c:pt>
              </c:strCache>
            </c:strRef>
          </c:tx>
          <c:spPr>
            <a:ln w="28575" cap="rnd">
              <a:solidFill>
                <a:schemeClr val="tx1"/>
              </a:solidFill>
              <a:round/>
            </a:ln>
            <a:effectLst/>
          </c:spPr>
          <c:marker>
            <c:symbol val="circle"/>
            <c:size val="5"/>
            <c:spPr>
              <a:solidFill>
                <a:schemeClr val="tx1"/>
              </a:solidFill>
              <a:ln w="9525">
                <a:solidFill>
                  <a:schemeClr val="accent3"/>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VReformI'!$C$17:$O$17</c:f>
              <c:numCache>
                <c:formatCode>0</c:formatCode>
                <c:ptCount val="13"/>
                <c:pt idx="0">
                  <c:v>0</c:v>
                </c:pt>
                <c:pt idx="1">
                  <c:v>0</c:v>
                </c:pt>
                <c:pt idx="2">
                  <c:v>0.58766666666666667</c:v>
                </c:pt>
                <c:pt idx="3">
                  <c:v>1.0282500000000001</c:v>
                </c:pt>
                <c:pt idx="4">
                  <c:v>1.41</c:v>
                </c:pt>
                <c:pt idx="5">
                  <c:v>1.5666666666666667</c:v>
                </c:pt>
                <c:pt idx="6">
                  <c:v>1.7625</c:v>
                </c:pt>
                <c:pt idx="7">
                  <c:v>1.88</c:v>
                </c:pt>
                <c:pt idx="8">
                  <c:v>1.9583333333333333</c:v>
                </c:pt>
                <c:pt idx="9">
                  <c:v>2.0562499999999999</c:v>
                </c:pt>
                <c:pt idx="10">
                  <c:v>2.1150000000000002</c:v>
                </c:pt>
                <c:pt idx="11">
                  <c:v>2.2324999999999999</c:v>
                </c:pt>
                <c:pt idx="12">
                  <c:v>2.3029999999999999</c:v>
                </c:pt>
              </c:numCache>
            </c:numRef>
          </c:val>
          <c:smooth val="0"/>
          <c:extLst>
            <c:ext xmlns:c16="http://schemas.microsoft.com/office/drawing/2014/chart" uri="{C3380CC4-5D6E-409C-BE32-E72D297353CC}">
              <c16:uniqueId val="{00000002-37F1-4083-8F60-F7642000537C}"/>
            </c:ext>
          </c:extLst>
        </c:ser>
        <c:ser>
          <c:idx val="3"/>
          <c:order val="3"/>
          <c:tx>
            <c:strRef>
              <c:f>'Vermögen nach VReformI'!$B$18</c:f>
              <c:strCache>
                <c:ptCount val="1"/>
                <c:pt idx="0">
                  <c:v>BS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VReformI'!$C$18:$O$18</c:f>
              <c:numCache>
                <c:formatCode>0</c:formatCode>
                <c:ptCount val="13"/>
                <c:pt idx="0">
                  <c:v>0</c:v>
                </c:pt>
                <c:pt idx="1">
                  <c:v>0</c:v>
                </c:pt>
                <c:pt idx="2">
                  <c:v>0</c:v>
                </c:pt>
                <c:pt idx="3">
                  <c:v>1.125</c:v>
                </c:pt>
                <c:pt idx="4">
                  <c:v>1.8</c:v>
                </c:pt>
                <c:pt idx="5">
                  <c:v>2.25</c:v>
                </c:pt>
                <c:pt idx="6">
                  <c:v>2.8125</c:v>
                </c:pt>
                <c:pt idx="7">
                  <c:v>3.15</c:v>
                </c:pt>
                <c:pt idx="8">
                  <c:v>3.5583333333333336</c:v>
                </c:pt>
                <c:pt idx="9">
                  <c:v>4.34375</c:v>
                </c:pt>
                <c:pt idx="10">
                  <c:v>4.8149999999999995</c:v>
                </c:pt>
                <c:pt idx="11">
                  <c:v>6.5050000000000008</c:v>
                </c:pt>
                <c:pt idx="12">
                  <c:v>7.8320000000000007</c:v>
                </c:pt>
              </c:numCache>
            </c:numRef>
          </c:val>
          <c:smooth val="0"/>
          <c:extLst>
            <c:ext xmlns:c16="http://schemas.microsoft.com/office/drawing/2014/chart" uri="{C3380CC4-5D6E-409C-BE32-E72D297353CC}">
              <c16:uniqueId val="{00000003-37F1-4083-8F60-F7642000537C}"/>
            </c:ext>
          </c:extLst>
        </c:ser>
        <c:ser>
          <c:idx val="4"/>
          <c:order val="4"/>
          <c:tx>
            <c:strRef>
              <c:f>'Vermögen nach VReformI'!$B$19</c:f>
              <c:strCache>
                <c:ptCount val="1"/>
                <c:pt idx="0">
                  <c:v>BL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VReformI'!$C$19:$O$19</c:f>
              <c:numCache>
                <c:formatCode>0</c:formatCode>
                <c:ptCount val="13"/>
                <c:pt idx="0">
                  <c:v>0</c:v>
                </c:pt>
                <c:pt idx="1">
                  <c:v>0</c:v>
                </c:pt>
                <c:pt idx="2">
                  <c:v>0</c:v>
                </c:pt>
                <c:pt idx="3">
                  <c:v>0.6818749999999999</c:v>
                </c:pt>
                <c:pt idx="4">
                  <c:v>1.256</c:v>
                </c:pt>
                <c:pt idx="5">
                  <c:v>1.7762500000000001</c:v>
                </c:pt>
                <c:pt idx="6">
                  <c:v>2.735937499999999</c:v>
                </c:pt>
                <c:pt idx="7">
                  <c:v>3.64175</c:v>
                </c:pt>
                <c:pt idx="8">
                  <c:v>4.5206250000000008</c:v>
                </c:pt>
                <c:pt idx="9">
                  <c:v>5.6346875000000001</c:v>
                </c:pt>
                <c:pt idx="10">
                  <c:v>6.4557500000000001</c:v>
                </c:pt>
                <c:pt idx="11">
                  <c:v>7.48325</c:v>
                </c:pt>
                <c:pt idx="12">
                  <c:v>7.8472999999999997</c:v>
                </c:pt>
              </c:numCache>
            </c:numRef>
          </c:val>
          <c:smooth val="0"/>
          <c:extLst>
            <c:ext xmlns:c16="http://schemas.microsoft.com/office/drawing/2014/chart" uri="{C3380CC4-5D6E-409C-BE32-E72D297353CC}">
              <c16:uniqueId val="{00000004-37F1-4083-8F60-F7642000537C}"/>
            </c:ext>
          </c:extLst>
        </c:ser>
        <c:ser>
          <c:idx val="5"/>
          <c:order val="5"/>
          <c:tx>
            <c:strRef>
              <c:f>'Vermögen nach VReformI'!$B$20</c:f>
              <c:strCache>
                <c:ptCount val="1"/>
                <c:pt idx="0">
                  <c:v>BL (neu)</c:v>
                </c:pt>
              </c:strCache>
            </c:strRef>
          </c:tx>
          <c:spPr>
            <a:ln w="28575" cap="rnd">
              <a:solidFill>
                <a:schemeClr val="accent6"/>
              </a:solidFill>
              <a:prstDash val="dash"/>
              <a:round/>
            </a:ln>
            <a:effectLst/>
          </c:spPr>
          <c:marker>
            <c:symbol val="circle"/>
            <c:size val="5"/>
            <c:spPr>
              <a:solidFill>
                <a:schemeClr val="accent6"/>
              </a:solidFill>
              <a:ln w="9525">
                <a:solidFill>
                  <a:schemeClr val="accent6"/>
                </a:solidFill>
              </a:ln>
              <a:effectLst/>
            </c:spPr>
          </c:marker>
          <c:cat>
            <c:numRef>
              <c:f>'Vermögen nach VReformI'!$C$14:$O$14</c:f>
              <c:numCache>
                <c:formatCode>General</c:formatCode>
                <c:ptCount val="13"/>
                <c:pt idx="0">
                  <c:v>75</c:v>
                </c:pt>
                <c:pt idx="1">
                  <c:v>100</c:v>
                </c:pt>
                <c:pt idx="2">
                  <c:v>150</c:v>
                </c:pt>
                <c:pt idx="3">
                  <c:v>200</c:v>
                </c:pt>
                <c:pt idx="4">
                  <c:v>250</c:v>
                </c:pt>
                <c:pt idx="5">
                  <c:v>300</c:v>
                </c:pt>
                <c:pt idx="6">
                  <c:v>400</c:v>
                </c:pt>
                <c:pt idx="7">
                  <c:v>500</c:v>
                </c:pt>
                <c:pt idx="8">
                  <c:v>600</c:v>
                </c:pt>
                <c:pt idx="9">
                  <c:v>800</c:v>
                </c:pt>
                <c:pt idx="10">
                  <c:v>1000</c:v>
                </c:pt>
                <c:pt idx="11">
                  <c:v>2000</c:v>
                </c:pt>
                <c:pt idx="12">
                  <c:v>5000</c:v>
                </c:pt>
              </c:numCache>
            </c:numRef>
          </c:cat>
          <c:val>
            <c:numRef>
              <c:f>'Vermögen nach VReformI'!$C$20:$O$20</c:f>
              <c:numCache>
                <c:formatCode>0</c:formatCode>
                <c:ptCount val="13"/>
                <c:pt idx="0">
                  <c:v>0</c:v>
                </c:pt>
                <c:pt idx="1">
                  <c:v>0</c:v>
                </c:pt>
                <c:pt idx="2">
                  <c:v>0</c:v>
                </c:pt>
                <c:pt idx="3">
                  <c:v>0.23149999999999998</c:v>
                </c:pt>
                <c:pt idx="4">
                  <c:v>0.6482</c:v>
                </c:pt>
                <c:pt idx="5">
                  <c:v>0.92600000000000005</c:v>
                </c:pt>
                <c:pt idx="6">
                  <c:v>1.7930000000000001</c:v>
                </c:pt>
                <c:pt idx="7">
                  <c:v>2.4914000000000001</c:v>
                </c:pt>
                <c:pt idx="8">
                  <c:v>3.0340000000000003</c:v>
                </c:pt>
                <c:pt idx="9">
                  <c:v>3.7617499999999997</c:v>
                </c:pt>
                <c:pt idx="10">
                  <c:v>4.1983999999999995</c:v>
                </c:pt>
                <c:pt idx="11">
                  <c:v>5.0716999999999999</c:v>
                </c:pt>
                <c:pt idx="12">
                  <c:v>5.5956800000000007</c:v>
                </c:pt>
              </c:numCache>
            </c:numRef>
          </c:val>
          <c:smooth val="0"/>
          <c:extLst>
            <c:ext xmlns:c16="http://schemas.microsoft.com/office/drawing/2014/chart" uri="{C3380CC4-5D6E-409C-BE32-E72D297353CC}">
              <c16:uniqueId val="{00000005-37F1-4083-8F60-F7642000537C}"/>
            </c:ext>
          </c:extLst>
        </c:ser>
        <c:dLbls>
          <c:showLegendKey val="0"/>
          <c:showVal val="0"/>
          <c:showCatName val="0"/>
          <c:showSerName val="0"/>
          <c:showPercent val="0"/>
          <c:showBubbleSize val="0"/>
        </c:dLbls>
        <c:marker val="1"/>
        <c:smooth val="0"/>
        <c:axId val="570743912"/>
        <c:axId val="570740304"/>
      </c:lineChart>
      <c:catAx>
        <c:axId val="5707439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CH" b="1">
                    <a:solidFill>
                      <a:sysClr val="windowText" lastClr="000000"/>
                    </a:solidFill>
                    <a:latin typeface="Arial" panose="020B0604020202020204" pitchFamily="34" charset="0"/>
                    <a:cs typeface="Arial" panose="020B0604020202020204" pitchFamily="34" charset="0"/>
                  </a:rPr>
                  <a:t>Reinvermögen</a:t>
                </a:r>
                <a:r>
                  <a:rPr lang="de-CH" b="1" baseline="0">
                    <a:solidFill>
                      <a:sysClr val="windowText" lastClr="000000"/>
                    </a:solidFill>
                    <a:latin typeface="Arial" panose="020B0604020202020204" pitchFamily="34" charset="0"/>
                    <a:cs typeface="Arial" panose="020B0604020202020204" pitchFamily="34" charset="0"/>
                  </a:rPr>
                  <a:t> in TCHF</a:t>
                </a:r>
                <a:endParaRPr lang="de-CH" b="1">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70740304"/>
        <c:crosses val="autoZero"/>
        <c:auto val="1"/>
        <c:lblAlgn val="ctr"/>
        <c:lblOffset val="100"/>
        <c:noMultiLvlLbl val="0"/>
      </c:catAx>
      <c:valAx>
        <c:axId val="570740304"/>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CH" b="0">
                    <a:solidFill>
                      <a:sysClr val="windowText" lastClr="000000"/>
                    </a:solidFill>
                    <a:latin typeface="Arial" panose="020B0604020202020204" pitchFamily="34" charset="0"/>
                    <a:cs typeface="Arial" panose="020B0604020202020204" pitchFamily="34" charset="0"/>
                  </a:rPr>
                  <a:t>Steuerbelastung</a:t>
                </a:r>
                <a:r>
                  <a:rPr lang="de-CH" b="0" baseline="0">
                    <a:solidFill>
                      <a:sysClr val="windowText" lastClr="000000"/>
                    </a:solidFill>
                    <a:latin typeface="Arial" panose="020B0604020202020204" pitchFamily="34" charset="0"/>
                    <a:cs typeface="Arial" panose="020B0604020202020204" pitchFamily="34" charset="0"/>
                  </a:rPr>
                  <a:t> in Promille</a:t>
                </a:r>
                <a:endParaRPr lang="de-CH" b="0">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707439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1"/>
            <c:spPr>
              <a:solidFill>
                <a:srgbClr val="CC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269-4705-951C-A79632BC8138}"/>
              </c:ext>
            </c:extLst>
          </c:dPt>
          <c:dPt>
            <c:idx val="1"/>
            <c:bubble3D val="0"/>
            <c:spPr>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269-4705-951C-A79632BC8138}"/>
              </c:ext>
            </c:extLst>
          </c:dPt>
          <c:dLbls>
            <c:dLbl>
              <c:idx val="0"/>
              <c:layout>
                <c:manualLayout>
                  <c:x val="-9.9966037793004128E-2"/>
                  <c:y val="0.1686790981671224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69-4705-951C-A79632BC8138}"/>
                </c:ext>
              </c:extLst>
            </c:dLbl>
            <c:dLbl>
              <c:idx val="1"/>
              <c:layout>
                <c:manualLayout>
                  <c:x val="9.7068880948192202E-2"/>
                  <c:y val="-0.2266762941243223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69-4705-951C-A79632BC813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'2016'!$W$27:$W$28</c:f>
              <c:strCache>
                <c:ptCount val="2"/>
                <c:pt idx="0">
                  <c:v>Nein</c:v>
                </c:pt>
                <c:pt idx="1">
                  <c:v>Ja</c:v>
                </c:pt>
              </c:strCache>
            </c:strRef>
          </c:cat>
          <c:val>
            <c:numRef>
              <c:f>'2016'!$X$27:$X$28</c:f>
              <c:numCache>
                <c:formatCode>0.0%</c:formatCode>
                <c:ptCount val="2"/>
                <c:pt idx="0">
                  <c:v>0.20766100822181552</c:v>
                </c:pt>
                <c:pt idx="1">
                  <c:v>0.79233899177818445</c:v>
                </c:pt>
              </c:numCache>
            </c:numRef>
          </c:val>
          <c:extLst>
            <c:ext xmlns:c16="http://schemas.microsoft.com/office/drawing/2014/chart" uri="{C3380CC4-5D6E-409C-BE32-E72D297353CC}">
              <c16:uniqueId val="{00000004-6269-4705-951C-A79632BC813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'2016'!$G$25</c:f>
              <c:strCache>
                <c:ptCount val="1"/>
                <c:pt idx="0">
                  <c:v>Anzahl Steuerpflichtige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'2016'!$E$26:$E$42</c:f>
              <c:strCache>
                <c:ptCount val="17"/>
                <c:pt idx="0">
                  <c:v>0 - 19</c:v>
                </c:pt>
                <c:pt idx="1">
                  <c:v>20 - 39</c:v>
                </c:pt>
                <c:pt idx="2">
                  <c:v>40 - 59</c:v>
                </c:pt>
                <c:pt idx="3">
                  <c:v>60 - 79</c:v>
                </c:pt>
                <c:pt idx="4">
                  <c:v>80 - 99</c:v>
                </c:pt>
                <c:pt idx="5">
                  <c:v>100 - 119</c:v>
                </c:pt>
                <c:pt idx="6">
                  <c:v>120 - 139</c:v>
                </c:pt>
                <c:pt idx="7">
                  <c:v>140 - 159</c:v>
                </c:pt>
                <c:pt idx="8">
                  <c:v>160 - 179</c:v>
                </c:pt>
                <c:pt idx="9">
                  <c:v>180 - 199</c:v>
                </c:pt>
                <c:pt idx="10">
                  <c:v>200 - 249</c:v>
                </c:pt>
                <c:pt idx="11">
                  <c:v>250 - 299</c:v>
                </c:pt>
                <c:pt idx="12">
                  <c:v>300 - 399</c:v>
                </c:pt>
                <c:pt idx="13">
                  <c:v>400 - 499</c:v>
                </c:pt>
                <c:pt idx="14">
                  <c:v>500 - 599</c:v>
                </c:pt>
                <c:pt idx="15">
                  <c:v>600 - 799</c:v>
                </c:pt>
                <c:pt idx="16">
                  <c:v>800 +</c:v>
                </c:pt>
              </c:strCache>
            </c:strRef>
          </c:cat>
          <c:val>
            <c:numRef>
              <c:f>'2016'!$G$26:$G$42</c:f>
              <c:numCache>
                <c:formatCode>0.0%</c:formatCode>
                <c:ptCount val="17"/>
                <c:pt idx="0">
                  <c:v>0.23137813885618025</c:v>
                </c:pt>
                <c:pt idx="1">
                  <c:v>0.36858354977379387</c:v>
                </c:pt>
                <c:pt idx="2">
                  <c:v>0.56821959175854819</c:v>
                </c:pt>
                <c:pt idx="3">
                  <c:v>0.71965654983576821</c:v>
                </c:pt>
                <c:pt idx="4">
                  <c:v>0.8202238961536511</c:v>
                </c:pt>
                <c:pt idx="5">
                  <c:v>0.88320102764616071</c:v>
                </c:pt>
                <c:pt idx="6">
                  <c:v>0.92147859352199801</c:v>
                </c:pt>
                <c:pt idx="7">
                  <c:v>0.94369918813699694</c:v>
                </c:pt>
                <c:pt idx="8">
                  <c:v>0.95825750874682381</c:v>
                </c:pt>
                <c:pt idx="9">
                  <c:v>0.96765506245316713</c:v>
                </c:pt>
                <c:pt idx="10">
                  <c:v>0.98098516561216498</c:v>
                </c:pt>
                <c:pt idx="11">
                  <c:v>0.98757134084161069</c:v>
                </c:pt>
                <c:pt idx="12">
                  <c:v>0.99350960319561898</c:v>
                </c:pt>
                <c:pt idx="13">
                  <c:v>0.99603364639732273</c:v>
                </c:pt>
                <c:pt idx="14">
                  <c:v>0.99722242567312513</c:v>
                </c:pt>
                <c:pt idx="15">
                  <c:v>0.99846754519896563</c:v>
                </c:pt>
                <c:pt idx="16">
                  <c:v>1</c:v>
                </c:pt>
              </c:numCache>
            </c:numRef>
          </c:val>
          <c:smooth val="0"/>
          <c:extLst>
            <c:ext xmlns:c16="http://schemas.microsoft.com/office/drawing/2014/chart" uri="{C3380CC4-5D6E-409C-BE32-E72D297353CC}">
              <c16:uniqueId val="{00000000-276E-4685-99FC-7CB33EB884C2}"/>
            </c:ext>
          </c:extLst>
        </c:ser>
        <c:ser>
          <c:idx val="1"/>
          <c:order val="1"/>
          <c:tx>
            <c:strRef>
              <c:f>'2016'!$I$25</c:f>
              <c:strCache>
                <c:ptCount val="1"/>
                <c:pt idx="0">
                  <c:v>Ertrag Einkommenssteuer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3"/>
              <c:layout>
                <c:manualLayout>
                  <c:x val="-3.0745538273428442E-2"/>
                  <c:y val="3.34476000526319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76E-4685-99FC-7CB33EB884C2}"/>
                </c:ext>
              </c:extLst>
            </c:dLbl>
            <c:dLbl>
              <c:idx val="14"/>
              <c:layout>
                <c:manualLayout>
                  <c:x val="-3.0745538273428328E-2"/>
                  <c:y val="2.99295701493777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76E-4685-99FC-7CB33EB884C2}"/>
                </c:ext>
              </c:extLst>
            </c:dLbl>
            <c:dLbl>
              <c:idx val="15"/>
              <c:layout>
                <c:manualLayout>
                  <c:x val="-3.0745538273428328E-2"/>
                  <c:y val="3.6965629955886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76E-4685-99FC-7CB33EB884C2}"/>
                </c:ext>
              </c:extLst>
            </c:dLbl>
            <c:dLbl>
              <c:idx val="16"/>
              <c:delete val="1"/>
              <c:extLst>
                <c:ext xmlns:c15="http://schemas.microsoft.com/office/drawing/2012/chart" uri="{CE6537A1-D6FC-4f65-9D91-7224C49458BB}"/>
                <c:ext xmlns:c16="http://schemas.microsoft.com/office/drawing/2014/chart" uri="{C3380CC4-5D6E-409C-BE32-E72D297353CC}">
                  <c16:uniqueId val="{00000004-276E-4685-99FC-7CB33EB884C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'2016'!$E$26:$E$42</c:f>
              <c:strCache>
                <c:ptCount val="17"/>
                <c:pt idx="0">
                  <c:v>0 - 19</c:v>
                </c:pt>
                <c:pt idx="1">
                  <c:v>20 - 39</c:v>
                </c:pt>
                <c:pt idx="2">
                  <c:v>40 - 59</c:v>
                </c:pt>
                <c:pt idx="3">
                  <c:v>60 - 79</c:v>
                </c:pt>
                <c:pt idx="4">
                  <c:v>80 - 99</c:v>
                </c:pt>
                <c:pt idx="5">
                  <c:v>100 - 119</c:v>
                </c:pt>
                <c:pt idx="6">
                  <c:v>120 - 139</c:v>
                </c:pt>
                <c:pt idx="7">
                  <c:v>140 - 159</c:v>
                </c:pt>
                <c:pt idx="8">
                  <c:v>160 - 179</c:v>
                </c:pt>
                <c:pt idx="9">
                  <c:v>180 - 199</c:v>
                </c:pt>
                <c:pt idx="10">
                  <c:v>200 - 249</c:v>
                </c:pt>
                <c:pt idx="11">
                  <c:v>250 - 299</c:v>
                </c:pt>
                <c:pt idx="12">
                  <c:v>300 - 399</c:v>
                </c:pt>
                <c:pt idx="13">
                  <c:v>400 - 499</c:v>
                </c:pt>
                <c:pt idx="14">
                  <c:v>500 - 599</c:v>
                </c:pt>
                <c:pt idx="15">
                  <c:v>600 - 799</c:v>
                </c:pt>
                <c:pt idx="16">
                  <c:v>800 +</c:v>
                </c:pt>
              </c:strCache>
            </c:strRef>
          </c:cat>
          <c:val>
            <c:numRef>
              <c:f>'2016'!$I$26:$I$42</c:f>
              <c:numCache>
                <c:formatCode>0.0%</c:formatCode>
                <c:ptCount val="17"/>
                <c:pt idx="0">
                  <c:v>3.3127554382677924E-3</c:v>
                </c:pt>
                <c:pt idx="1">
                  <c:v>3.2261686993371536E-2</c:v>
                </c:pt>
                <c:pt idx="2">
                  <c:v>0.13523883262556802</c:v>
                </c:pt>
                <c:pt idx="3">
                  <c:v>0.26051575750590789</c:v>
                </c:pt>
                <c:pt idx="4">
                  <c:v>0.37739898952586126</c:v>
                </c:pt>
                <c:pt idx="5">
                  <c:v>0.478297659399882</c:v>
                </c:pt>
                <c:pt idx="6">
                  <c:v>0.5580037570173183</c:v>
                </c:pt>
                <c:pt idx="7">
                  <c:v>0.61638429933203109</c:v>
                </c:pt>
                <c:pt idx="8">
                  <c:v>0.66262792230243894</c:v>
                </c:pt>
                <c:pt idx="9">
                  <c:v>0.69768225326473376</c:v>
                </c:pt>
                <c:pt idx="10">
                  <c:v>0.7601192710164929</c:v>
                </c:pt>
                <c:pt idx="11">
                  <c:v>0.80068501044655704</c:v>
                </c:pt>
                <c:pt idx="12">
                  <c:v>0.84954790689610671</c:v>
                </c:pt>
                <c:pt idx="13">
                  <c:v>0.87747631670454218</c:v>
                </c:pt>
                <c:pt idx="14">
                  <c:v>0.8941336745579791</c:v>
                </c:pt>
                <c:pt idx="15">
                  <c:v>0.91717027838769383</c:v>
                </c:pt>
                <c:pt idx="16">
                  <c:v>1</c:v>
                </c:pt>
              </c:numCache>
            </c:numRef>
          </c:val>
          <c:smooth val="0"/>
          <c:extLst>
            <c:ext xmlns:c16="http://schemas.microsoft.com/office/drawing/2014/chart" uri="{C3380CC4-5D6E-409C-BE32-E72D297353CC}">
              <c16:uniqueId val="{00000005-276E-4685-99FC-7CB33EB884C2}"/>
            </c:ext>
          </c:extLst>
        </c:ser>
        <c:dLbls>
          <c:showLegendKey val="0"/>
          <c:showVal val="0"/>
          <c:showCatName val="0"/>
          <c:showSerName val="0"/>
          <c:showPercent val="0"/>
          <c:showBubbleSize val="0"/>
        </c:dLbls>
        <c:marker val="1"/>
        <c:smooth val="0"/>
        <c:axId val="624395888"/>
        <c:axId val="624398840"/>
      </c:lineChart>
      <c:catAx>
        <c:axId val="6243958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de-CH" sz="1200">
                    <a:solidFill>
                      <a:schemeClr val="tx1"/>
                    </a:solidFill>
                    <a:latin typeface="Arial" panose="020B0604020202020204" pitchFamily="34" charset="0"/>
                    <a:cs typeface="Arial" panose="020B0604020202020204" pitchFamily="34" charset="0"/>
                  </a:rPr>
                  <a:t>Einkommensstufe</a:t>
                </a:r>
                <a:r>
                  <a:rPr lang="de-CH" sz="1200" baseline="0">
                    <a:solidFill>
                      <a:schemeClr val="tx1"/>
                    </a:solidFill>
                    <a:latin typeface="Arial" panose="020B0604020202020204" pitchFamily="34" charset="0"/>
                    <a:cs typeface="Arial" panose="020B0604020202020204" pitchFamily="34" charset="0"/>
                  </a:rPr>
                  <a:t> (Steuerbares Einkommen in Tausend Franken)</a:t>
                </a:r>
                <a:endParaRPr lang="de-CH" sz="1200">
                  <a:solidFill>
                    <a:schemeClr val="tx1"/>
                  </a:solidFill>
                  <a:latin typeface="Arial" panose="020B0604020202020204" pitchFamily="34" charset="0"/>
                  <a:cs typeface="Arial" panose="020B0604020202020204" pitchFamily="34" charset="0"/>
                </a:endParaRPr>
              </a:p>
            </c:rich>
          </c:tx>
          <c:layout>
            <c:manualLayout>
              <c:xMode val="edge"/>
              <c:yMode val="edge"/>
              <c:x val="0.2758956140026721"/>
              <c:y val="0.861046491710420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624398840"/>
        <c:crosses val="autoZero"/>
        <c:auto val="1"/>
        <c:lblAlgn val="ctr"/>
        <c:lblOffset val="100"/>
        <c:noMultiLvlLbl val="0"/>
      </c:catAx>
      <c:valAx>
        <c:axId val="6243988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de-CH" sz="1200" dirty="0">
                    <a:solidFill>
                      <a:schemeClr val="tx1"/>
                    </a:solidFill>
                    <a:latin typeface="Arial" panose="020B0604020202020204" pitchFamily="34" charset="0"/>
                    <a:cs typeface="Arial" panose="020B0604020202020204" pitchFamily="34" charset="0"/>
                  </a:rPr>
                  <a:t>Prozentanteil</a:t>
                </a:r>
                <a:r>
                  <a:rPr lang="de-CH" sz="1200" baseline="0" dirty="0">
                    <a:solidFill>
                      <a:schemeClr val="tx1"/>
                    </a:solidFill>
                    <a:latin typeface="Arial" panose="020B0604020202020204" pitchFamily="34" charset="0"/>
                    <a:cs typeface="Arial" panose="020B0604020202020204" pitchFamily="34" charset="0"/>
                  </a:rPr>
                  <a:t> (kumuliert)</a:t>
                </a:r>
                <a:endParaRPr lang="de-CH" sz="12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624395888"/>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9938" cy="49633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sz="quarter" idx="1"/>
          </p:nvPr>
        </p:nvSpPr>
        <p:spPr>
          <a:xfrm>
            <a:off x="3777609" y="1"/>
            <a:ext cx="2889938" cy="496332"/>
          </a:xfrm>
          <a:prstGeom prst="rect">
            <a:avLst/>
          </a:prstGeom>
        </p:spPr>
        <p:txBody>
          <a:bodyPr vert="horz" lIns="91429" tIns="45715" rIns="91429" bIns="45715" rtlCol="0"/>
          <a:lstStyle>
            <a:lvl1pPr algn="r">
              <a:defRPr sz="1200"/>
            </a:lvl1pPr>
          </a:lstStyle>
          <a:p>
            <a:fld id="{B9E7306B-1849-1642-83CD-33830B42A476}" type="datetimeFigureOut">
              <a:rPr lang="en-US" smtClean="0"/>
              <a:t>3/22/2022</a:t>
            </a:fld>
            <a:endParaRPr lang="en-US"/>
          </a:p>
        </p:txBody>
      </p:sp>
      <p:sp>
        <p:nvSpPr>
          <p:cNvPr id="4" name="Footer Placeholder 3"/>
          <p:cNvSpPr>
            <a:spLocks noGrp="1"/>
          </p:cNvSpPr>
          <p:nvPr>
            <p:ph type="ftr" sz="quarter" idx="2"/>
          </p:nvPr>
        </p:nvSpPr>
        <p:spPr>
          <a:xfrm>
            <a:off x="2" y="9428586"/>
            <a:ext cx="2889938" cy="496332"/>
          </a:xfrm>
          <a:prstGeom prst="rect">
            <a:avLst/>
          </a:prstGeom>
        </p:spPr>
        <p:txBody>
          <a:bodyPr vert="horz" lIns="91429" tIns="45715" rIns="91429"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777609" y="9428586"/>
            <a:ext cx="2889938" cy="496332"/>
          </a:xfrm>
          <a:prstGeom prst="rect">
            <a:avLst/>
          </a:prstGeom>
        </p:spPr>
        <p:txBody>
          <a:bodyPr vert="horz" lIns="91429" tIns="45715" rIns="91429" bIns="45715" rtlCol="0" anchor="b"/>
          <a:lstStyle>
            <a:lvl1pPr algn="r">
              <a:defRPr sz="1200"/>
            </a:lvl1pPr>
          </a:lstStyle>
          <a:p>
            <a:fld id="{9FDA3322-4079-BF4A-9D9D-8E40754E0905}" type="slidenum">
              <a:rPr lang="en-US" smtClean="0"/>
              <a:t>‹Nr.›</a:t>
            </a:fld>
            <a:endParaRPr lang="en-US"/>
          </a:p>
        </p:txBody>
      </p:sp>
    </p:spTree>
    <p:extLst>
      <p:ext uri="{BB962C8B-B14F-4D97-AF65-F5344CB8AC3E}">
        <p14:creationId xmlns:p14="http://schemas.microsoft.com/office/powerpoint/2010/main" val="2630134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9938" cy="49633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777609" y="1"/>
            <a:ext cx="2889938" cy="496332"/>
          </a:xfrm>
          <a:prstGeom prst="rect">
            <a:avLst/>
          </a:prstGeom>
        </p:spPr>
        <p:txBody>
          <a:bodyPr vert="horz" lIns="91429" tIns="45715" rIns="91429" bIns="45715" rtlCol="0"/>
          <a:lstStyle>
            <a:lvl1pPr algn="r">
              <a:defRPr sz="1200"/>
            </a:lvl1pPr>
          </a:lstStyle>
          <a:p>
            <a:fld id="{15E97467-056E-E244-B20D-F2C91E7BC69D}" type="datetimeFigureOut">
              <a:rPr lang="en-US" smtClean="0"/>
              <a:t>3/22/2022</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66909" y="4715156"/>
            <a:ext cx="5335270" cy="4466987"/>
          </a:xfrm>
          <a:prstGeom prst="rect">
            <a:avLst/>
          </a:prstGeom>
        </p:spPr>
        <p:txBody>
          <a:bodyPr vert="horz" lIns="91429" tIns="45715" rIns="91429" bIns="45715"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2" y="9428586"/>
            <a:ext cx="2889938" cy="496332"/>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777609" y="9428586"/>
            <a:ext cx="2889938" cy="496332"/>
          </a:xfrm>
          <a:prstGeom prst="rect">
            <a:avLst/>
          </a:prstGeom>
        </p:spPr>
        <p:txBody>
          <a:bodyPr vert="horz" lIns="91429" tIns="45715" rIns="91429" bIns="45715" rtlCol="0" anchor="b"/>
          <a:lstStyle>
            <a:lvl1pPr algn="r">
              <a:defRPr sz="1200"/>
            </a:lvl1pPr>
          </a:lstStyle>
          <a:p>
            <a:fld id="{7393551E-C1F7-3449-9D64-1DB59B6C672B}" type="slidenum">
              <a:rPr lang="en-US" smtClean="0"/>
              <a:t>‹Nr.›</a:t>
            </a:fld>
            <a:endParaRPr lang="en-US"/>
          </a:p>
        </p:txBody>
      </p:sp>
    </p:spTree>
    <p:extLst>
      <p:ext uri="{BB962C8B-B14F-4D97-AF65-F5344CB8AC3E}">
        <p14:creationId xmlns:p14="http://schemas.microsoft.com/office/powerpoint/2010/main" val="28548225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3A990-F12E-44BC-BD79-40C3F0BAD024}" type="slidenum">
              <a:rPr kumimoji="0" lang="de-CH" alt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de-CH" alt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468994" name="Rectangle 2"/>
          <p:cNvSpPr>
            <a:spLocks noGrp="1" noRot="1" noChangeAspect="1" noChangeArrowheads="1" noTextEdit="1"/>
          </p:cNvSpPr>
          <p:nvPr>
            <p:ph type="sldImg"/>
          </p:nvPr>
        </p:nvSpPr>
        <p:spPr>
          <a:xfrm>
            <a:off x="765175" y="754063"/>
            <a:ext cx="5011738" cy="3760787"/>
          </a:xfrm>
          <a:ln/>
        </p:spPr>
      </p:sp>
      <p:sp>
        <p:nvSpPr>
          <p:cNvPr id="468995" name="Rectangle 3"/>
          <p:cNvSpPr>
            <a:spLocks noGrp="1" noChangeArrowheads="1"/>
          </p:cNvSpPr>
          <p:nvPr>
            <p:ph type="body" idx="1"/>
          </p:nvPr>
        </p:nvSpPr>
        <p:spPr>
          <a:xfrm>
            <a:off x="872498" y="4766570"/>
            <a:ext cx="4797948" cy="4516204"/>
          </a:xfrm>
        </p:spPr>
        <p:txBody>
          <a:bodyPr/>
          <a:lstStyle/>
          <a:p>
            <a:endParaRPr lang="de-DE" altLang="de-DE"/>
          </a:p>
        </p:txBody>
      </p:sp>
    </p:spTree>
    <p:extLst>
      <p:ext uri="{BB962C8B-B14F-4D97-AF65-F5344CB8AC3E}">
        <p14:creationId xmlns:p14="http://schemas.microsoft.com/office/powerpoint/2010/main" val="3915313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912"/>
            <a:ext cx="9144000" cy="4895088"/>
          </a:xfrm>
          <a:prstGeom prst="rect">
            <a:avLst/>
          </a:prstGeom>
        </p:spPr>
      </p:pic>
      <p:sp>
        <p:nvSpPr>
          <p:cNvPr id="5" name="Title Placeholder 1"/>
          <p:cNvSpPr>
            <a:spLocks noGrp="1"/>
          </p:cNvSpPr>
          <p:nvPr>
            <p:ph type="title" hasCustomPrompt="1"/>
          </p:nvPr>
        </p:nvSpPr>
        <p:spPr>
          <a:xfrm>
            <a:off x="177799" y="997527"/>
            <a:ext cx="8785225" cy="715386"/>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sp>
        <p:nvSpPr>
          <p:cNvPr id="6"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177799" y="1962150"/>
            <a:ext cx="8785226" cy="4714875"/>
          </a:xfrm>
        </p:spPr>
        <p:txBody>
          <a:bodyPr>
            <a:normAutofit/>
          </a:bodyPr>
          <a:lstStyle>
            <a:lvl1pPr>
              <a:lnSpc>
                <a:spcPct val="90000"/>
              </a:lnSpc>
              <a:defRPr sz="1600"/>
            </a:lvl1pPr>
          </a:lstStyle>
          <a:p>
            <a:r>
              <a:rPr lang="de-DE" smtClean="0"/>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799" y="972000"/>
            <a:ext cx="8785225"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328316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912"/>
            <a:ext cx="9144000" cy="4895088"/>
          </a:xfrm>
          <a:prstGeom prst="rect">
            <a:avLst/>
          </a:prstGeom>
        </p:spPr>
      </p:pic>
      <p:sp>
        <p:nvSpPr>
          <p:cNvPr id="5" name="Title Placeholder 1"/>
          <p:cNvSpPr>
            <a:spLocks noGrp="1"/>
          </p:cNvSpPr>
          <p:nvPr>
            <p:ph type="title" hasCustomPrompt="1"/>
          </p:nvPr>
        </p:nvSpPr>
        <p:spPr>
          <a:xfrm>
            <a:off x="177799" y="997527"/>
            <a:ext cx="8785225" cy="715386"/>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sp>
        <p:nvSpPr>
          <p:cNvPr id="6"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38939077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seit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77799" y="997527"/>
            <a:ext cx="8785225" cy="715386"/>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sp>
        <p:nvSpPr>
          <p:cNvPr id="6"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058178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72001"/>
            <a:ext cx="8785224"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094613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seite mit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061"/>
            <a:ext cx="9144000" cy="4895088"/>
          </a:xfrm>
          <a:prstGeom prst="rect">
            <a:avLst/>
          </a:prstGeom>
        </p:spPr>
      </p:pic>
      <p:sp>
        <p:nvSpPr>
          <p:cNvPr id="5" name="Title Placeholder 1"/>
          <p:cNvSpPr>
            <a:spLocks noGrp="1"/>
          </p:cNvSpPr>
          <p:nvPr>
            <p:ph type="title" hasCustomPrompt="1"/>
          </p:nvPr>
        </p:nvSpPr>
        <p:spPr>
          <a:xfrm>
            <a:off x="177800" y="1141522"/>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77800" y="1503978"/>
            <a:ext cx="8640000" cy="206408"/>
          </a:xfrm>
        </p:spPr>
        <p:txBody>
          <a:bodyPr>
            <a:noAutofit/>
          </a:bodyPr>
          <a:lstStyle>
            <a:lvl1pPr marL="0" indent="0">
              <a:lnSpc>
                <a:spcPts val="1600"/>
              </a:lnSpc>
              <a:spcBef>
                <a:spcPts val="0"/>
              </a:spcBef>
              <a:buNone/>
              <a:defRPr sz="1600" baseline="0">
                <a:solidFill>
                  <a:srgbClr val="FF0000"/>
                </a:solidFill>
                <a:latin typeface="+mj-lt"/>
              </a:defRPr>
            </a:lvl1pPr>
          </a:lstStyle>
          <a:p>
            <a:pPr lvl="0"/>
            <a:r>
              <a:rPr lang="de-CH" sz="1600" dirty="0" smtClean="0">
                <a:latin typeface="+mj-lt"/>
              </a:rPr>
              <a:t>Untertitel (16pt normal)</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17579597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seite mit Untertitel">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77800" y="1141522"/>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77800" y="1503978"/>
            <a:ext cx="8640000" cy="206408"/>
          </a:xfrm>
        </p:spPr>
        <p:txBody>
          <a:bodyPr>
            <a:noAutofit/>
          </a:bodyPr>
          <a:lstStyle>
            <a:lvl1pPr marL="0" indent="0">
              <a:lnSpc>
                <a:spcPts val="1600"/>
              </a:lnSpc>
              <a:spcBef>
                <a:spcPts val="0"/>
              </a:spcBef>
              <a:buNone/>
              <a:defRPr sz="1600" baseline="0">
                <a:solidFill>
                  <a:srgbClr val="FF0000"/>
                </a:solidFill>
                <a:latin typeface="+mj-lt"/>
              </a:defRPr>
            </a:lvl1pPr>
          </a:lstStyle>
          <a:p>
            <a:pPr lvl="0"/>
            <a:r>
              <a:rPr lang="de-CH" sz="1600" dirty="0" smtClean="0">
                <a:latin typeface="+mj-lt"/>
              </a:rPr>
              <a:t>Untertitel (16pt normal)</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5848061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eite 2 Zeilen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1026"/>
            <a:ext cx="9144000" cy="4895088"/>
          </a:xfrm>
          <a:prstGeom prst="rect">
            <a:avLst/>
          </a:prstGeom>
        </p:spPr>
      </p:pic>
      <p:sp>
        <p:nvSpPr>
          <p:cNvPr id="5" name="Title Placeholder 1"/>
          <p:cNvSpPr>
            <a:spLocks noGrp="1"/>
          </p:cNvSpPr>
          <p:nvPr>
            <p:ph type="title" hasCustomPrompt="1"/>
          </p:nvPr>
        </p:nvSpPr>
        <p:spPr>
          <a:xfrm>
            <a:off x="177800" y="934816"/>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83178" y="1297510"/>
            <a:ext cx="8640000" cy="416551"/>
          </a:xfrm>
        </p:spPr>
        <p:txBody>
          <a:bodyPr anchor="b">
            <a:noAutofit/>
          </a:bodyPr>
          <a:lstStyle>
            <a:lvl1pPr marL="0" indent="0">
              <a:lnSpc>
                <a:spcPct val="80000"/>
              </a:lnSpc>
              <a:spcBef>
                <a:spcPts val="0"/>
              </a:spcBef>
              <a:spcAft>
                <a:spcPts val="0"/>
              </a:spcAft>
              <a:buNone/>
              <a:defRPr sz="1600" baseline="0">
                <a:solidFill>
                  <a:srgbClr val="FF0000"/>
                </a:solidFill>
                <a:latin typeface="+mj-lt"/>
              </a:defRPr>
            </a:lvl1pPr>
          </a:lstStyle>
          <a:p>
            <a:pPr lvl="0"/>
            <a:r>
              <a:rPr lang="de-CH" sz="1600" dirty="0" smtClean="0">
                <a:latin typeface="+mj-lt"/>
              </a:rPr>
              <a:t>Untertitel (16pt normal)</a:t>
            </a:r>
          </a:p>
          <a:p>
            <a:pPr lvl="0"/>
            <a:r>
              <a:rPr lang="de-CH" sz="1600" dirty="0" smtClean="0">
                <a:latin typeface="+mj-lt"/>
              </a:rPr>
              <a:t>Zweite Zeile</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8115174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4660900" y="1962151"/>
            <a:ext cx="4302125" cy="4714874"/>
          </a:xfrm>
          <a:prstGeom prst="rect">
            <a:avLst/>
          </a:prstGeom>
        </p:spPr>
        <p:txBody>
          <a:bodyPr vert="horz" lIns="0" tIns="0" rIns="0" bIns="0" rtlCol="0">
            <a:normAutofit/>
          </a:bodyPr>
          <a:lstStyle>
            <a:lvl1pPr marL="360000" indent="-360000">
              <a:lnSpc>
                <a:spcPct val="90000"/>
              </a:lnSpc>
              <a:buFont typeface="+mj-lt"/>
              <a:buAutoNum type="arabicPeriod"/>
              <a:defRPr sz="2500"/>
            </a:lvl1pPr>
          </a:lstStyle>
          <a:p>
            <a:pPr lvl="0"/>
            <a:r>
              <a:rPr lang="de-DE" dirty="0" smtClean="0"/>
              <a:t>Inhalt</a:t>
            </a:r>
            <a:endParaRPr lang="en-US" dirty="0"/>
          </a:p>
        </p:txBody>
      </p:sp>
      <p:sp>
        <p:nvSpPr>
          <p:cNvPr id="9" name="Picture Placeholder 8"/>
          <p:cNvSpPr>
            <a:spLocks noGrp="1"/>
          </p:cNvSpPr>
          <p:nvPr>
            <p:ph type="pic" sz="quarter" idx="10"/>
          </p:nvPr>
        </p:nvSpPr>
        <p:spPr>
          <a:xfrm>
            <a:off x="177800" y="1962150"/>
            <a:ext cx="4305300" cy="4714875"/>
          </a:xfrm>
        </p:spPr>
        <p:txBody>
          <a:bodyPr/>
          <a:lstStyle>
            <a:lvl1pPr marL="0" indent="0">
              <a:buNone/>
              <a:defRPr>
                <a:solidFill>
                  <a:schemeClr val="tx1"/>
                </a:solidFill>
              </a:defRPr>
            </a:lvl1pPr>
          </a:lstStyle>
          <a:p>
            <a:r>
              <a:rPr lang="de-DE" smtClean="0"/>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60846"/>
            <a:ext cx="8785224"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97782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767138" y="1962150"/>
            <a:ext cx="5195885" cy="4714875"/>
          </a:xfrm>
          <a:prstGeom prst="rect">
            <a:avLst/>
          </a:prstGeom>
        </p:spPr>
        <p:txBody>
          <a:bodyPr vert="horz" lIns="0" tIns="0" rIns="0" bIns="0" rtlCol="0">
            <a:normAutofit/>
          </a:bodyPr>
          <a:lstStyle>
            <a:lvl1pPr marL="0" indent="0">
              <a:lnSpc>
                <a:spcPct val="90000"/>
              </a:lnSpc>
              <a:spcAft>
                <a:spcPts val="800"/>
              </a:spcAft>
              <a:buNone/>
              <a:defRPr sz="25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Text </a:t>
            </a:r>
            <a:r>
              <a:rPr lang="en-US" dirty="0" err="1" smtClean="0"/>
              <a:t>eingeben</a:t>
            </a:r>
            <a:endParaRPr lang="en-US" dirty="0"/>
          </a:p>
        </p:txBody>
      </p:sp>
      <p:sp>
        <p:nvSpPr>
          <p:cNvPr id="9" name="Picture Placeholder 8"/>
          <p:cNvSpPr>
            <a:spLocks noGrp="1"/>
          </p:cNvSpPr>
          <p:nvPr>
            <p:ph type="pic" sz="quarter" idx="10"/>
          </p:nvPr>
        </p:nvSpPr>
        <p:spPr>
          <a:xfrm>
            <a:off x="177801" y="1962150"/>
            <a:ext cx="3406774" cy="4717180"/>
          </a:xfrm>
        </p:spPr>
        <p:txBody>
          <a:bodyPr/>
          <a:lstStyle>
            <a:lvl1pPr marL="0" indent="0">
              <a:buNone/>
              <a:defRPr/>
            </a:lvl1pPr>
          </a:lstStyle>
          <a:p>
            <a:r>
              <a:rPr lang="de-DE"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799" y="972000"/>
            <a:ext cx="8785225"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720789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7801" y="1962151"/>
            <a:ext cx="8785224" cy="4714874"/>
          </a:xfrm>
        </p:spPr>
        <p:txBody>
          <a:bodyPr/>
          <a:lstStyle>
            <a:lvl1pPr marL="0" indent="0">
              <a:buNone/>
              <a:defRPr/>
            </a:lvl1pPr>
          </a:lstStyle>
          <a:p>
            <a:r>
              <a:rPr lang="de-DE"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801" y="972000"/>
            <a:ext cx="8785224"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384851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eit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77799" y="997527"/>
            <a:ext cx="8785225" cy="715386"/>
          </a:xfrm>
          <a:prstGeom prst="rect">
            <a:avLst/>
          </a:prstGeom>
        </p:spPr>
        <p:txBody>
          <a:bodyPr vert="horz" lIns="0" tIns="0" rIns="0" bIns="0" rtlCol="0" anchor="b" anchorCtr="0">
            <a:noAutofit/>
          </a:bodyPr>
          <a:lstStyle>
            <a:lvl1pPr>
              <a:lnSpc>
                <a:spcPct val="90000"/>
              </a:lnSpc>
              <a:defRPr baseline="0"/>
            </a:lvl1pPr>
          </a:lstStyle>
          <a:p>
            <a:r>
              <a:rPr lang="de-DE" dirty="0" smtClean="0"/>
              <a:t>Haupttitel (25pt fett)</a:t>
            </a:r>
            <a:endParaRPr lang="en-US" dirty="0"/>
          </a:p>
        </p:txBody>
      </p:sp>
      <p:sp>
        <p:nvSpPr>
          <p:cNvPr id="6"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38113101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177799" y="1962150"/>
            <a:ext cx="8785226" cy="4714875"/>
          </a:xfrm>
        </p:spPr>
        <p:txBody>
          <a:bodyPr>
            <a:normAutofit/>
          </a:bodyPr>
          <a:lstStyle>
            <a:lvl1pPr>
              <a:lnSpc>
                <a:spcPct val="90000"/>
              </a:lnSpc>
              <a:defRPr sz="1600"/>
            </a:lvl1pPr>
          </a:lstStyle>
          <a:p>
            <a:r>
              <a:rPr lang="de-DE" smtClean="0"/>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799" y="972000"/>
            <a:ext cx="8785225"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383843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43194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72001"/>
            <a:ext cx="8785224"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62106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eite mit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061"/>
            <a:ext cx="9144000" cy="4895088"/>
          </a:xfrm>
          <a:prstGeom prst="rect">
            <a:avLst/>
          </a:prstGeom>
        </p:spPr>
      </p:pic>
      <p:sp>
        <p:nvSpPr>
          <p:cNvPr id="5" name="Title Placeholder 1"/>
          <p:cNvSpPr>
            <a:spLocks noGrp="1"/>
          </p:cNvSpPr>
          <p:nvPr>
            <p:ph type="title" hasCustomPrompt="1"/>
          </p:nvPr>
        </p:nvSpPr>
        <p:spPr>
          <a:xfrm>
            <a:off x="177800" y="1141522"/>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77800" y="1503978"/>
            <a:ext cx="8640000" cy="206408"/>
          </a:xfrm>
        </p:spPr>
        <p:txBody>
          <a:bodyPr>
            <a:noAutofit/>
          </a:bodyPr>
          <a:lstStyle>
            <a:lvl1pPr marL="0" indent="0">
              <a:lnSpc>
                <a:spcPts val="1600"/>
              </a:lnSpc>
              <a:spcBef>
                <a:spcPts val="0"/>
              </a:spcBef>
              <a:buNone/>
              <a:defRPr sz="1600" baseline="0">
                <a:solidFill>
                  <a:srgbClr val="FF0000"/>
                </a:solidFill>
                <a:latin typeface="+mj-lt"/>
              </a:defRPr>
            </a:lvl1pPr>
          </a:lstStyle>
          <a:p>
            <a:pPr lvl="0"/>
            <a:r>
              <a:rPr lang="de-CH" sz="1600" dirty="0" smtClean="0">
                <a:latin typeface="+mj-lt"/>
              </a:rPr>
              <a:t>Untertitel (16pt normal)</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5674790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eite mit Untertitel">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77800" y="1141522"/>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77800" y="1503978"/>
            <a:ext cx="8640000" cy="206408"/>
          </a:xfrm>
        </p:spPr>
        <p:txBody>
          <a:bodyPr>
            <a:noAutofit/>
          </a:bodyPr>
          <a:lstStyle>
            <a:lvl1pPr marL="0" indent="0">
              <a:lnSpc>
                <a:spcPts val="1600"/>
              </a:lnSpc>
              <a:spcBef>
                <a:spcPts val="0"/>
              </a:spcBef>
              <a:buNone/>
              <a:defRPr sz="1600" baseline="0">
                <a:solidFill>
                  <a:srgbClr val="FF0000"/>
                </a:solidFill>
                <a:latin typeface="+mj-lt"/>
              </a:defRPr>
            </a:lvl1pPr>
          </a:lstStyle>
          <a:p>
            <a:pPr lvl="0"/>
            <a:r>
              <a:rPr lang="de-CH" sz="1600" dirty="0" smtClean="0">
                <a:latin typeface="+mj-lt"/>
              </a:rPr>
              <a:t>Untertitel (16pt normal)</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
        <p:nvSpPr>
          <p:cNvPr id="7" name="Textplatzhalter 6"/>
          <p:cNvSpPr>
            <a:spLocks noGrp="1"/>
          </p:cNvSpPr>
          <p:nvPr>
            <p:ph type="body" sz="quarter" idx="14"/>
          </p:nvPr>
        </p:nvSpPr>
        <p:spPr>
          <a:xfrm>
            <a:off x="177799" y="1962150"/>
            <a:ext cx="8785226" cy="471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5798651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eite 2 Zeilen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smtClean="0"/>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1026"/>
            <a:ext cx="9144000" cy="4895088"/>
          </a:xfrm>
          <a:prstGeom prst="rect">
            <a:avLst/>
          </a:prstGeom>
        </p:spPr>
      </p:pic>
      <p:sp>
        <p:nvSpPr>
          <p:cNvPr id="5" name="Title Placeholder 1"/>
          <p:cNvSpPr>
            <a:spLocks noGrp="1"/>
          </p:cNvSpPr>
          <p:nvPr>
            <p:ph type="title" hasCustomPrompt="1"/>
          </p:nvPr>
        </p:nvSpPr>
        <p:spPr>
          <a:xfrm>
            <a:off x="177800" y="934816"/>
            <a:ext cx="8640000" cy="340652"/>
          </a:xfrm>
          <a:prstGeom prst="rect">
            <a:avLst/>
          </a:prstGeom>
        </p:spPr>
        <p:txBody>
          <a:bodyPr vert="horz" lIns="0" tIns="0" rIns="0" bIns="0" rtlCol="0" anchor="b" anchorCtr="0">
            <a:noAutofit/>
          </a:bodyPr>
          <a:lstStyle>
            <a:lvl1pPr>
              <a:defRPr baseline="0"/>
            </a:lvl1pPr>
          </a:lstStyle>
          <a:p>
            <a:r>
              <a:rPr lang="de-DE" dirty="0" smtClean="0"/>
              <a:t>Haupttitel (25pt fett)</a:t>
            </a:r>
            <a:endParaRPr lang="en-US" dirty="0"/>
          </a:p>
        </p:txBody>
      </p:sp>
      <p:sp>
        <p:nvSpPr>
          <p:cNvPr id="9" name="Textplatzhalter 8"/>
          <p:cNvSpPr>
            <a:spLocks noGrp="1"/>
          </p:cNvSpPr>
          <p:nvPr>
            <p:ph type="body" sz="quarter" idx="11" hasCustomPrompt="1"/>
          </p:nvPr>
        </p:nvSpPr>
        <p:spPr>
          <a:xfrm>
            <a:off x="183178" y="1297510"/>
            <a:ext cx="8640000" cy="416551"/>
          </a:xfrm>
        </p:spPr>
        <p:txBody>
          <a:bodyPr anchor="b">
            <a:noAutofit/>
          </a:bodyPr>
          <a:lstStyle>
            <a:lvl1pPr marL="0" indent="0">
              <a:lnSpc>
                <a:spcPct val="80000"/>
              </a:lnSpc>
              <a:spcBef>
                <a:spcPts val="0"/>
              </a:spcBef>
              <a:spcAft>
                <a:spcPts val="0"/>
              </a:spcAft>
              <a:buNone/>
              <a:defRPr sz="1600" baseline="0">
                <a:solidFill>
                  <a:srgbClr val="FF0000"/>
                </a:solidFill>
                <a:latin typeface="+mj-lt"/>
              </a:defRPr>
            </a:lvl1pPr>
          </a:lstStyle>
          <a:p>
            <a:pPr lvl="0"/>
            <a:r>
              <a:rPr lang="de-CH" sz="1600" dirty="0" smtClean="0">
                <a:latin typeface="+mj-lt"/>
              </a:rPr>
              <a:t>Untertitel (16pt normal)</a:t>
            </a:r>
          </a:p>
          <a:p>
            <a:pPr lvl="0"/>
            <a:r>
              <a:rPr lang="de-CH" sz="1600" dirty="0" smtClean="0">
                <a:latin typeface="+mj-lt"/>
              </a:rPr>
              <a:t>Zweite Zeile</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smtClean="0"/>
              <a:t>Autor Vorname Nachname, Datum</a:t>
            </a:r>
            <a:endParaRPr lang="de-CH" dirty="0"/>
          </a:p>
        </p:txBody>
      </p:sp>
    </p:spTree>
    <p:extLst>
      <p:ext uri="{BB962C8B-B14F-4D97-AF65-F5344CB8AC3E}">
        <p14:creationId xmlns:p14="http://schemas.microsoft.com/office/powerpoint/2010/main" val="5821122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4660900" y="1962151"/>
            <a:ext cx="4302125" cy="4714874"/>
          </a:xfrm>
          <a:prstGeom prst="rect">
            <a:avLst/>
          </a:prstGeom>
        </p:spPr>
        <p:txBody>
          <a:bodyPr vert="horz" lIns="0" tIns="0" rIns="0" bIns="0" rtlCol="0">
            <a:normAutofit/>
          </a:bodyPr>
          <a:lstStyle>
            <a:lvl1pPr marL="360000" indent="-360000">
              <a:lnSpc>
                <a:spcPct val="90000"/>
              </a:lnSpc>
              <a:buFont typeface="+mj-lt"/>
              <a:buAutoNum type="arabicPeriod"/>
              <a:defRPr sz="2500"/>
            </a:lvl1pPr>
          </a:lstStyle>
          <a:p>
            <a:pPr lvl="0"/>
            <a:r>
              <a:rPr lang="de-DE" dirty="0" smtClean="0"/>
              <a:t>Inhalt</a:t>
            </a:r>
            <a:endParaRPr lang="en-US" dirty="0"/>
          </a:p>
        </p:txBody>
      </p:sp>
      <p:sp>
        <p:nvSpPr>
          <p:cNvPr id="9" name="Picture Placeholder 8"/>
          <p:cNvSpPr>
            <a:spLocks noGrp="1"/>
          </p:cNvSpPr>
          <p:nvPr>
            <p:ph type="pic" sz="quarter" idx="10"/>
          </p:nvPr>
        </p:nvSpPr>
        <p:spPr>
          <a:xfrm>
            <a:off x="177800" y="1962150"/>
            <a:ext cx="4305300" cy="4714875"/>
          </a:xfrm>
        </p:spPr>
        <p:txBody>
          <a:bodyPr/>
          <a:lstStyle>
            <a:lvl1pPr marL="0" indent="0">
              <a:buNone/>
              <a:defRPr>
                <a:solidFill>
                  <a:schemeClr val="tx1"/>
                </a:solidFill>
              </a:defRPr>
            </a:lvl1pPr>
          </a:lstStyle>
          <a:p>
            <a:r>
              <a:rPr lang="de-DE" smtClean="0"/>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60846"/>
            <a:ext cx="8785224"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740540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767138" y="1962150"/>
            <a:ext cx="5195885" cy="4714875"/>
          </a:xfrm>
          <a:prstGeom prst="rect">
            <a:avLst/>
          </a:prstGeom>
        </p:spPr>
        <p:txBody>
          <a:bodyPr vert="horz" lIns="0" tIns="0" rIns="0" bIns="0" rtlCol="0">
            <a:normAutofit/>
          </a:bodyPr>
          <a:lstStyle>
            <a:lvl1pPr marL="0" indent="0">
              <a:lnSpc>
                <a:spcPct val="90000"/>
              </a:lnSpc>
              <a:spcAft>
                <a:spcPts val="800"/>
              </a:spcAft>
              <a:buNone/>
              <a:defRPr sz="25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Text </a:t>
            </a:r>
            <a:r>
              <a:rPr lang="en-US" dirty="0" err="1" smtClean="0"/>
              <a:t>eingeben</a:t>
            </a:r>
            <a:endParaRPr lang="en-US" dirty="0"/>
          </a:p>
        </p:txBody>
      </p:sp>
      <p:sp>
        <p:nvSpPr>
          <p:cNvPr id="9" name="Picture Placeholder 8"/>
          <p:cNvSpPr>
            <a:spLocks noGrp="1"/>
          </p:cNvSpPr>
          <p:nvPr>
            <p:ph type="pic" sz="quarter" idx="10"/>
          </p:nvPr>
        </p:nvSpPr>
        <p:spPr>
          <a:xfrm>
            <a:off x="177801" y="1962150"/>
            <a:ext cx="3406774" cy="4717180"/>
          </a:xfrm>
        </p:spPr>
        <p:txBody>
          <a:bodyPr/>
          <a:lstStyle>
            <a:lvl1pPr marL="0" indent="0">
              <a:buNone/>
              <a:defRPr/>
            </a:lvl1pPr>
          </a:lstStyle>
          <a:p>
            <a:r>
              <a:rPr lang="de-DE"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799" y="972000"/>
            <a:ext cx="8785225"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3540326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7801" y="1962151"/>
            <a:ext cx="8785224" cy="4714874"/>
          </a:xfrm>
        </p:spPr>
        <p:txBody>
          <a:bodyPr/>
          <a:lstStyle>
            <a:lvl1pPr marL="0" indent="0">
              <a:buNone/>
              <a:defRPr/>
            </a:lvl1pPr>
          </a:lstStyle>
          <a:p>
            <a:r>
              <a:rPr lang="de-DE"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801" y="972000"/>
            <a:ext cx="8785224"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403312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vmlDrawing" Target="../drawings/vmlDrawing1.v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image" Target="../media/image3.em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oleObject" Target="../embeddings/oleObject1.bin"/><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799" y="1229298"/>
            <a:ext cx="8785225" cy="483616"/>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177799" y="1962150"/>
            <a:ext cx="8785225" cy="4714875"/>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177800" y="186403"/>
            <a:ext cx="406400" cy="365125"/>
          </a:xfrm>
          <a:prstGeom prst="rect">
            <a:avLst/>
          </a:prstGeom>
        </p:spPr>
        <p:txBody>
          <a:bodyPr vert="horz" lIns="0" tIns="0" rIns="0" bIns="0" rtlCol="0" anchor="t" anchorCtr="0"/>
          <a:lstStyle>
            <a:lvl1pPr algn="l">
              <a:defRPr sz="1000">
                <a:solidFill>
                  <a:srgbClr val="555959"/>
                </a:solidFill>
              </a:defRPr>
            </a:lvl1pPr>
          </a:lstStyle>
          <a:p>
            <a:fld id="{63343499-4781-8F47-9616-5D65C730EB58}" type="slidenum">
              <a:rPr lang="en-US" smtClean="0"/>
              <a:pPr/>
              <a:t>‹Nr.›</a:t>
            </a:fld>
            <a:endParaRPr lang="en-US" dirty="0"/>
          </a:p>
        </p:txBody>
      </p:sp>
      <p:pic>
        <p:nvPicPr>
          <p:cNvPr id="5" name="Grafik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3665" y="186403"/>
            <a:ext cx="3959360" cy="862586"/>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75" r:id="rId2"/>
    <p:sldLayoutId id="2147493467" r:id="rId3"/>
    <p:sldLayoutId id="2147493473" r:id="rId4"/>
    <p:sldLayoutId id="2147493476" r:id="rId5"/>
    <p:sldLayoutId id="2147493474" r:id="rId6"/>
    <p:sldLayoutId id="2147493466" r:id="rId7"/>
    <p:sldLayoutId id="2147493469" r:id="rId8"/>
    <p:sldLayoutId id="2147493470" r:id="rId9"/>
    <p:sldLayoutId id="2147493471" r:id="rId10"/>
  </p:sldLayoutIdLst>
  <p:hf hdr="0" ftr="0" dt="0"/>
  <p:txStyles>
    <p:title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p:titleStyle>
    <p:bodyStyle>
      <a:lvl1pPr marL="270000" indent="-270000" algn="l" defTabSz="457200" rtl="0" eaLnBrk="1" latinLnBrk="0" hangingPunct="1">
        <a:lnSpc>
          <a:spcPct val="10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1pPr>
      <a:lvl2pPr marL="540000" indent="-270000" algn="l" defTabSz="457200" rtl="0" eaLnBrk="1" latinLnBrk="0" hangingPunct="1">
        <a:lnSpc>
          <a:spcPct val="10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4"/>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1" name="think-cell Folie" r:id="rId15" imgW="360" imgH="360" progId="TCLayout.ActiveDocument.1">
                  <p:embed/>
                </p:oleObj>
              </mc:Choice>
              <mc:Fallback>
                <p:oleObj name="think-cell Folie" r:id="rId15" imgW="360" imgH="360" progId="TCLayout.ActiveDocument.1">
                  <p:embed/>
                  <p:pic>
                    <p:nvPicPr>
                      <p:cNvPr id="4" name="Objekt 3"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7799" y="1229298"/>
            <a:ext cx="8785225" cy="483616"/>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177799" y="1962150"/>
            <a:ext cx="8785225" cy="4714875"/>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177800" y="186403"/>
            <a:ext cx="406400" cy="365125"/>
          </a:xfrm>
          <a:prstGeom prst="rect">
            <a:avLst/>
          </a:prstGeom>
        </p:spPr>
        <p:txBody>
          <a:bodyPr vert="horz" lIns="0" tIns="0" rIns="0" bIns="0" rtlCol="0" anchor="t" anchorCtr="0"/>
          <a:lstStyle>
            <a:lvl1pPr algn="l">
              <a:defRPr sz="1000">
                <a:solidFill>
                  <a:srgbClr val="555959"/>
                </a:solidFill>
              </a:defRPr>
            </a:lvl1pPr>
          </a:lstStyle>
          <a:p>
            <a:fld id="{63343499-4781-8F47-9616-5D65C730EB58}" type="slidenum">
              <a:rPr lang="en-US" smtClean="0"/>
              <a:pPr/>
              <a:t>‹Nr.›</a:t>
            </a:fld>
            <a:endParaRPr lang="en-US" dirty="0"/>
          </a:p>
        </p:txBody>
      </p:sp>
      <p:pic>
        <p:nvPicPr>
          <p:cNvPr id="5" name="Grafik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03665" y="186403"/>
            <a:ext cx="3959360" cy="862586"/>
          </a:xfrm>
          <a:prstGeom prst="rect">
            <a:avLst/>
          </a:prstGeom>
        </p:spPr>
      </p:pic>
    </p:spTree>
    <p:extLst>
      <p:ext uri="{BB962C8B-B14F-4D97-AF65-F5344CB8AC3E}">
        <p14:creationId xmlns:p14="http://schemas.microsoft.com/office/powerpoint/2010/main" val="2282110427"/>
      </p:ext>
    </p:extLst>
  </p:cSld>
  <p:clrMap bg1="lt1" tx1="dk1" bg2="lt2" tx2="dk2" accent1="accent1" accent2="accent2" accent3="accent3" accent4="accent4" accent5="accent5" accent6="accent6" hlink="hlink" folHlink="folHlink"/>
  <p:sldLayoutIdLst>
    <p:sldLayoutId id="2147493478" r:id="rId1"/>
    <p:sldLayoutId id="2147493479" r:id="rId2"/>
    <p:sldLayoutId id="2147493480" r:id="rId3"/>
    <p:sldLayoutId id="2147493481" r:id="rId4"/>
    <p:sldLayoutId id="2147493482" r:id="rId5"/>
    <p:sldLayoutId id="2147493483" r:id="rId6"/>
    <p:sldLayoutId id="2147493484" r:id="rId7"/>
    <p:sldLayoutId id="2147493485" r:id="rId8"/>
    <p:sldLayoutId id="2147493486" r:id="rId9"/>
    <p:sldLayoutId id="2147493487" r:id="rId10"/>
    <p:sldLayoutId id="2147493488" r:id="rId11"/>
  </p:sldLayoutIdLst>
  <p:hf hdr="0" ftr="0" dt="0"/>
  <p:txStyles>
    <p:title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p:titleStyle>
    <p:bodyStyle>
      <a:lvl1pPr marL="270000" indent="-270000" algn="l" defTabSz="457200" rtl="0" eaLnBrk="1" latinLnBrk="0" hangingPunct="1">
        <a:lnSpc>
          <a:spcPct val="10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1pPr>
      <a:lvl2pPr marL="540000" indent="-270000" algn="l" defTabSz="457200" rtl="0" eaLnBrk="1" latinLnBrk="0" hangingPunct="1">
        <a:lnSpc>
          <a:spcPct val="10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8.jpg"/><Relationship Id="rId5" Type="http://schemas.openxmlformats.org/officeDocument/2006/relationships/image" Target="../media/image6.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Vermögenssteuerreform Teil I</a:t>
            </a:r>
            <a:endParaRPr lang="de-CH" dirty="0"/>
          </a:p>
        </p:txBody>
      </p:sp>
      <p:sp>
        <p:nvSpPr>
          <p:cNvPr id="3" name="Textplatzhalter 2"/>
          <p:cNvSpPr>
            <a:spLocks noGrp="1"/>
          </p:cNvSpPr>
          <p:nvPr>
            <p:ph type="body" sz="quarter" idx="11"/>
          </p:nvPr>
        </p:nvSpPr>
        <p:spPr/>
        <p:txBody>
          <a:bodyPr/>
          <a:lstStyle/>
          <a:p>
            <a:r>
              <a:rPr lang="de-CH" dirty="0" smtClean="0"/>
              <a:t>Dr. Anton Lauber / Medienkonferenz vom 23. </a:t>
            </a:r>
            <a:r>
              <a:rPr lang="de-CH" smtClean="0"/>
              <a:t>März 2022</a:t>
            </a:r>
            <a:endParaRPr lang="de-CH" dirty="0"/>
          </a:p>
        </p:txBody>
      </p:sp>
      <p:pic>
        <p:nvPicPr>
          <p:cNvPr id="7" name="Bildplatzhalt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61" b="2261"/>
          <a:stretch>
            <a:fillRect/>
          </a:stretch>
        </p:blipFill>
        <p:spPr/>
      </p:pic>
      <p:pic>
        <p:nvPicPr>
          <p:cNvPr id="8" name="typoraster"/>
          <p:cNvPicPr>
            <a:picLocks noChangeAspect="1"/>
          </p:cNvPicPr>
          <p:nvPr/>
        </p:nvPicPr>
        <p:blipFill>
          <a:blip r:embed="rId3">
            <a:extLst>
              <a:ext uri="{28A0092B-C50C-407E-A947-70E740481C1C}">
                <a14:useLocalDpi xmlns:a14="http://schemas.microsoft.com/office/drawing/2010/main" val="0"/>
              </a:ext>
            </a:extLst>
          </a:blip>
          <a:srcRect b="-259"/>
          <a:stretch>
            <a:fillRect/>
          </a:stretch>
        </p:blipFill>
        <p:spPr>
          <a:xfrm>
            <a:off x="0" y="1955800"/>
            <a:ext cx="9144000" cy="4907787"/>
          </a:xfrm>
          <a:prstGeom prst="rect">
            <a:avLst/>
          </a:prstGeom>
        </p:spPr>
      </p:pic>
    </p:spTree>
    <p:extLst>
      <p:ext uri="{BB962C8B-B14F-4D97-AF65-F5344CB8AC3E}">
        <p14:creationId xmlns:p14="http://schemas.microsoft.com/office/powerpoint/2010/main" val="727829339"/>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10</a:t>
            </a:fld>
            <a:endParaRPr lang="en-US"/>
          </a:p>
        </p:txBody>
      </p:sp>
      <p:graphicFrame>
        <p:nvGraphicFramePr>
          <p:cNvPr id="6" name="Diagramm 5"/>
          <p:cNvGraphicFramePr>
            <a:graphicFrameLocks/>
          </p:cNvGraphicFramePr>
          <p:nvPr>
            <p:extLst>
              <p:ext uri="{D42A27DB-BD31-4B8C-83A1-F6EECF244321}">
                <p14:modId xmlns:p14="http://schemas.microsoft.com/office/powerpoint/2010/main" val="356746715"/>
              </p:ext>
            </p:extLst>
          </p:nvPr>
        </p:nvGraphicFramePr>
        <p:xfrm>
          <a:off x="196090" y="1840929"/>
          <a:ext cx="8578406" cy="4437126"/>
        </p:xfrm>
        <a:graphic>
          <a:graphicData uri="http://schemas.openxmlformats.org/drawingml/2006/chart">
            <c:chart xmlns:c="http://schemas.openxmlformats.org/drawingml/2006/chart" xmlns:r="http://schemas.openxmlformats.org/officeDocument/2006/relationships" r:id="rId2"/>
          </a:graphicData>
        </a:graphic>
      </p:graphicFrame>
      <p:sp>
        <p:nvSpPr>
          <p:cNvPr id="8" name="Titel 7"/>
          <p:cNvSpPr>
            <a:spLocks noGrp="1"/>
          </p:cNvSpPr>
          <p:nvPr>
            <p:ph type="title"/>
          </p:nvPr>
        </p:nvSpPr>
        <p:spPr/>
        <p:txBody>
          <a:bodyPr/>
          <a:lstStyle/>
          <a:p>
            <a:r>
              <a:rPr lang="de-CH" dirty="0" smtClean="0"/>
              <a:t>Vermögensmillionäre in der Schweiz</a:t>
            </a:r>
            <a:endParaRPr lang="de-CH" dirty="0"/>
          </a:p>
        </p:txBody>
      </p:sp>
      <p:sp>
        <p:nvSpPr>
          <p:cNvPr id="9" name="Textfeld 8"/>
          <p:cNvSpPr txBox="1"/>
          <p:nvPr/>
        </p:nvSpPr>
        <p:spPr>
          <a:xfrm>
            <a:off x="584200" y="6291072"/>
            <a:ext cx="4389120" cy="230832"/>
          </a:xfrm>
          <a:prstGeom prst="rect">
            <a:avLst/>
          </a:prstGeom>
          <a:noFill/>
        </p:spPr>
        <p:txBody>
          <a:bodyPr wrap="square" rtlCol="0">
            <a:spAutoFit/>
          </a:bodyPr>
          <a:lstStyle/>
          <a:p>
            <a:r>
              <a:rPr lang="de-CH" sz="900" dirty="0" smtClean="0"/>
              <a:t>Datengrundlage: www.estv.admin.ch</a:t>
            </a:r>
            <a:endParaRPr lang="de-CH" sz="900" dirty="0"/>
          </a:p>
        </p:txBody>
      </p:sp>
    </p:spTree>
    <p:extLst>
      <p:ext uri="{BB962C8B-B14F-4D97-AF65-F5344CB8AC3E}">
        <p14:creationId xmlns:p14="http://schemas.microsoft.com/office/powerpoint/2010/main" val="135833940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11</a:t>
            </a:fld>
            <a:endParaRPr lang="en-US"/>
          </a:p>
        </p:txBody>
      </p:sp>
      <p:sp>
        <p:nvSpPr>
          <p:cNvPr id="3" name="Titel 2"/>
          <p:cNvSpPr>
            <a:spLocks noGrp="1"/>
          </p:cNvSpPr>
          <p:nvPr>
            <p:ph type="title"/>
          </p:nvPr>
        </p:nvSpPr>
        <p:spPr/>
        <p:txBody>
          <a:bodyPr/>
          <a:lstStyle/>
          <a:p>
            <a:r>
              <a:rPr lang="de-CH" dirty="0" smtClean="0"/>
              <a:t>Entwicklung des Reinvermögens</a:t>
            </a:r>
            <a:endParaRPr lang="de-CH" dirty="0"/>
          </a:p>
        </p:txBody>
      </p:sp>
      <p:sp>
        <p:nvSpPr>
          <p:cNvPr id="7" name="Textfeld 6"/>
          <p:cNvSpPr txBox="1"/>
          <p:nvPr/>
        </p:nvSpPr>
        <p:spPr>
          <a:xfrm>
            <a:off x="584200" y="6291072"/>
            <a:ext cx="4389120" cy="230832"/>
          </a:xfrm>
          <a:prstGeom prst="rect">
            <a:avLst/>
          </a:prstGeom>
          <a:noFill/>
        </p:spPr>
        <p:txBody>
          <a:bodyPr wrap="square" rtlCol="0">
            <a:spAutoFit/>
          </a:bodyPr>
          <a:lstStyle/>
          <a:p>
            <a:r>
              <a:rPr lang="de-CH" sz="900" dirty="0" smtClean="0"/>
              <a:t>Datengrundlage: www.estv.admin.ch</a:t>
            </a:r>
            <a:endParaRPr lang="de-CH" sz="900" dirty="0"/>
          </a:p>
        </p:txBody>
      </p:sp>
      <p:graphicFrame>
        <p:nvGraphicFramePr>
          <p:cNvPr id="6" name="Diagramm 5"/>
          <p:cNvGraphicFramePr>
            <a:graphicFrameLocks/>
          </p:cNvGraphicFramePr>
          <p:nvPr>
            <p:extLst>
              <p:ext uri="{D42A27DB-BD31-4B8C-83A1-F6EECF244321}">
                <p14:modId xmlns:p14="http://schemas.microsoft.com/office/powerpoint/2010/main" val="988630796"/>
              </p:ext>
            </p:extLst>
          </p:nvPr>
        </p:nvGraphicFramePr>
        <p:xfrm>
          <a:off x="575055" y="1838824"/>
          <a:ext cx="7845743" cy="44417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4822330"/>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12</a:t>
            </a:fld>
            <a:endParaRPr lang="en-US"/>
          </a:p>
        </p:txBody>
      </p:sp>
      <p:sp>
        <p:nvSpPr>
          <p:cNvPr id="3" name="Titel 2"/>
          <p:cNvSpPr>
            <a:spLocks noGrp="1"/>
          </p:cNvSpPr>
          <p:nvPr>
            <p:ph type="title"/>
          </p:nvPr>
        </p:nvSpPr>
        <p:spPr/>
        <p:txBody>
          <a:bodyPr/>
          <a:lstStyle/>
          <a:p>
            <a:r>
              <a:rPr lang="de-CH" dirty="0" smtClean="0"/>
              <a:t>Vermögensmillionäre und Reinvermögensentwicklung</a:t>
            </a:r>
            <a:endParaRPr lang="de-CH" dirty="0"/>
          </a:p>
        </p:txBody>
      </p:sp>
      <p:sp>
        <p:nvSpPr>
          <p:cNvPr id="4" name="Textplatzhalter 3"/>
          <p:cNvSpPr>
            <a:spLocks noGrp="1"/>
          </p:cNvSpPr>
          <p:nvPr>
            <p:ph type="body" sz="quarter" idx="14"/>
          </p:nvPr>
        </p:nvSpPr>
        <p:spPr/>
        <p:txBody>
          <a:bodyPr>
            <a:normAutofit lnSpcReduction="10000"/>
          </a:bodyPr>
          <a:lstStyle/>
          <a:p>
            <a:r>
              <a:rPr lang="de-CH" dirty="0" smtClean="0"/>
              <a:t>In BL haben nur 4,3 Prozent der steuerpflichtigen Personen ein Reinvermögen von mehr als 1 Mio. Franken.</a:t>
            </a:r>
          </a:p>
          <a:p>
            <a:r>
              <a:rPr lang="de-CH" dirty="0" smtClean="0"/>
              <a:t>Auch hier ist BL schlecht positioniert.</a:t>
            </a:r>
          </a:p>
          <a:p>
            <a:r>
              <a:rPr lang="de-CH" dirty="0" smtClean="0"/>
              <a:t>Der Anteil ist in den Niedrigsteuerkantonen deutlich höher.</a:t>
            </a:r>
          </a:p>
          <a:p>
            <a:r>
              <a:rPr lang="de-CH" dirty="0" smtClean="0"/>
              <a:t>Auch die Reinvermögensentwicklung ist im gesamt-schweizerischen Vergleich unterdurchschnittlich.</a:t>
            </a:r>
          </a:p>
          <a:p>
            <a:pPr>
              <a:buFont typeface="Wingdings" panose="05000000000000000000" pitchFamily="2" charset="2"/>
              <a:buChar char="Ø"/>
            </a:pPr>
            <a:r>
              <a:rPr lang="de-CH" dirty="0" smtClean="0">
                <a:solidFill>
                  <a:srgbClr val="FF0000"/>
                </a:solidFill>
              </a:rPr>
              <a:t>Wohlhabende Personen zieht es nicht in den Kanton BL.</a:t>
            </a:r>
          </a:p>
          <a:p>
            <a:pPr>
              <a:lnSpc>
                <a:spcPts val="3000"/>
              </a:lnSpc>
              <a:buFont typeface="Wingdings" panose="05000000000000000000" pitchFamily="2" charset="2"/>
              <a:buChar char="Ø"/>
            </a:pPr>
            <a:r>
              <a:rPr lang="de-CH" dirty="0" smtClean="0">
                <a:solidFill>
                  <a:srgbClr val="FF0000"/>
                </a:solidFill>
              </a:rPr>
              <a:t>Die 13 ehemals pauschalbesteuerten Personen sind alle weggezogen</a:t>
            </a:r>
            <a:br>
              <a:rPr lang="de-CH" dirty="0" smtClean="0">
                <a:solidFill>
                  <a:srgbClr val="FF0000"/>
                </a:solidFill>
              </a:rPr>
            </a:br>
            <a:r>
              <a:rPr lang="de-CH" sz="2300" dirty="0" smtClean="0"/>
              <a:t>(Abschaffung per 1. Januar 2013; letzter Wegzug 2018).</a:t>
            </a:r>
          </a:p>
          <a:p>
            <a:pPr marL="0" indent="0">
              <a:buNone/>
            </a:pPr>
            <a:endParaRPr lang="de-CH" dirty="0"/>
          </a:p>
        </p:txBody>
      </p:sp>
    </p:spTree>
    <p:extLst>
      <p:ext uri="{BB962C8B-B14F-4D97-AF65-F5344CB8AC3E}">
        <p14:creationId xmlns:p14="http://schemas.microsoft.com/office/powerpoint/2010/main" val="248685978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13</a:t>
            </a:fld>
            <a:endParaRPr lang="en-US"/>
          </a:p>
        </p:txBody>
      </p:sp>
      <p:sp>
        <p:nvSpPr>
          <p:cNvPr id="3" name="Titel 2"/>
          <p:cNvSpPr>
            <a:spLocks noGrp="1"/>
          </p:cNvSpPr>
          <p:nvPr>
            <p:ph type="title"/>
          </p:nvPr>
        </p:nvSpPr>
        <p:spPr/>
        <p:txBody>
          <a:bodyPr/>
          <a:lstStyle/>
          <a:p>
            <a:r>
              <a:rPr lang="de-CH" dirty="0" smtClean="0"/>
              <a:t>Handlungsdruck bei der Vermögenssteuer</a:t>
            </a:r>
            <a:endParaRPr lang="de-CH" dirty="0"/>
          </a:p>
        </p:txBody>
      </p:sp>
      <p:sp>
        <p:nvSpPr>
          <p:cNvPr id="4" name="Textplatzhalter 3"/>
          <p:cNvSpPr>
            <a:spLocks noGrp="1"/>
          </p:cNvSpPr>
          <p:nvPr>
            <p:ph type="body" sz="quarter" idx="14"/>
          </p:nvPr>
        </p:nvSpPr>
        <p:spPr/>
        <p:txBody>
          <a:bodyPr>
            <a:normAutofit/>
          </a:bodyPr>
          <a:lstStyle/>
          <a:p>
            <a:r>
              <a:rPr lang="de-CH" dirty="0" smtClean="0">
                <a:sym typeface="Wingdings" panose="05000000000000000000" pitchFamily="2" charset="2"/>
              </a:rPr>
              <a:t>BL ist nicht mehr </a:t>
            </a:r>
            <a:r>
              <a:rPr lang="de-CH" dirty="0" smtClean="0">
                <a:sym typeface="Wingdings" panose="05000000000000000000" pitchFamily="2" charset="2"/>
              </a:rPr>
              <a:t>wettbewerbsfähig.</a:t>
            </a:r>
            <a:br>
              <a:rPr lang="de-CH" dirty="0" smtClean="0">
                <a:sym typeface="Wingdings" panose="05000000000000000000" pitchFamily="2" charset="2"/>
              </a:rPr>
            </a:br>
            <a:r>
              <a:rPr lang="de-CH" dirty="0" smtClean="0">
                <a:sym typeface="Wingdings" panose="05000000000000000000" pitchFamily="2" charset="2"/>
              </a:rPr>
              <a:t> </a:t>
            </a:r>
            <a:r>
              <a:rPr lang="de-CH" dirty="0" smtClean="0">
                <a:sym typeface="Wingdings" panose="05000000000000000000" pitchFamily="2" charset="2"/>
              </a:rPr>
              <a:t>Die Zahlen zeigen es deutlich.</a:t>
            </a:r>
          </a:p>
          <a:p>
            <a:r>
              <a:rPr lang="de-CH" dirty="0" smtClean="0">
                <a:sym typeface="Wingdings" panose="05000000000000000000" pitchFamily="2" charset="2"/>
              </a:rPr>
              <a:t>Über 52’000 Haushalte zahlen Vermögenssteuern.</a:t>
            </a:r>
          </a:p>
          <a:p>
            <a:r>
              <a:rPr lang="de-CH" dirty="0" smtClean="0">
                <a:sym typeface="Wingdings" panose="05000000000000000000" pitchFamily="2" charset="2"/>
              </a:rPr>
              <a:t>Wenige Personen zahlen den grössten Teil </a:t>
            </a:r>
            <a:r>
              <a:rPr lang="de-CH" dirty="0" smtClean="0">
                <a:sym typeface="Wingdings" panose="05000000000000000000" pitchFamily="2" charset="2"/>
              </a:rPr>
              <a:t>der</a:t>
            </a:r>
            <a:br>
              <a:rPr lang="de-CH" dirty="0" smtClean="0">
                <a:sym typeface="Wingdings" panose="05000000000000000000" pitchFamily="2" charset="2"/>
              </a:rPr>
            </a:br>
            <a:r>
              <a:rPr lang="de-CH" dirty="0" smtClean="0">
                <a:sym typeface="Wingdings" panose="05000000000000000000" pitchFamily="2" charset="2"/>
              </a:rPr>
              <a:t>Vermögenssteuer</a:t>
            </a:r>
            <a:r>
              <a:rPr lang="de-CH" dirty="0" smtClean="0">
                <a:sym typeface="Wingdings" panose="05000000000000000000" pitchFamily="2" charset="2"/>
              </a:rPr>
              <a:t>.</a:t>
            </a:r>
          </a:p>
          <a:p>
            <a:pPr>
              <a:buFont typeface="Wingdings" panose="05000000000000000000" pitchFamily="2" charset="2"/>
              <a:buChar char="Ø"/>
            </a:pPr>
            <a:r>
              <a:rPr lang="de-CH" dirty="0" smtClean="0">
                <a:solidFill>
                  <a:srgbClr val="FF0000"/>
                </a:solidFill>
              </a:rPr>
              <a:t>Der Regierungsrat will die Attraktivität des Baselbiets als Wohnort und als Wirtschaftsstandort nicht länger durch überdurchschnittlich hohe Vermögenssteuern schwächen.</a:t>
            </a:r>
            <a:endParaRPr lang="de-CH" dirty="0">
              <a:solidFill>
                <a:srgbClr val="FF0000"/>
              </a:solidFill>
            </a:endParaRPr>
          </a:p>
        </p:txBody>
      </p:sp>
    </p:spTree>
    <p:extLst>
      <p:ext uri="{BB962C8B-B14F-4D97-AF65-F5344CB8AC3E}">
        <p14:creationId xmlns:p14="http://schemas.microsoft.com/office/powerpoint/2010/main" val="65234933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74" name="think-cell Folie" r:id="rId4" imgW="347" imgH="348" progId="TCLayout.ActiveDocument.1">
                  <p:embed/>
                </p:oleObj>
              </mc:Choice>
              <mc:Fallback>
                <p:oleObj name="think-cell Folie" r:id="rId4" imgW="347" imgH="348" progId="TCLayout.ActiveDocument.1">
                  <p:embed/>
                  <p:pic>
                    <p:nvPicPr>
                      <p:cNvPr id="3" name="Objek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6" name="Titel 5"/>
          <p:cNvSpPr>
            <a:spLocks noGrp="1"/>
          </p:cNvSpPr>
          <p:nvPr>
            <p:ph type="title"/>
          </p:nvPr>
        </p:nvSpPr>
        <p:spPr/>
        <p:txBody>
          <a:bodyPr vert="horz"/>
          <a:lstStyle/>
          <a:p>
            <a:r>
              <a:rPr lang="de-CH" dirty="0">
                <a:solidFill>
                  <a:srgbClr val="FF0000"/>
                </a:solidFill>
              </a:rPr>
              <a:t>3</a:t>
            </a:r>
            <a:r>
              <a:rPr lang="de-CH" dirty="0" smtClean="0">
                <a:solidFill>
                  <a:srgbClr val="FF0000"/>
                </a:solidFill>
              </a:rPr>
              <a:t>. Einbettung der Reform</a:t>
            </a:r>
            <a:endParaRPr lang="de-CH" dirty="0">
              <a:solidFill>
                <a:srgbClr val="FFC000"/>
              </a:solidFill>
            </a:endParaRPr>
          </a:p>
        </p:txBody>
      </p:sp>
      <p:pic>
        <p:nvPicPr>
          <p:cNvPr id="7" name="Bildplatzhalter 6"/>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t="2330" b="2330"/>
          <a:stretch>
            <a:fillRect/>
          </a:stretch>
        </p:blipFill>
        <p:spPr/>
      </p:pic>
    </p:spTree>
    <p:extLst>
      <p:ext uri="{BB962C8B-B14F-4D97-AF65-F5344CB8AC3E}">
        <p14:creationId xmlns:p14="http://schemas.microsoft.com/office/powerpoint/2010/main" val="2403405925"/>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15</a:t>
            </a:fld>
            <a:endParaRPr lang="en-US"/>
          </a:p>
        </p:txBody>
      </p:sp>
      <p:sp>
        <p:nvSpPr>
          <p:cNvPr id="3" name="Titel 2"/>
          <p:cNvSpPr>
            <a:spLocks noGrp="1"/>
          </p:cNvSpPr>
          <p:nvPr>
            <p:ph type="title"/>
          </p:nvPr>
        </p:nvSpPr>
        <p:spPr/>
        <p:txBody>
          <a:bodyPr/>
          <a:lstStyle/>
          <a:p>
            <a:r>
              <a:rPr lang="de-CH" dirty="0" smtClean="0"/>
              <a:t>Realisierte grosse Steuerreformen</a:t>
            </a:r>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1641038750"/>
              </p:ext>
            </p:extLst>
          </p:nvPr>
        </p:nvGraphicFramePr>
        <p:xfrm>
          <a:off x="1132413" y="1967738"/>
          <a:ext cx="6876000" cy="3866017"/>
        </p:xfrm>
        <a:graphic>
          <a:graphicData uri="http://schemas.openxmlformats.org/drawingml/2006/table">
            <a:tbl>
              <a:tblPr bandRow="1">
                <a:tableStyleId>{5C22544A-7EE6-4342-B048-85BDC9FD1C3A}</a:tableStyleId>
              </a:tblPr>
              <a:tblGrid>
                <a:gridCol w="2052000">
                  <a:extLst>
                    <a:ext uri="{9D8B030D-6E8A-4147-A177-3AD203B41FA5}">
                      <a16:colId xmlns:a16="http://schemas.microsoft.com/office/drawing/2014/main" val="2468408429"/>
                    </a:ext>
                  </a:extLst>
                </a:gridCol>
                <a:gridCol w="360000">
                  <a:extLst>
                    <a:ext uri="{9D8B030D-6E8A-4147-A177-3AD203B41FA5}">
                      <a16:colId xmlns:a16="http://schemas.microsoft.com/office/drawing/2014/main" val="4054389381"/>
                    </a:ext>
                  </a:extLst>
                </a:gridCol>
                <a:gridCol w="2052000">
                  <a:extLst>
                    <a:ext uri="{9D8B030D-6E8A-4147-A177-3AD203B41FA5}">
                      <a16:colId xmlns:a16="http://schemas.microsoft.com/office/drawing/2014/main" val="145417179"/>
                    </a:ext>
                  </a:extLst>
                </a:gridCol>
                <a:gridCol w="360000">
                  <a:extLst>
                    <a:ext uri="{9D8B030D-6E8A-4147-A177-3AD203B41FA5}">
                      <a16:colId xmlns:a16="http://schemas.microsoft.com/office/drawing/2014/main" val="181745402"/>
                    </a:ext>
                  </a:extLst>
                </a:gridCol>
                <a:gridCol w="2052000">
                  <a:extLst>
                    <a:ext uri="{9D8B030D-6E8A-4147-A177-3AD203B41FA5}">
                      <a16:colId xmlns:a16="http://schemas.microsoft.com/office/drawing/2014/main" val="4123519364"/>
                    </a:ext>
                  </a:extLst>
                </a:gridCol>
              </a:tblGrid>
              <a:tr h="452257">
                <a:tc gridSpan="5">
                  <a:txBody>
                    <a:bodyPr/>
                    <a:lstStyle/>
                    <a:p>
                      <a:pPr algn="ctr"/>
                      <a:r>
                        <a:rPr lang="de-CH" sz="2000" b="1" dirty="0" smtClean="0">
                          <a:solidFill>
                            <a:schemeClr val="bg1"/>
                          </a:solidFill>
                        </a:rPr>
                        <a:t>Realisiert</a:t>
                      </a:r>
                      <a:endParaRPr lang="de-CH" sz="2000" b="1" dirty="0">
                        <a:solidFill>
                          <a:schemeClr val="bg1"/>
                        </a:solidFill>
                      </a:endParaRPr>
                    </a:p>
                  </a:txBody>
                  <a:tcPr>
                    <a:lnB w="12700" cmpd="sng">
                      <a:noFill/>
                    </a:lnB>
                    <a:solidFill>
                      <a:srgbClr val="4F81BD"/>
                    </a:solidFill>
                  </a:tcPr>
                </a:tc>
                <a:tc hMerge="1">
                  <a:txBody>
                    <a:bodyPr/>
                    <a:lstStyle/>
                    <a:p>
                      <a:pPr algn="ctr"/>
                      <a:endParaRPr lang="de-CH" dirty="0"/>
                    </a:p>
                  </a:txBody>
                  <a:tcPr/>
                </a:tc>
                <a:tc hMerge="1">
                  <a:txBody>
                    <a:bodyPr/>
                    <a:lstStyle/>
                    <a:p>
                      <a:pPr algn="ctr"/>
                      <a:endParaRPr lang="de-CH" dirty="0"/>
                    </a:p>
                  </a:txBody>
                  <a:tcPr/>
                </a:tc>
                <a:tc hMerge="1">
                  <a:txBody>
                    <a:bodyPr/>
                    <a:lstStyle/>
                    <a:p>
                      <a:pPr algn="ctr"/>
                      <a:endParaRPr lang="de-CH" dirty="0"/>
                    </a:p>
                  </a:txBody>
                  <a:tcPr/>
                </a:tc>
                <a:tc hMerge="1">
                  <a:txBody>
                    <a:bodyPr/>
                    <a:lstStyle/>
                    <a:p>
                      <a:pPr algn="ctr"/>
                      <a:endParaRPr lang="de-CH" dirty="0"/>
                    </a:p>
                  </a:txBody>
                  <a:tcPr/>
                </a:tc>
                <a:extLst>
                  <a:ext uri="{0D108BD9-81ED-4DB2-BD59-A6C34878D82A}">
                    <a16:rowId xmlns:a16="http://schemas.microsoft.com/office/drawing/2014/main" val="2075645316"/>
                  </a:ext>
                </a:extLst>
              </a:tr>
              <a:tr h="158613">
                <a:tc gridSpan="5">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de-CH" sz="1200" b="1" dirty="0"/>
                    </a:p>
                  </a:txBody>
                  <a:tcPr>
                    <a:solidFill>
                      <a:srgbClr val="E9EDF4"/>
                    </a:solidFill>
                  </a:tcPr>
                </a:tc>
                <a:tc hMerge="1">
                  <a:txBody>
                    <a:bodyPr/>
                    <a:lstStyle/>
                    <a:p>
                      <a:pPr algn="ctr"/>
                      <a:endParaRPr lang="de-CH" sz="1200" b="1" dirty="0"/>
                    </a:p>
                  </a:txBody>
                  <a:tcPr>
                    <a:solidFill>
                      <a:srgbClr val="E9EDF4"/>
                    </a:solidFill>
                  </a:tcPr>
                </a:tc>
                <a:tc hMerge="1">
                  <a:txBody>
                    <a:bodyPr/>
                    <a:lstStyle/>
                    <a:p>
                      <a:pPr algn="ctr"/>
                      <a:endParaRPr lang="de-CH" sz="1200" b="1" dirty="0"/>
                    </a:p>
                  </a:txBody>
                  <a:tcPr>
                    <a:solidFill>
                      <a:srgbClr val="E9EDF4"/>
                    </a:solidFill>
                  </a:tcPr>
                </a:tc>
                <a:tc hMerge="1">
                  <a:txBody>
                    <a:bodyPr/>
                    <a:lstStyle/>
                    <a:p>
                      <a:pPr algn="ctr"/>
                      <a:endParaRPr lang="de-CH" sz="1200" b="1" dirty="0"/>
                    </a:p>
                  </a:txBody>
                  <a:tcPr>
                    <a:solidFill>
                      <a:srgbClr val="E9EDF4"/>
                    </a:solidFill>
                  </a:tcPr>
                </a:tc>
                <a:extLst>
                  <a:ext uri="{0D108BD9-81ED-4DB2-BD59-A6C34878D82A}">
                    <a16:rowId xmlns:a16="http://schemas.microsoft.com/office/drawing/2014/main" val="833529586"/>
                  </a:ext>
                </a:extLst>
              </a:tr>
              <a:tr h="2787884">
                <a:tc>
                  <a:txBody>
                    <a:bodyPr/>
                    <a:lstStyle/>
                    <a:p>
                      <a:pPr algn="ctr"/>
                      <a:r>
                        <a:rPr lang="de-CH" sz="2000" b="1" dirty="0" smtClean="0"/>
                        <a:t>2007</a:t>
                      </a:r>
                    </a:p>
                    <a:p>
                      <a:pPr algn="ctr"/>
                      <a:endParaRPr lang="de-CH" sz="2000" dirty="0" smtClean="0"/>
                    </a:p>
                    <a:p>
                      <a:pPr algn="ctr"/>
                      <a:r>
                        <a:rPr lang="de-CH" sz="2000" dirty="0" smtClean="0"/>
                        <a:t>Natürliche Personen</a:t>
                      </a:r>
                    </a:p>
                    <a:p>
                      <a:pPr algn="ctr"/>
                      <a:endParaRPr lang="de-CH" sz="2000" dirty="0" smtClean="0"/>
                    </a:p>
                    <a:p>
                      <a:pPr algn="ctr"/>
                      <a:r>
                        <a:rPr lang="de-CH" sz="2000" dirty="0" smtClean="0"/>
                        <a:t>Entlastung</a:t>
                      </a:r>
                      <a:r>
                        <a:rPr lang="de-CH" sz="2000" baseline="0" dirty="0" smtClean="0"/>
                        <a:t> Familien </a:t>
                      </a:r>
                    </a:p>
                    <a:p>
                      <a:pPr algn="ctr"/>
                      <a:r>
                        <a:rPr lang="de-CH" sz="2000" baseline="0" dirty="0" smtClean="0"/>
                        <a:t>und tiefere Einkommen</a:t>
                      </a:r>
                    </a:p>
                    <a:p>
                      <a:pPr algn="ctr"/>
                      <a:endParaRPr lang="de-CH" sz="2000" dirty="0"/>
                    </a:p>
                  </a:txBody>
                  <a:tcPr>
                    <a:lnR w="12700" cmpd="sng">
                      <a:noFill/>
                    </a:lnR>
                    <a:lnT w="12700" cmpd="sng">
                      <a:noFill/>
                    </a:lnT>
                  </a:tcPr>
                </a:tc>
                <a:tc>
                  <a:txBody>
                    <a:bodyPr/>
                    <a:lstStyle/>
                    <a:p>
                      <a:pPr algn="ctr"/>
                      <a:endParaRPr lang="de-CH"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CH" sz="2000" b="1" dirty="0" smtClean="0"/>
                        <a:t>2008 / 2010</a:t>
                      </a:r>
                    </a:p>
                    <a:p>
                      <a:pPr algn="ctr"/>
                      <a:endParaRPr lang="de-CH" sz="2000" dirty="0" smtClean="0"/>
                    </a:p>
                    <a:p>
                      <a:pPr algn="ctr"/>
                      <a:r>
                        <a:rPr lang="de-CH" sz="2000" dirty="0" smtClean="0"/>
                        <a:t>Juristische Personen</a:t>
                      </a:r>
                    </a:p>
                    <a:p>
                      <a:pPr algn="ctr"/>
                      <a:endParaRPr lang="de-CH" sz="2000" dirty="0" smtClean="0"/>
                    </a:p>
                    <a:p>
                      <a:pPr algn="ctr"/>
                      <a:r>
                        <a:rPr lang="de-CH" sz="2000" dirty="0" smtClean="0"/>
                        <a:t>Unternehmens-steuerreformen</a:t>
                      </a:r>
                      <a:r>
                        <a:rPr lang="de-CH" sz="2000" baseline="0" dirty="0" smtClean="0"/>
                        <a:t> </a:t>
                      </a:r>
                      <a:br>
                        <a:rPr lang="de-CH" sz="2000" baseline="0" dirty="0" smtClean="0"/>
                      </a:br>
                      <a:r>
                        <a:rPr lang="de-CH" sz="2000" baseline="0" dirty="0" smtClean="0"/>
                        <a:t>I und II</a:t>
                      </a:r>
                      <a:endParaRPr lang="de-CH" sz="2000" dirty="0"/>
                    </a:p>
                  </a:txBody>
                  <a:tcPr>
                    <a:lnL w="12700" cmpd="sng">
                      <a:noFill/>
                    </a:lnL>
                    <a:lnR w="12700" cmpd="sng">
                      <a:noFill/>
                    </a:lnR>
                    <a:lnT w="12700" cmpd="sng">
                      <a:noFill/>
                    </a:lnT>
                  </a:tcPr>
                </a:tc>
                <a:tc>
                  <a:txBody>
                    <a:bodyPr/>
                    <a:lstStyle/>
                    <a:p>
                      <a:pPr algn="ctr"/>
                      <a:endParaRPr lang="de-CH"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CH" sz="2000" b="1" dirty="0" smtClean="0"/>
                        <a:t>2020</a:t>
                      </a:r>
                    </a:p>
                    <a:p>
                      <a:pPr algn="ctr"/>
                      <a:endParaRPr lang="de-CH" sz="2000" dirty="0" smtClean="0"/>
                    </a:p>
                    <a:p>
                      <a:pPr algn="ctr"/>
                      <a:r>
                        <a:rPr lang="de-CH" sz="2000" dirty="0" smtClean="0"/>
                        <a:t>Juristische Personen</a:t>
                      </a:r>
                    </a:p>
                    <a:p>
                      <a:pPr algn="ctr"/>
                      <a:endParaRPr lang="de-CH" sz="2000" dirty="0" smtClean="0"/>
                    </a:p>
                    <a:p>
                      <a:pPr algn="ctr"/>
                      <a:r>
                        <a:rPr lang="de-CH" sz="2000" dirty="0" smtClean="0"/>
                        <a:t>Unternehmens-steuerreform STAF</a:t>
                      </a:r>
                      <a:r>
                        <a:rPr lang="de-CH" sz="2000" baseline="0" dirty="0" smtClean="0"/>
                        <a:t> / SV17</a:t>
                      </a:r>
                      <a:endParaRPr lang="de-CH" sz="2000" dirty="0" smtClean="0"/>
                    </a:p>
                    <a:p>
                      <a:pPr algn="ctr"/>
                      <a:endParaRPr lang="de-CH" sz="2000" dirty="0"/>
                    </a:p>
                  </a:txBody>
                  <a:tcPr>
                    <a:lnL w="12700" cmpd="sng">
                      <a:noFill/>
                    </a:lnL>
                    <a:lnT w="12700" cmpd="sng">
                      <a:noFill/>
                    </a:lnT>
                  </a:tcPr>
                </a:tc>
                <a:extLst>
                  <a:ext uri="{0D108BD9-81ED-4DB2-BD59-A6C34878D82A}">
                    <a16:rowId xmlns:a16="http://schemas.microsoft.com/office/drawing/2014/main" val="3654628056"/>
                  </a:ext>
                </a:extLst>
              </a:tr>
            </a:tbl>
          </a:graphicData>
        </a:graphic>
      </p:graphicFrame>
    </p:spTree>
    <p:extLst>
      <p:ext uri="{BB962C8B-B14F-4D97-AF65-F5344CB8AC3E}">
        <p14:creationId xmlns:p14="http://schemas.microsoft.com/office/powerpoint/2010/main" val="150072579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16</a:t>
            </a:fld>
            <a:endParaRPr lang="en-US"/>
          </a:p>
        </p:txBody>
      </p:sp>
      <p:sp>
        <p:nvSpPr>
          <p:cNvPr id="3" name="Titel 2"/>
          <p:cNvSpPr>
            <a:spLocks noGrp="1"/>
          </p:cNvSpPr>
          <p:nvPr>
            <p:ph type="title"/>
          </p:nvPr>
        </p:nvSpPr>
        <p:spPr/>
        <p:txBody>
          <a:bodyPr/>
          <a:lstStyle/>
          <a:p>
            <a:r>
              <a:rPr lang="de-CH" dirty="0" smtClean="0"/>
              <a:t>Geplante grosse Steuerreformen</a:t>
            </a:r>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2461704653"/>
              </p:ext>
            </p:extLst>
          </p:nvPr>
        </p:nvGraphicFramePr>
        <p:xfrm>
          <a:off x="1132413" y="1967738"/>
          <a:ext cx="6876000" cy="4475617"/>
        </p:xfrm>
        <a:graphic>
          <a:graphicData uri="http://schemas.openxmlformats.org/drawingml/2006/table">
            <a:tbl>
              <a:tblPr bandRow="1">
                <a:tableStyleId>{5C22544A-7EE6-4342-B048-85BDC9FD1C3A}</a:tableStyleId>
              </a:tblPr>
              <a:tblGrid>
                <a:gridCol w="2052000">
                  <a:extLst>
                    <a:ext uri="{9D8B030D-6E8A-4147-A177-3AD203B41FA5}">
                      <a16:colId xmlns:a16="http://schemas.microsoft.com/office/drawing/2014/main" val="2468408429"/>
                    </a:ext>
                  </a:extLst>
                </a:gridCol>
                <a:gridCol w="360000">
                  <a:extLst>
                    <a:ext uri="{9D8B030D-6E8A-4147-A177-3AD203B41FA5}">
                      <a16:colId xmlns:a16="http://schemas.microsoft.com/office/drawing/2014/main" val="4054389381"/>
                    </a:ext>
                  </a:extLst>
                </a:gridCol>
                <a:gridCol w="2052000">
                  <a:extLst>
                    <a:ext uri="{9D8B030D-6E8A-4147-A177-3AD203B41FA5}">
                      <a16:colId xmlns:a16="http://schemas.microsoft.com/office/drawing/2014/main" val="145417179"/>
                    </a:ext>
                  </a:extLst>
                </a:gridCol>
                <a:gridCol w="360000">
                  <a:extLst>
                    <a:ext uri="{9D8B030D-6E8A-4147-A177-3AD203B41FA5}">
                      <a16:colId xmlns:a16="http://schemas.microsoft.com/office/drawing/2014/main" val="181745402"/>
                    </a:ext>
                  </a:extLst>
                </a:gridCol>
                <a:gridCol w="2052000">
                  <a:extLst>
                    <a:ext uri="{9D8B030D-6E8A-4147-A177-3AD203B41FA5}">
                      <a16:colId xmlns:a16="http://schemas.microsoft.com/office/drawing/2014/main" val="4123519364"/>
                    </a:ext>
                  </a:extLst>
                </a:gridCol>
              </a:tblGrid>
              <a:tr h="452257">
                <a:tc gridSpan="5">
                  <a:txBody>
                    <a:bodyPr/>
                    <a:lstStyle/>
                    <a:p>
                      <a:pPr algn="ctr"/>
                      <a:r>
                        <a:rPr lang="de-CH" sz="2000" b="1" dirty="0" smtClean="0">
                          <a:solidFill>
                            <a:schemeClr val="bg1"/>
                          </a:solidFill>
                        </a:rPr>
                        <a:t>Geplant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F81BD"/>
                    </a:solidFill>
                  </a:tcPr>
                </a:tc>
                <a:tc hMerge="1">
                  <a:txBody>
                    <a:bodyPr/>
                    <a:lstStyle/>
                    <a:p>
                      <a:pPr algn="ctr"/>
                      <a:endParaRPr lang="de-CH" dirty="0"/>
                    </a:p>
                  </a:txBody>
                  <a:tcPr/>
                </a:tc>
                <a:tc hMerge="1">
                  <a:txBody>
                    <a:bodyPr/>
                    <a:lstStyle/>
                    <a:p>
                      <a:pPr algn="ctr"/>
                      <a:endParaRPr lang="de-CH" dirty="0"/>
                    </a:p>
                  </a:txBody>
                  <a:tcPr/>
                </a:tc>
                <a:tc hMerge="1">
                  <a:txBody>
                    <a:bodyPr/>
                    <a:lstStyle/>
                    <a:p>
                      <a:pPr algn="ctr"/>
                      <a:endParaRPr lang="de-CH" dirty="0"/>
                    </a:p>
                  </a:txBody>
                  <a:tcPr/>
                </a:tc>
                <a:tc hMerge="1">
                  <a:txBody>
                    <a:bodyPr/>
                    <a:lstStyle/>
                    <a:p>
                      <a:pPr algn="ctr"/>
                      <a:endParaRPr lang="de-CH" dirty="0"/>
                    </a:p>
                  </a:txBody>
                  <a:tcPr/>
                </a:tc>
                <a:extLst>
                  <a:ext uri="{0D108BD9-81ED-4DB2-BD59-A6C34878D82A}">
                    <a16:rowId xmlns:a16="http://schemas.microsoft.com/office/drawing/2014/main" val="2075645316"/>
                  </a:ext>
                </a:extLst>
              </a:tr>
              <a:tr h="0">
                <a:tc gridSpan="5">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tc hMerge="1">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tc hMerge="1">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tc hMerge="1">
                  <a:txBody>
                    <a:bodyPr/>
                    <a:lstStyle/>
                    <a:p>
                      <a:pPr algn="ctr"/>
                      <a:endParaRPr lang="de-CH"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833529586"/>
                  </a:ext>
                </a:extLst>
              </a:tr>
              <a:tr h="2787884">
                <a:tc>
                  <a:txBody>
                    <a:bodyPr/>
                    <a:lstStyle/>
                    <a:p>
                      <a:pPr algn="ctr"/>
                      <a:r>
                        <a:rPr lang="de-CH" sz="2000" b="1" dirty="0" smtClean="0"/>
                        <a:t>2023</a:t>
                      </a:r>
                    </a:p>
                    <a:p>
                      <a:pPr algn="ctr"/>
                      <a:endParaRPr lang="de-CH" sz="2000" dirty="0" smtClean="0"/>
                    </a:p>
                    <a:p>
                      <a:pPr algn="ctr"/>
                      <a:r>
                        <a:rPr lang="de-CH" sz="2000" dirty="0" smtClean="0"/>
                        <a:t>Natürliche Personen</a:t>
                      </a:r>
                    </a:p>
                    <a:p>
                      <a:pPr algn="ctr"/>
                      <a:endParaRPr lang="de-CH" sz="20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de-CH" sz="2000" i="0" baseline="0" dirty="0" smtClean="0">
                          <a:solidFill>
                            <a:srgbClr val="FF0000"/>
                          </a:solidFill>
                        </a:rPr>
                        <a:t>Vorlage 1</a:t>
                      </a:r>
                    </a:p>
                    <a:p>
                      <a:pPr algn="ctr"/>
                      <a:r>
                        <a:rPr lang="de-CH" sz="2000" dirty="0" smtClean="0"/>
                        <a:t>Erhebung Netto-wohnfläche</a:t>
                      </a:r>
                      <a:r>
                        <a:rPr lang="de-CH" sz="2000" baseline="0" dirty="0" smtClean="0"/>
                        <a:t> / Überprüfung Eigenmietwerte</a:t>
                      </a:r>
                      <a:endParaRPr lang="de-CH" sz="2000" i="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de-CH"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CH" sz="2000" b="1" dirty="0" smtClean="0"/>
                        <a:t>2023</a:t>
                      </a:r>
                    </a:p>
                    <a:p>
                      <a:pPr algn="ctr"/>
                      <a:endParaRPr lang="de-CH" sz="2000" dirty="0" smtClean="0"/>
                    </a:p>
                    <a:p>
                      <a:pPr algn="ctr"/>
                      <a:r>
                        <a:rPr lang="de-CH" sz="2000" dirty="0" smtClean="0"/>
                        <a:t>Natürliche Personen</a:t>
                      </a:r>
                    </a:p>
                    <a:p>
                      <a:pPr algn="ctr"/>
                      <a:endParaRPr lang="de-CH" sz="20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de-CH" sz="2000" i="0" baseline="0" dirty="0" smtClean="0">
                          <a:solidFill>
                            <a:srgbClr val="FF0000"/>
                          </a:solidFill>
                        </a:rPr>
                        <a:t>Vorlage 2</a:t>
                      </a:r>
                      <a:endParaRPr lang="de-CH" sz="2000" i="0" dirty="0" smtClean="0">
                        <a:solidFill>
                          <a:srgbClr val="FF0000"/>
                        </a:solidFill>
                      </a:endParaRPr>
                    </a:p>
                    <a:p>
                      <a:pPr algn="ctr"/>
                      <a:r>
                        <a:rPr lang="de-CH" sz="2000" dirty="0" smtClean="0"/>
                        <a:t>Vermögens-steuerreform</a:t>
                      </a:r>
                      <a:r>
                        <a:rPr lang="de-CH" sz="2000" baseline="0" dirty="0" smtClean="0"/>
                        <a:t> I</a:t>
                      </a:r>
                      <a:endParaRPr lang="de-CH" sz="2000" i="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de-CH"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CH" sz="2000" b="1" dirty="0" smtClean="0"/>
                        <a:t>2027</a:t>
                      </a:r>
                    </a:p>
                    <a:p>
                      <a:pPr algn="ctr"/>
                      <a:endParaRPr lang="de-CH" sz="2000" dirty="0" smtClean="0"/>
                    </a:p>
                    <a:p>
                      <a:pPr algn="ctr"/>
                      <a:r>
                        <a:rPr lang="de-CH" sz="2000" dirty="0" smtClean="0"/>
                        <a:t>Natürliche Personen</a:t>
                      </a:r>
                    </a:p>
                    <a:p>
                      <a:pPr algn="ctr"/>
                      <a:endParaRPr lang="de-CH" sz="20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de-CH" sz="2000" i="0" baseline="0" dirty="0" smtClean="0">
                          <a:solidFill>
                            <a:srgbClr val="FF0000"/>
                          </a:solidFill>
                        </a:rPr>
                        <a:t>Vorlage 3</a:t>
                      </a:r>
                      <a:endParaRPr lang="de-CH" sz="2000" i="0" dirty="0" smtClean="0">
                        <a:solidFill>
                          <a:srgbClr val="FF0000"/>
                        </a:solidFill>
                      </a:endParaRPr>
                    </a:p>
                    <a:p>
                      <a:pPr algn="ctr"/>
                      <a:r>
                        <a:rPr lang="de-CH" sz="2000" dirty="0" smtClean="0"/>
                        <a:t>Vermögens-steuerreform</a:t>
                      </a:r>
                      <a:r>
                        <a:rPr lang="de-CH" sz="2000" baseline="0" dirty="0" smtClean="0"/>
                        <a:t> II / Reform der Einkommens-steuer </a:t>
                      </a:r>
                      <a:br>
                        <a:rPr lang="de-CH" sz="2000" baseline="0" dirty="0" smtClean="0"/>
                      </a:br>
                      <a:endParaRPr lang="de-CH"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4628056"/>
                  </a:ext>
                </a:extLst>
              </a:tr>
            </a:tbl>
          </a:graphicData>
        </a:graphic>
      </p:graphicFrame>
    </p:spTree>
    <p:extLst>
      <p:ext uri="{BB962C8B-B14F-4D97-AF65-F5344CB8AC3E}">
        <p14:creationId xmlns:p14="http://schemas.microsoft.com/office/powerpoint/2010/main" val="43883541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17</a:t>
            </a:fld>
            <a:endParaRPr lang="en-US"/>
          </a:p>
        </p:txBody>
      </p:sp>
      <p:sp>
        <p:nvSpPr>
          <p:cNvPr id="3" name="Titel 2"/>
          <p:cNvSpPr>
            <a:spLocks noGrp="1"/>
          </p:cNvSpPr>
          <p:nvPr>
            <p:ph type="title"/>
          </p:nvPr>
        </p:nvSpPr>
        <p:spPr/>
        <p:txBody>
          <a:bodyPr/>
          <a:lstStyle/>
          <a:p>
            <a:r>
              <a:rPr lang="de-CH" dirty="0" smtClean="0"/>
              <a:t>Erhebung Nettowohnfläche / Überprüfung Eigenmietwerte</a:t>
            </a:r>
            <a:endParaRPr lang="de-CH" dirty="0"/>
          </a:p>
        </p:txBody>
      </p:sp>
      <p:sp>
        <p:nvSpPr>
          <p:cNvPr id="4" name="Textplatzhalter 3"/>
          <p:cNvSpPr>
            <a:spLocks noGrp="1"/>
          </p:cNvSpPr>
          <p:nvPr>
            <p:ph type="body" sz="quarter" idx="14"/>
          </p:nvPr>
        </p:nvSpPr>
        <p:spPr/>
        <p:txBody>
          <a:bodyPr/>
          <a:lstStyle/>
          <a:p>
            <a:r>
              <a:rPr lang="de-CH" dirty="0" smtClean="0"/>
              <a:t>Erhebung der Nettowohnfläche und der Anzahl Zimmer als Voraussetzung zur </a:t>
            </a:r>
            <a:r>
              <a:rPr lang="de-CH" dirty="0" smtClean="0">
                <a:solidFill>
                  <a:srgbClr val="FF0000"/>
                </a:solidFill>
              </a:rPr>
              <a:t>Umsetzung der bundesgerichtlichen Vorgaben</a:t>
            </a:r>
            <a:r>
              <a:rPr lang="de-CH" dirty="0" smtClean="0"/>
              <a:t> (systematische Überprüfung der EMW);</a:t>
            </a:r>
          </a:p>
          <a:p>
            <a:r>
              <a:rPr lang="de-CH" dirty="0" smtClean="0"/>
              <a:t>Schaffung einer genügenden gesetzlichen Grundlage;</a:t>
            </a:r>
          </a:p>
          <a:p>
            <a:r>
              <a:rPr lang="de-CH" dirty="0" smtClean="0"/>
              <a:t>Erhebung der Grundlagen für die Korrektur zu tiefer EMW;</a:t>
            </a:r>
          </a:p>
          <a:p>
            <a:r>
              <a:rPr lang="de-CH" dirty="0"/>
              <a:t>Medienkonferenz vom 17. Juni </a:t>
            </a:r>
            <a:r>
              <a:rPr lang="de-CH" dirty="0" smtClean="0"/>
              <a:t>2021;</a:t>
            </a:r>
          </a:p>
          <a:p>
            <a:r>
              <a:rPr lang="de-CH" dirty="0" smtClean="0"/>
              <a:t>Definitive LRV im 2. Quartal 2022.</a:t>
            </a:r>
            <a:br>
              <a:rPr lang="de-CH" dirty="0" smtClean="0"/>
            </a:br>
            <a:endParaRPr lang="de-CH" sz="1800" dirty="0" smtClean="0"/>
          </a:p>
          <a:p>
            <a:pPr>
              <a:buFont typeface="Wingdings" panose="05000000000000000000" pitchFamily="2" charset="2"/>
              <a:buChar char="Ø"/>
            </a:pPr>
            <a:r>
              <a:rPr lang="de-CH" dirty="0" smtClean="0">
                <a:solidFill>
                  <a:srgbClr val="FF0000"/>
                </a:solidFill>
              </a:rPr>
              <a:t> Inkraftsetzung 2023</a:t>
            </a:r>
            <a:endParaRPr lang="de-CH" dirty="0">
              <a:solidFill>
                <a:srgbClr val="FF0000"/>
              </a:solidFill>
            </a:endParaRPr>
          </a:p>
        </p:txBody>
      </p:sp>
      <p:sp>
        <p:nvSpPr>
          <p:cNvPr id="5" name="Textfeld 4"/>
          <p:cNvSpPr txBox="1"/>
          <p:nvPr/>
        </p:nvSpPr>
        <p:spPr>
          <a:xfrm>
            <a:off x="88206" y="865403"/>
            <a:ext cx="1603581" cy="477054"/>
          </a:xfrm>
          <a:prstGeom prst="rect">
            <a:avLst/>
          </a:prstGeom>
          <a:noFill/>
        </p:spPr>
        <p:txBody>
          <a:bodyPr wrap="none" rtlCol="0">
            <a:spAutoFit/>
          </a:bodyPr>
          <a:lstStyle/>
          <a:p>
            <a:r>
              <a:rPr lang="de-CH" sz="2500" b="1" dirty="0" smtClean="0">
                <a:solidFill>
                  <a:srgbClr val="FF0000"/>
                </a:solidFill>
              </a:rPr>
              <a:t>Vorlage 1</a:t>
            </a:r>
            <a:endParaRPr lang="de-CH" sz="2500" b="1" dirty="0">
              <a:solidFill>
                <a:srgbClr val="FF0000"/>
              </a:solidFill>
            </a:endParaRPr>
          </a:p>
        </p:txBody>
      </p:sp>
    </p:spTree>
    <p:extLst>
      <p:ext uri="{BB962C8B-B14F-4D97-AF65-F5344CB8AC3E}">
        <p14:creationId xmlns:p14="http://schemas.microsoft.com/office/powerpoint/2010/main" val="3362453535"/>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18</a:t>
            </a:fld>
            <a:endParaRPr lang="en-US"/>
          </a:p>
        </p:txBody>
      </p:sp>
      <p:sp>
        <p:nvSpPr>
          <p:cNvPr id="3" name="Titel 2"/>
          <p:cNvSpPr>
            <a:spLocks noGrp="1"/>
          </p:cNvSpPr>
          <p:nvPr>
            <p:ph type="title"/>
          </p:nvPr>
        </p:nvSpPr>
        <p:spPr/>
        <p:txBody>
          <a:bodyPr/>
          <a:lstStyle/>
          <a:p>
            <a:r>
              <a:rPr lang="de-CH" dirty="0" smtClean="0"/>
              <a:t>Vermögenssteuerreform I in drei Schritten</a:t>
            </a:r>
            <a:endParaRPr lang="de-CH" dirty="0"/>
          </a:p>
        </p:txBody>
      </p:sp>
      <p:graphicFrame>
        <p:nvGraphicFramePr>
          <p:cNvPr id="6" name="Tabelle 5"/>
          <p:cNvGraphicFramePr>
            <a:graphicFrameLocks noGrp="1"/>
          </p:cNvGraphicFramePr>
          <p:nvPr>
            <p:extLst>
              <p:ext uri="{D42A27DB-BD31-4B8C-83A1-F6EECF244321}">
                <p14:modId xmlns:p14="http://schemas.microsoft.com/office/powerpoint/2010/main" val="2183997473"/>
              </p:ext>
            </p:extLst>
          </p:nvPr>
        </p:nvGraphicFramePr>
        <p:xfrm>
          <a:off x="177801" y="1943305"/>
          <a:ext cx="8785224" cy="3779520"/>
        </p:xfrm>
        <a:graphic>
          <a:graphicData uri="http://schemas.openxmlformats.org/drawingml/2006/table">
            <a:tbl>
              <a:tblPr bandRow="1">
                <a:tableStyleId>{5C22544A-7EE6-4342-B048-85BDC9FD1C3A}</a:tableStyleId>
              </a:tblPr>
              <a:tblGrid>
                <a:gridCol w="1169218">
                  <a:extLst>
                    <a:ext uri="{9D8B030D-6E8A-4147-A177-3AD203B41FA5}">
                      <a16:colId xmlns:a16="http://schemas.microsoft.com/office/drawing/2014/main" val="3826052624"/>
                    </a:ext>
                  </a:extLst>
                </a:gridCol>
                <a:gridCol w="7616006">
                  <a:extLst>
                    <a:ext uri="{9D8B030D-6E8A-4147-A177-3AD203B41FA5}">
                      <a16:colId xmlns:a16="http://schemas.microsoft.com/office/drawing/2014/main" val="962209400"/>
                    </a:ext>
                  </a:extLst>
                </a:gridCol>
              </a:tblGrid>
              <a:tr h="534271">
                <a:tc>
                  <a:txBody>
                    <a:bodyPr/>
                    <a:lstStyle/>
                    <a:p>
                      <a:r>
                        <a:rPr lang="de-CH" b="1" dirty="0" smtClean="0"/>
                        <a:t>Schritt 1</a:t>
                      </a:r>
                      <a:endParaRPr lang="de-CH"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b="1" dirty="0" smtClean="0"/>
                        <a:t>Aufhebung der speziellen Baselbieter</a:t>
                      </a:r>
                      <a:r>
                        <a:rPr lang="de-CH" b="1" baseline="0" dirty="0" smtClean="0"/>
                        <a:t> Steuerwerte für Wertschriften</a:t>
                      </a:r>
                    </a:p>
                    <a:p>
                      <a:r>
                        <a:rPr lang="de-CH" baseline="0" dirty="0" smtClean="0"/>
                        <a:t>Vereinfachung der Steuerdeklaration und Steuerveranlagung; politisch wiederholt geforderter Reformpunkt.</a:t>
                      </a:r>
                      <a:endParaRPr lang="de-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6031497"/>
                  </a:ext>
                </a:extLst>
              </a:tr>
              <a:tr h="0">
                <a:tc>
                  <a:txBody>
                    <a:bodyPr/>
                    <a:lstStyle/>
                    <a:p>
                      <a:endParaRPr lang="de-CH" sz="1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8396281"/>
                  </a:ext>
                </a:extLst>
              </a:tr>
              <a:tr h="534271">
                <a:tc>
                  <a:txBody>
                    <a:bodyPr/>
                    <a:lstStyle/>
                    <a:p>
                      <a:r>
                        <a:rPr lang="de-CH" b="1" dirty="0" smtClean="0"/>
                        <a:t>Schritt 2</a:t>
                      </a:r>
                      <a:endParaRPr lang="de-CH"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de-CH" b="1" dirty="0" smtClean="0"/>
                        <a:t>Kompensation der Mehrbelastung aus Schritt 1</a:t>
                      </a:r>
                    </a:p>
                    <a:p>
                      <a:r>
                        <a:rPr lang="de-CH" dirty="0" smtClean="0"/>
                        <a:t>Aufhebung</a:t>
                      </a:r>
                      <a:r>
                        <a:rPr lang="de-CH" baseline="0" dirty="0" smtClean="0"/>
                        <a:t> der speziellen Steuerwerte für Wertschriften generiert Mehrertrag; Mehrertrag wird durch Senkung des Vermögenssteuer-Tarifs und Erhöhung der Freibeträge kompensiert.</a:t>
                      </a:r>
                      <a:endParaRPr lang="de-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47372"/>
                  </a:ext>
                </a:extLst>
              </a:tr>
              <a:tr h="0">
                <a:tc>
                  <a:txBody>
                    <a:bodyPr/>
                    <a:lstStyle/>
                    <a:p>
                      <a:endParaRPr lang="de-CH" sz="1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de-CH"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3260805"/>
                  </a:ext>
                </a:extLst>
              </a:tr>
              <a:tr h="534271">
                <a:tc>
                  <a:txBody>
                    <a:bodyPr/>
                    <a:lstStyle/>
                    <a:p>
                      <a:r>
                        <a:rPr lang="de-CH" b="1" dirty="0" smtClean="0"/>
                        <a:t>Schritt 3</a:t>
                      </a:r>
                      <a:endParaRPr lang="de-CH"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CH" b="1" dirty="0" smtClean="0"/>
                        <a:t>Verbesserung der Wettbewerbsfähigkeit</a:t>
                      </a:r>
                      <a:r>
                        <a:rPr lang="de-CH" b="1" baseline="0" dirty="0" smtClean="0"/>
                        <a:t> in der Region</a:t>
                      </a:r>
                    </a:p>
                    <a:p>
                      <a:r>
                        <a:rPr lang="de-CH" baseline="0" dirty="0" smtClean="0"/>
                        <a:t>Regierungsrat stellt zusätzliche finanzielle Mittel bereit, um den Kanton Basel-Landschaft bei der Vermögenssteuer in der Region Nordwest-schweiz wieder attraktiv und konkurrenzfähig zu positionieren.</a:t>
                      </a:r>
                      <a:endParaRPr lang="de-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55455645"/>
                  </a:ext>
                </a:extLst>
              </a:tr>
            </a:tbl>
          </a:graphicData>
        </a:graphic>
      </p:graphicFrame>
      <p:sp>
        <p:nvSpPr>
          <p:cNvPr id="7" name="Textfeld 6"/>
          <p:cNvSpPr txBox="1"/>
          <p:nvPr/>
        </p:nvSpPr>
        <p:spPr>
          <a:xfrm>
            <a:off x="177800" y="5975045"/>
            <a:ext cx="5352561" cy="477054"/>
          </a:xfrm>
          <a:prstGeom prst="rect">
            <a:avLst/>
          </a:prstGeom>
          <a:noFill/>
        </p:spPr>
        <p:txBody>
          <a:bodyPr wrap="square" rtlCol="0">
            <a:spAutoFit/>
          </a:bodyPr>
          <a:lstStyle/>
          <a:p>
            <a:pPr marL="342900" indent="-342900">
              <a:buFont typeface="Wingdings" panose="05000000000000000000" pitchFamily="2" charset="2"/>
              <a:buChar char="Ø"/>
            </a:pPr>
            <a:r>
              <a:rPr lang="de-CH" sz="2500" dirty="0" smtClean="0">
                <a:solidFill>
                  <a:srgbClr val="FF0000"/>
                </a:solidFill>
                <a:sym typeface="Wingdings" panose="05000000000000000000" pitchFamily="2" charset="2"/>
              </a:rPr>
              <a:t>Inkraftsetzung per 1. Januar 2023</a:t>
            </a:r>
            <a:endParaRPr lang="de-CH" sz="2500" dirty="0">
              <a:solidFill>
                <a:srgbClr val="FF0000"/>
              </a:solidFill>
            </a:endParaRPr>
          </a:p>
        </p:txBody>
      </p:sp>
      <p:sp>
        <p:nvSpPr>
          <p:cNvPr id="8" name="Textfeld 7"/>
          <p:cNvSpPr txBox="1"/>
          <p:nvPr/>
        </p:nvSpPr>
        <p:spPr>
          <a:xfrm>
            <a:off x="70621" y="865403"/>
            <a:ext cx="1603581" cy="477054"/>
          </a:xfrm>
          <a:prstGeom prst="rect">
            <a:avLst/>
          </a:prstGeom>
          <a:noFill/>
        </p:spPr>
        <p:txBody>
          <a:bodyPr wrap="none" rtlCol="0">
            <a:spAutoFit/>
          </a:bodyPr>
          <a:lstStyle/>
          <a:p>
            <a:r>
              <a:rPr lang="de-CH" sz="2500" b="1" dirty="0" smtClean="0">
                <a:solidFill>
                  <a:srgbClr val="FF0000"/>
                </a:solidFill>
              </a:rPr>
              <a:t>Vorlage 2</a:t>
            </a:r>
            <a:endParaRPr lang="de-CH" sz="2500" b="1" dirty="0">
              <a:solidFill>
                <a:srgbClr val="FF0000"/>
              </a:solidFill>
            </a:endParaRPr>
          </a:p>
        </p:txBody>
      </p:sp>
    </p:spTree>
    <p:extLst>
      <p:ext uri="{BB962C8B-B14F-4D97-AF65-F5344CB8AC3E}">
        <p14:creationId xmlns:p14="http://schemas.microsoft.com/office/powerpoint/2010/main" val="7790121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19</a:t>
            </a:fld>
            <a:endParaRPr lang="en-US"/>
          </a:p>
        </p:txBody>
      </p:sp>
      <p:sp>
        <p:nvSpPr>
          <p:cNvPr id="3" name="Titel 2"/>
          <p:cNvSpPr>
            <a:spLocks noGrp="1"/>
          </p:cNvSpPr>
          <p:nvPr>
            <p:ph type="title"/>
          </p:nvPr>
        </p:nvSpPr>
        <p:spPr/>
        <p:txBody>
          <a:bodyPr/>
          <a:lstStyle/>
          <a:p>
            <a:r>
              <a:rPr lang="de-CH" dirty="0" smtClean="0"/>
              <a:t>Vermögenssteuerreform II</a:t>
            </a:r>
            <a:endParaRPr lang="de-CH" dirty="0"/>
          </a:p>
        </p:txBody>
      </p:sp>
      <p:sp>
        <p:nvSpPr>
          <p:cNvPr id="7" name="Textplatzhalter 6"/>
          <p:cNvSpPr>
            <a:spLocks noGrp="1"/>
          </p:cNvSpPr>
          <p:nvPr>
            <p:ph type="body" sz="quarter" idx="14"/>
          </p:nvPr>
        </p:nvSpPr>
        <p:spPr/>
        <p:txBody>
          <a:bodyPr/>
          <a:lstStyle/>
          <a:p>
            <a:r>
              <a:rPr lang="de-CH" dirty="0" smtClean="0"/>
              <a:t>Marktgerechte Schätzung der Liegenschaftswerte;</a:t>
            </a:r>
          </a:p>
          <a:p>
            <a:r>
              <a:rPr lang="de-CH" dirty="0" smtClean="0"/>
              <a:t>Berücksichtigung der Ergebnisse der periodischen Überprüfung der EMW im Jahr 2024;</a:t>
            </a:r>
          </a:p>
          <a:p>
            <a:r>
              <a:rPr lang="de-CH" dirty="0" smtClean="0"/>
              <a:t>Anpassung des Vermögenssteuertarifs;</a:t>
            </a:r>
          </a:p>
          <a:p>
            <a:r>
              <a:rPr lang="de-CH" dirty="0" smtClean="0"/>
              <a:t>Anpassung des Einkommenssteuertarifs.</a:t>
            </a:r>
          </a:p>
          <a:p>
            <a:endParaRPr lang="de-CH" dirty="0" smtClean="0"/>
          </a:p>
          <a:p>
            <a:pPr>
              <a:buFont typeface="Wingdings" panose="05000000000000000000" pitchFamily="2" charset="2"/>
              <a:buChar char="Ø"/>
            </a:pPr>
            <a:r>
              <a:rPr lang="de-CH" dirty="0" smtClean="0">
                <a:solidFill>
                  <a:srgbClr val="FF0000"/>
                </a:solidFill>
              </a:rPr>
              <a:t> Inkraftsetzung 2027</a:t>
            </a:r>
          </a:p>
        </p:txBody>
      </p:sp>
      <p:sp>
        <p:nvSpPr>
          <p:cNvPr id="5" name="Textfeld 4"/>
          <p:cNvSpPr txBox="1"/>
          <p:nvPr/>
        </p:nvSpPr>
        <p:spPr>
          <a:xfrm>
            <a:off x="70621" y="870250"/>
            <a:ext cx="1603581" cy="477054"/>
          </a:xfrm>
          <a:prstGeom prst="rect">
            <a:avLst/>
          </a:prstGeom>
          <a:noFill/>
        </p:spPr>
        <p:txBody>
          <a:bodyPr wrap="none" rtlCol="0">
            <a:spAutoFit/>
          </a:bodyPr>
          <a:lstStyle/>
          <a:p>
            <a:r>
              <a:rPr lang="de-CH" sz="2500" b="1" dirty="0" smtClean="0">
                <a:solidFill>
                  <a:srgbClr val="FF0000"/>
                </a:solidFill>
              </a:rPr>
              <a:t>Vorlage 3</a:t>
            </a:r>
            <a:endParaRPr lang="de-CH" sz="2500" b="1" dirty="0">
              <a:solidFill>
                <a:srgbClr val="FF0000"/>
              </a:solidFill>
            </a:endParaRPr>
          </a:p>
        </p:txBody>
      </p:sp>
    </p:spTree>
    <p:extLst>
      <p:ext uri="{BB962C8B-B14F-4D97-AF65-F5344CB8AC3E}">
        <p14:creationId xmlns:p14="http://schemas.microsoft.com/office/powerpoint/2010/main" val="147238693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idx="1"/>
          </p:nvPr>
        </p:nvSpPr>
        <p:spPr/>
        <p:txBody>
          <a:bodyPr/>
          <a:lstStyle/>
          <a:p>
            <a:pPr>
              <a:lnSpc>
                <a:spcPct val="100000"/>
              </a:lnSpc>
              <a:spcAft>
                <a:spcPts val="0"/>
              </a:spcAft>
            </a:pPr>
            <a:r>
              <a:rPr lang="de-CH" dirty="0" smtClean="0"/>
              <a:t>Regierungsrat</a:t>
            </a:r>
          </a:p>
          <a:p>
            <a:pPr>
              <a:lnSpc>
                <a:spcPct val="100000"/>
              </a:lnSpc>
              <a:spcAft>
                <a:spcPts val="0"/>
              </a:spcAft>
            </a:pPr>
            <a:r>
              <a:rPr lang="de-CH" dirty="0" smtClean="0"/>
              <a:t>Dr. Anton Lauber</a:t>
            </a:r>
          </a:p>
          <a:p>
            <a:pPr>
              <a:lnSpc>
                <a:spcPct val="100000"/>
              </a:lnSpc>
              <a:spcAft>
                <a:spcPts val="0"/>
              </a:spcAft>
            </a:pPr>
            <a:endParaRPr lang="de-CH" dirty="0" smtClean="0"/>
          </a:p>
          <a:p>
            <a:pPr>
              <a:lnSpc>
                <a:spcPct val="100000"/>
              </a:lnSpc>
              <a:spcAft>
                <a:spcPts val="0"/>
              </a:spcAft>
            </a:pPr>
            <a:r>
              <a:rPr lang="de-CH" dirty="0" smtClean="0"/>
              <a:t>Vorsteher der</a:t>
            </a:r>
            <a:br>
              <a:rPr lang="de-CH" dirty="0" smtClean="0"/>
            </a:br>
            <a:r>
              <a:rPr lang="de-CH" dirty="0" smtClean="0"/>
              <a:t>Finanz- und Kirchendirektion</a:t>
            </a:r>
            <a:endParaRPr lang="de-CH" dirty="0"/>
          </a:p>
        </p:txBody>
      </p:sp>
      <p:sp>
        <p:nvSpPr>
          <p:cNvPr id="2" name="Foliennummernplatzhalter 1"/>
          <p:cNvSpPr>
            <a:spLocks noGrp="1"/>
          </p:cNvSpPr>
          <p:nvPr>
            <p:ph type="sldNum" sz="quarter" idx="12"/>
          </p:nvPr>
        </p:nvSpPr>
        <p:spPr/>
        <p:txBody>
          <a:bodyPr/>
          <a:lstStyle/>
          <a:p>
            <a:fld id="{63343499-4781-8F47-9616-5D65C730EB58}" type="slidenum">
              <a:rPr lang="en-US" smtClean="0"/>
              <a:t>2</a:t>
            </a:fld>
            <a:endParaRPr lang="en-US"/>
          </a:p>
        </p:txBody>
      </p:sp>
      <p:sp>
        <p:nvSpPr>
          <p:cNvPr id="3" name="Titel 2"/>
          <p:cNvSpPr>
            <a:spLocks noGrp="1"/>
          </p:cNvSpPr>
          <p:nvPr>
            <p:ph type="title"/>
          </p:nvPr>
        </p:nvSpPr>
        <p:spPr/>
        <p:txBody>
          <a:bodyPr/>
          <a:lstStyle/>
          <a:p>
            <a:r>
              <a:rPr lang="de-CH" dirty="0" smtClean="0">
                <a:solidFill>
                  <a:srgbClr val="FF0000"/>
                </a:solidFill>
              </a:rPr>
              <a:t>1. Begrüssung</a:t>
            </a:r>
            <a:endParaRPr lang="de-CH" dirty="0">
              <a:solidFill>
                <a:srgbClr val="FF0000"/>
              </a:solidFill>
            </a:endParaRPr>
          </a:p>
        </p:txBody>
      </p:sp>
      <p:pic>
        <p:nvPicPr>
          <p:cNvPr id="1026" name="Picture 2" descr="N:\Lka_Vorlagen_CI_CD\Fotos RR 2017_2018\Porträts JPG\Lauber.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3852" b="3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49166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smtClean="0">
                <a:solidFill>
                  <a:srgbClr val="FF0000"/>
                </a:solidFill>
              </a:rPr>
              <a:t>4. Ergebnisse </a:t>
            </a:r>
            <a:r>
              <a:rPr lang="de-CH" dirty="0">
                <a:solidFill>
                  <a:srgbClr val="FF0000"/>
                </a:solidFill>
              </a:rPr>
              <a:t>der Vernehmlassung</a:t>
            </a:r>
            <a:endParaRPr lang="de-CH" dirty="0"/>
          </a:p>
        </p:txBody>
      </p:sp>
      <p:sp>
        <p:nvSpPr>
          <p:cNvPr id="2" name="Foliennummernplatzhalter 1"/>
          <p:cNvSpPr>
            <a:spLocks noGrp="1"/>
          </p:cNvSpPr>
          <p:nvPr>
            <p:ph type="sldNum" sz="quarter" idx="4294967295"/>
          </p:nvPr>
        </p:nvSpPr>
        <p:spPr>
          <a:xfrm>
            <a:off x="177801" y="185738"/>
            <a:ext cx="406400" cy="365125"/>
          </a:xfrm>
        </p:spPr>
        <p:txBody>
          <a:bodyPr/>
          <a:lstStyle/>
          <a:p>
            <a:fld id="{63343499-4781-8F47-9616-5D65C730EB58}" type="slidenum">
              <a:rPr lang="en-US" smtClean="0"/>
              <a:t>20</a:t>
            </a:fld>
            <a:endParaRPr lang="en-US" dirty="0"/>
          </a:p>
        </p:txBody>
      </p:sp>
      <p:pic>
        <p:nvPicPr>
          <p:cNvPr id="7" name="Bildplatzhalt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325" b="4325"/>
          <a:stretch>
            <a:fillRect/>
          </a:stretch>
        </p:blipFill>
        <p:spPr/>
      </p:pic>
    </p:spTree>
    <p:extLst>
      <p:ext uri="{BB962C8B-B14F-4D97-AF65-F5344CB8AC3E}">
        <p14:creationId xmlns:p14="http://schemas.microsoft.com/office/powerpoint/2010/main" val="2041431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21</a:t>
            </a:fld>
            <a:endParaRPr lang="en-US"/>
          </a:p>
        </p:txBody>
      </p:sp>
      <p:sp>
        <p:nvSpPr>
          <p:cNvPr id="3" name="Titel 2"/>
          <p:cNvSpPr>
            <a:spLocks noGrp="1"/>
          </p:cNvSpPr>
          <p:nvPr>
            <p:ph type="title"/>
          </p:nvPr>
        </p:nvSpPr>
        <p:spPr/>
        <p:txBody>
          <a:bodyPr/>
          <a:lstStyle/>
          <a:p>
            <a:r>
              <a:rPr lang="de-CH" dirty="0" smtClean="0"/>
              <a:t>Grundsätzliche Zustimmung (1)</a:t>
            </a:r>
            <a:endParaRPr lang="de-CH" dirty="0"/>
          </a:p>
        </p:txBody>
      </p:sp>
      <p:graphicFrame>
        <p:nvGraphicFramePr>
          <p:cNvPr id="5" name="Tabelle 4"/>
          <p:cNvGraphicFramePr>
            <a:graphicFrameLocks noGrp="1"/>
          </p:cNvGraphicFramePr>
          <p:nvPr>
            <p:extLst/>
          </p:nvPr>
        </p:nvGraphicFramePr>
        <p:xfrm>
          <a:off x="177801" y="1947966"/>
          <a:ext cx="8785224" cy="4084320"/>
        </p:xfrm>
        <a:graphic>
          <a:graphicData uri="http://schemas.openxmlformats.org/drawingml/2006/table">
            <a:tbl>
              <a:tblPr firstRow="1" bandRow="1">
                <a:tableStyleId>{F5AB1C69-6EDB-4FF4-983F-18BD219EF322}</a:tableStyleId>
              </a:tblPr>
              <a:tblGrid>
                <a:gridCol w="3635247">
                  <a:extLst>
                    <a:ext uri="{9D8B030D-6E8A-4147-A177-3AD203B41FA5}">
                      <a16:colId xmlns:a16="http://schemas.microsoft.com/office/drawing/2014/main" val="1289512254"/>
                    </a:ext>
                  </a:extLst>
                </a:gridCol>
                <a:gridCol w="5149977">
                  <a:extLst>
                    <a:ext uri="{9D8B030D-6E8A-4147-A177-3AD203B41FA5}">
                      <a16:colId xmlns:a16="http://schemas.microsoft.com/office/drawing/2014/main" val="686455059"/>
                    </a:ext>
                  </a:extLst>
                </a:gridCol>
              </a:tblGrid>
              <a:tr h="370840">
                <a:tc>
                  <a:txBody>
                    <a:bodyPr/>
                    <a:lstStyle/>
                    <a:p>
                      <a:r>
                        <a:rPr lang="de-CH" sz="2000" dirty="0" smtClean="0"/>
                        <a:t>Partei/Verband/Körperschaft</a:t>
                      </a:r>
                      <a:endParaRPr lang="de-CH" sz="2000" dirty="0"/>
                    </a:p>
                  </a:txBody>
                  <a:tcPr/>
                </a:tc>
                <a:tc>
                  <a:txBody>
                    <a:bodyPr/>
                    <a:lstStyle/>
                    <a:p>
                      <a:r>
                        <a:rPr lang="de-CH" sz="2000" dirty="0" smtClean="0"/>
                        <a:t>Bemerkungen</a:t>
                      </a:r>
                      <a:r>
                        <a:rPr lang="de-CH" sz="2000" baseline="0" dirty="0" smtClean="0"/>
                        <a:t> (Auszug)</a:t>
                      </a:r>
                      <a:endParaRPr lang="de-CH" sz="2000" dirty="0"/>
                    </a:p>
                  </a:txBody>
                  <a:tcPr/>
                </a:tc>
                <a:extLst>
                  <a:ext uri="{0D108BD9-81ED-4DB2-BD59-A6C34878D82A}">
                    <a16:rowId xmlns:a16="http://schemas.microsoft.com/office/drawing/2014/main" val="477581840"/>
                  </a:ext>
                </a:extLst>
              </a:tr>
              <a:tr h="370840">
                <a:tc>
                  <a:txBody>
                    <a:bodyPr/>
                    <a:lstStyle/>
                    <a:p>
                      <a:r>
                        <a:rPr lang="de-CH" sz="2000" dirty="0" smtClean="0"/>
                        <a:t>SVP BL</a:t>
                      </a:r>
                      <a:endParaRPr lang="de-CH" sz="2000" dirty="0"/>
                    </a:p>
                  </a:txBody>
                  <a:tcPr/>
                </a:tc>
                <a:tc>
                  <a:txBody>
                    <a:bodyPr/>
                    <a:lstStyle/>
                    <a:p>
                      <a:r>
                        <a:rPr lang="de-CH" sz="2000" dirty="0" smtClean="0"/>
                        <a:t>Reform geht zu wenig weit; maximal 3 Promille</a:t>
                      </a:r>
                      <a:endParaRPr lang="de-CH" sz="2000" dirty="0"/>
                    </a:p>
                  </a:txBody>
                  <a:tcPr/>
                </a:tc>
                <a:extLst>
                  <a:ext uri="{0D108BD9-81ED-4DB2-BD59-A6C34878D82A}">
                    <a16:rowId xmlns:a16="http://schemas.microsoft.com/office/drawing/2014/main" val="3818225633"/>
                  </a:ext>
                </a:extLst>
              </a:tr>
              <a:tr h="370840">
                <a:tc>
                  <a:txBody>
                    <a:bodyPr/>
                    <a:lstStyle/>
                    <a:p>
                      <a:r>
                        <a:rPr lang="de-CH" sz="2000" dirty="0" smtClean="0"/>
                        <a:t>Die Mitte BL</a:t>
                      </a:r>
                      <a:endParaRPr lang="de-CH" sz="2000" dirty="0"/>
                    </a:p>
                  </a:txBody>
                  <a:tcPr/>
                </a:tc>
                <a:tc>
                  <a:txBody>
                    <a:bodyPr/>
                    <a:lstStyle/>
                    <a:p>
                      <a:r>
                        <a:rPr lang="de-CH" sz="2000" dirty="0" smtClean="0"/>
                        <a:t>Vernünftige Reform</a:t>
                      </a:r>
                      <a:endParaRPr lang="de-CH" sz="2000" dirty="0"/>
                    </a:p>
                  </a:txBody>
                  <a:tcPr/>
                </a:tc>
                <a:extLst>
                  <a:ext uri="{0D108BD9-81ED-4DB2-BD59-A6C34878D82A}">
                    <a16:rowId xmlns:a16="http://schemas.microsoft.com/office/drawing/2014/main" val="3763832711"/>
                  </a:ext>
                </a:extLst>
              </a:tr>
              <a:tr h="370840">
                <a:tc>
                  <a:txBody>
                    <a:bodyPr/>
                    <a:lstStyle/>
                    <a:p>
                      <a:r>
                        <a:rPr lang="de-CH" sz="2000" dirty="0" smtClean="0"/>
                        <a:t>EVP BL</a:t>
                      </a:r>
                      <a:endParaRPr lang="de-CH" sz="2000" dirty="0"/>
                    </a:p>
                  </a:txBody>
                  <a:tcPr/>
                </a:tc>
                <a:tc>
                  <a:txBody>
                    <a:bodyPr/>
                    <a:lstStyle/>
                    <a:p>
                      <a:r>
                        <a:rPr lang="de-CH" sz="2000" dirty="0" smtClean="0"/>
                        <a:t>Wichtig für Standortattraktivität</a:t>
                      </a:r>
                      <a:endParaRPr lang="de-CH" sz="2000" dirty="0"/>
                    </a:p>
                  </a:txBody>
                  <a:tcPr/>
                </a:tc>
                <a:extLst>
                  <a:ext uri="{0D108BD9-81ED-4DB2-BD59-A6C34878D82A}">
                    <a16:rowId xmlns:a16="http://schemas.microsoft.com/office/drawing/2014/main" val="2168806217"/>
                  </a:ext>
                </a:extLst>
              </a:tr>
              <a:tr h="370840">
                <a:tc>
                  <a:txBody>
                    <a:bodyPr/>
                    <a:lstStyle/>
                    <a:p>
                      <a:r>
                        <a:rPr lang="de-CH" sz="2000" dirty="0" smtClean="0"/>
                        <a:t>FDP.Die Liberalen</a:t>
                      </a:r>
                      <a:endParaRPr lang="de-CH" sz="2000" dirty="0"/>
                    </a:p>
                  </a:txBody>
                  <a:tcPr/>
                </a:tc>
                <a:tc>
                  <a:txBody>
                    <a:bodyPr/>
                    <a:lstStyle/>
                    <a:p>
                      <a:r>
                        <a:rPr lang="de-CH" sz="2000" dirty="0" smtClean="0"/>
                        <a:t>Reform sollte</a:t>
                      </a:r>
                      <a:r>
                        <a:rPr lang="de-CH" sz="2000" baseline="0" dirty="0" smtClean="0"/>
                        <a:t> mutiger sein</a:t>
                      </a:r>
                      <a:endParaRPr lang="de-CH" sz="2000" dirty="0"/>
                    </a:p>
                  </a:txBody>
                  <a:tcPr/>
                </a:tc>
                <a:extLst>
                  <a:ext uri="{0D108BD9-81ED-4DB2-BD59-A6C34878D82A}">
                    <a16:rowId xmlns:a16="http://schemas.microsoft.com/office/drawing/2014/main" val="2678290353"/>
                  </a:ext>
                </a:extLst>
              </a:tr>
              <a:tr h="370840">
                <a:tc>
                  <a:txBody>
                    <a:bodyPr/>
                    <a:lstStyle/>
                    <a:p>
                      <a:r>
                        <a:rPr lang="de-CH" sz="2000" dirty="0" smtClean="0"/>
                        <a:t>Grünliberale BL</a:t>
                      </a:r>
                      <a:endParaRPr lang="de-CH" sz="2000" dirty="0"/>
                    </a:p>
                  </a:txBody>
                  <a:tcPr/>
                </a:tc>
                <a:tc>
                  <a:txBody>
                    <a:bodyPr/>
                    <a:lstStyle/>
                    <a:p>
                      <a:r>
                        <a:rPr lang="de-CH" sz="2000" dirty="0" smtClean="0"/>
                        <a:t>Standortattraktivität</a:t>
                      </a:r>
                      <a:r>
                        <a:rPr lang="de-CH" sz="2000" baseline="0" dirty="0" smtClean="0"/>
                        <a:t> muss erhalten bleiben</a:t>
                      </a:r>
                      <a:endParaRPr lang="de-CH" sz="2000" dirty="0"/>
                    </a:p>
                  </a:txBody>
                  <a:tcPr/>
                </a:tc>
                <a:extLst>
                  <a:ext uri="{0D108BD9-81ED-4DB2-BD59-A6C34878D82A}">
                    <a16:rowId xmlns:a16="http://schemas.microsoft.com/office/drawing/2014/main" val="4183413271"/>
                  </a:ext>
                </a:extLst>
              </a:tr>
              <a:tr h="370840">
                <a:tc>
                  <a:txBody>
                    <a:bodyPr/>
                    <a:lstStyle/>
                    <a:p>
                      <a:r>
                        <a:rPr lang="de-CH" sz="2000" dirty="0" smtClean="0"/>
                        <a:t>Wirtschaftskammer</a:t>
                      </a:r>
                      <a:r>
                        <a:rPr lang="de-CH" sz="2000" baseline="0" dirty="0" smtClean="0"/>
                        <a:t> BL</a:t>
                      </a:r>
                      <a:endParaRPr lang="de-CH" sz="2000" dirty="0"/>
                    </a:p>
                  </a:txBody>
                  <a:tcPr/>
                </a:tc>
                <a:tc>
                  <a:txBody>
                    <a:bodyPr/>
                    <a:lstStyle/>
                    <a:p>
                      <a:r>
                        <a:rPr lang="de-CH" sz="2000" dirty="0" smtClean="0"/>
                        <a:t>Standortattraktivität</a:t>
                      </a:r>
                      <a:r>
                        <a:rPr lang="de-CH" sz="2000" baseline="0" dirty="0" smtClean="0"/>
                        <a:t> für vermögende Steuerzahler/-zahlerinnen erhöhen</a:t>
                      </a:r>
                      <a:endParaRPr lang="de-CH" sz="2000" dirty="0"/>
                    </a:p>
                  </a:txBody>
                  <a:tcPr/>
                </a:tc>
                <a:extLst>
                  <a:ext uri="{0D108BD9-81ED-4DB2-BD59-A6C34878D82A}">
                    <a16:rowId xmlns:a16="http://schemas.microsoft.com/office/drawing/2014/main" val="2158569687"/>
                  </a:ext>
                </a:extLst>
              </a:tr>
              <a:tr h="370840">
                <a:tc>
                  <a:txBody>
                    <a:bodyPr/>
                    <a:lstStyle/>
                    <a:p>
                      <a:r>
                        <a:rPr lang="de-CH" sz="2000" dirty="0" smtClean="0"/>
                        <a:t>Handelskammer beider Basel</a:t>
                      </a:r>
                      <a:endParaRPr lang="de-CH" sz="2000" dirty="0"/>
                    </a:p>
                  </a:txBody>
                  <a:tcPr/>
                </a:tc>
                <a:tc>
                  <a:txBody>
                    <a:bodyPr/>
                    <a:lstStyle/>
                    <a:p>
                      <a:r>
                        <a:rPr lang="de-CH" sz="2000" dirty="0" smtClean="0"/>
                        <a:t>Dringlicher Handlungsbedarf</a:t>
                      </a:r>
                      <a:r>
                        <a:rPr lang="de-CH" sz="2000" baseline="0" dirty="0" smtClean="0"/>
                        <a:t>; Reform muss etwas weiter gehen</a:t>
                      </a:r>
                      <a:endParaRPr lang="de-CH" sz="2000" dirty="0"/>
                    </a:p>
                  </a:txBody>
                  <a:tcPr/>
                </a:tc>
                <a:extLst>
                  <a:ext uri="{0D108BD9-81ED-4DB2-BD59-A6C34878D82A}">
                    <a16:rowId xmlns:a16="http://schemas.microsoft.com/office/drawing/2014/main" val="178724556"/>
                  </a:ext>
                </a:extLst>
              </a:tr>
            </a:tbl>
          </a:graphicData>
        </a:graphic>
      </p:graphicFrame>
    </p:spTree>
    <p:extLst>
      <p:ext uri="{BB962C8B-B14F-4D97-AF65-F5344CB8AC3E}">
        <p14:creationId xmlns:p14="http://schemas.microsoft.com/office/powerpoint/2010/main" val="37085978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22</a:t>
            </a:fld>
            <a:endParaRPr lang="en-US"/>
          </a:p>
        </p:txBody>
      </p:sp>
      <p:sp>
        <p:nvSpPr>
          <p:cNvPr id="3" name="Titel 2"/>
          <p:cNvSpPr>
            <a:spLocks noGrp="1"/>
          </p:cNvSpPr>
          <p:nvPr>
            <p:ph type="title"/>
          </p:nvPr>
        </p:nvSpPr>
        <p:spPr/>
        <p:txBody>
          <a:bodyPr/>
          <a:lstStyle/>
          <a:p>
            <a:r>
              <a:rPr lang="de-CH" dirty="0" smtClean="0"/>
              <a:t>Grundsätzliche Zustimmung (2)</a:t>
            </a:r>
            <a:endParaRPr lang="de-CH" dirty="0"/>
          </a:p>
        </p:txBody>
      </p:sp>
      <p:graphicFrame>
        <p:nvGraphicFramePr>
          <p:cNvPr id="5" name="Tabelle 4"/>
          <p:cNvGraphicFramePr>
            <a:graphicFrameLocks noGrp="1"/>
          </p:cNvGraphicFramePr>
          <p:nvPr>
            <p:extLst/>
          </p:nvPr>
        </p:nvGraphicFramePr>
        <p:xfrm>
          <a:off x="177801" y="1947966"/>
          <a:ext cx="8785224" cy="2895600"/>
        </p:xfrm>
        <a:graphic>
          <a:graphicData uri="http://schemas.openxmlformats.org/drawingml/2006/table">
            <a:tbl>
              <a:tblPr firstRow="1" bandRow="1">
                <a:tableStyleId>{F5AB1C69-6EDB-4FF4-983F-18BD219EF322}</a:tableStyleId>
              </a:tblPr>
              <a:tblGrid>
                <a:gridCol w="3635247">
                  <a:extLst>
                    <a:ext uri="{9D8B030D-6E8A-4147-A177-3AD203B41FA5}">
                      <a16:colId xmlns:a16="http://schemas.microsoft.com/office/drawing/2014/main" val="1289512254"/>
                    </a:ext>
                  </a:extLst>
                </a:gridCol>
                <a:gridCol w="5149977">
                  <a:extLst>
                    <a:ext uri="{9D8B030D-6E8A-4147-A177-3AD203B41FA5}">
                      <a16:colId xmlns:a16="http://schemas.microsoft.com/office/drawing/2014/main" val="686455059"/>
                    </a:ext>
                  </a:extLst>
                </a:gridCol>
              </a:tblGrid>
              <a:tr h="370840">
                <a:tc>
                  <a:txBody>
                    <a:bodyPr/>
                    <a:lstStyle/>
                    <a:p>
                      <a:r>
                        <a:rPr lang="de-CH" sz="2000" dirty="0" smtClean="0"/>
                        <a:t>Partei/Verband/Körperschaft</a:t>
                      </a:r>
                      <a:endParaRPr lang="de-CH" sz="2000" dirty="0"/>
                    </a:p>
                  </a:txBody>
                  <a:tcPr/>
                </a:tc>
                <a:tc>
                  <a:txBody>
                    <a:bodyPr/>
                    <a:lstStyle/>
                    <a:p>
                      <a:r>
                        <a:rPr lang="de-CH" sz="2000" dirty="0" smtClean="0"/>
                        <a:t>Bemerkungen</a:t>
                      </a:r>
                      <a:r>
                        <a:rPr lang="de-CH" sz="2000" baseline="0" dirty="0" smtClean="0"/>
                        <a:t> (Auszug)</a:t>
                      </a:r>
                      <a:endParaRPr lang="de-CH" sz="2000" dirty="0"/>
                    </a:p>
                  </a:txBody>
                  <a:tcPr/>
                </a:tc>
                <a:extLst>
                  <a:ext uri="{0D108BD9-81ED-4DB2-BD59-A6C34878D82A}">
                    <a16:rowId xmlns:a16="http://schemas.microsoft.com/office/drawing/2014/main" val="477581840"/>
                  </a:ext>
                </a:extLst>
              </a:tr>
              <a:tr h="370840">
                <a:tc>
                  <a:txBody>
                    <a:bodyPr/>
                    <a:lstStyle/>
                    <a:p>
                      <a:r>
                        <a:rPr lang="de-CH" sz="2000" dirty="0" smtClean="0"/>
                        <a:t>Liga der Baselbieter Steuerzahler</a:t>
                      </a:r>
                      <a:endParaRPr lang="de-CH" sz="2000" dirty="0"/>
                    </a:p>
                  </a:txBody>
                  <a:tcPr/>
                </a:tc>
                <a:tc>
                  <a:txBody>
                    <a:bodyPr/>
                    <a:lstStyle/>
                    <a:p>
                      <a:r>
                        <a:rPr lang="de-CH" sz="2000" dirty="0" smtClean="0"/>
                        <a:t>Dringlichkeit der Reform; vorderes Drittel im interkantonalen Vergleich ist anzustreben</a:t>
                      </a:r>
                      <a:endParaRPr lang="de-CH" sz="2000" dirty="0"/>
                    </a:p>
                  </a:txBody>
                  <a:tcPr/>
                </a:tc>
                <a:extLst>
                  <a:ext uri="{0D108BD9-81ED-4DB2-BD59-A6C34878D82A}">
                    <a16:rowId xmlns:a16="http://schemas.microsoft.com/office/drawing/2014/main" val="3818225633"/>
                  </a:ext>
                </a:extLst>
              </a:tr>
              <a:tr h="370840">
                <a:tc>
                  <a:txBody>
                    <a:bodyPr/>
                    <a:lstStyle/>
                    <a:p>
                      <a:r>
                        <a:rPr lang="de-CH" sz="2000" dirty="0" smtClean="0"/>
                        <a:t>Hauseigentümerverband BL</a:t>
                      </a:r>
                      <a:endParaRPr lang="de-CH" sz="2000" dirty="0"/>
                    </a:p>
                  </a:txBody>
                  <a:tcPr/>
                </a:tc>
                <a:tc>
                  <a:txBody>
                    <a:bodyPr/>
                    <a:lstStyle/>
                    <a:p>
                      <a:r>
                        <a:rPr lang="de-CH" sz="2000" dirty="0" smtClean="0"/>
                        <a:t>Grosszügigere</a:t>
                      </a:r>
                      <a:r>
                        <a:rPr lang="de-CH" sz="2000" baseline="0" dirty="0" smtClean="0"/>
                        <a:t> Ausgestaltung der Reform</a:t>
                      </a:r>
                      <a:endParaRPr lang="de-CH" sz="2000" dirty="0"/>
                    </a:p>
                  </a:txBody>
                  <a:tcPr/>
                </a:tc>
                <a:extLst>
                  <a:ext uri="{0D108BD9-81ED-4DB2-BD59-A6C34878D82A}">
                    <a16:rowId xmlns:a16="http://schemas.microsoft.com/office/drawing/2014/main" val="3763832711"/>
                  </a:ext>
                </a:extLst>
              </a:tr>
              <a:tr h="370840">
                <a:tc>
                  <a:txBody>
                    <a:bodyPr/>
                    <a:lstStyle/>
                    <a:p>
                      <a:r>
                        <a:rPr lang="de-CH" sz="2000" dirty="0" smtClean="0"/>
                        <a:t>Evang.-</a:t>
                      </a:r>
                      <a:r>
                        <a:rPr lang="de-CH" sz="2000" dirty="0" err="1" smtClean="0"/>
                        <a:t>ref</a:t>
                      </a:r>
                      <a:r>
                        <a:rPr lang="de-CH" sz="2000" dirty="0" smtClean="0"/>
                        <a:t>.</a:t>
                      </a:r>
                      <a:r>
                        <a:rPr lang="de-CH" sz="2000" baseline="0" dirty="0" smtClean="0"/>
                        <a:t> Kirche BL</a:t>
                      </a:r>
                      <a:endParaRPr lang="de-CH" sz="2000" dirty="0"/>
                    </a:p>
                  </a:txBody>
                  <a:tcPr/>
                </a:tc>
                <a:tc>
                  <a:txBody>
                    <a:bodyPr/>
                    <a:lstStyle/>
                    <a:p>
                      <a:r>
                        <a:rPr lang="de-CH" sz="2000" dirty="0" smtClean="0"/>
                        <a:t>Begrüssung der Reform, um vermögende Personen im Kanton zu halten</a:t>
                      </a:r>
                      <a:endParaRPr lang="de-CH" sz="2000" dirty="0"/>
                    </a:p>
                  </a:txBody>
                  <a:tcPr/>
                </a:tc>
                <a:extLst>
                  <a:ext uri="{0D108BD9-81ED-4DB2-BD59-A6C34878D82A}">
                    <a16:rowId xmlns:a16="http://schemas.microsoft.com/office/drawing/2014/main" val="2168806217"/>
                  </a:ext>
                </a:extLst>
              </a:tr>
              <a:tr h="370840">
                <a:tc>
                  <a:txBody>
                    <a:bodyPr/>
                    <a:lstStyle/>
                    <a:p>
                      <a:r>
                        <a:rPr lang="de-CH" sz="2000" dirty="0" smtClean="0"/>
                        <a:t>Röm.-kath. Kirche BL</a:t>
                      </a:r>
                      <a:endParaRPr lang="de-CH" sz="2000" dirty="0"/>
                    </a:p>
                  </a:txBody>
                  <a:tcPr/>
                </a:tc>
                <a:tc>
                  <a:txBody>
                    <a:bodyPr/>
                    <a:lstStyle/>
                    <a:p>
                      <a:r>
                        <a:rPr lang="de-CH" sz="2000" dirty="0" smtClean="0"/>
                        <a:t>Begrüssung der Reform, um vermögende Personen im Kanton zu halten</a:t>
                      </a:r>
                      <a:endParaRPr lang="de-CH" sz="2000" dirty="0"/>
                    </a:p>
                  </a:txBody>
                  <a:tcPr/>
                </a:tc>
                <a:extLst>
                  <a:ext uri="{0D108BD9-81ED-4DB2-BD59-A6C34878D82A}">
                    <a16:rowId xmlns:a16="http://schemas.microsoft.com/office/drawing/2014/main" val="2678290353"/>
                  </a:ext>
                </a:extLst>
              </a:tr>
            </a:tbl>
          </a:graphicData>
        </a:graphic>
      </p:graphicFrame>
    </p:spTree>
    <p:extLst>
      <p:ext uri="{BB962C8B-B14F-4D97-AF65-F5344CB8AC3E}">
        <p14:creationId xmlns:p14="http://schemas.microsoft.com/office/powerpoint/2010/main" val="3380332880"/>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23</a:t>
            </a:fld>
            <a:endParaRPr lang="en-US"/>
          </a:p>
        </p:txBody>
      </p:sp>
      <p:sp>
        <p:nvSpPr>
          <p:cNvPr id="3" name="Titel 2"/>
          <p:cNvSpPr>
            <a:spLocks noGrp="1"/>
          </p:cNvSpPr>
          <p:nvPr>
            <p:ph type="title"/>
          </p:nvPr>
        </p:nvSpPr>
        <p:spPr/>
        <p:txBody>
          <a:bodyPr/>
          <a:lstStyle/>
          <a:p>
            <a:r>
              <a:rPr lang="de-CH" dirty="0" smtClean="0"/>
              <a:t>Grundsätzliche Ablehnung</a:t>
            </a:r>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918936"/>
              </p:ext>
            </p:extLst>
          </p:nvPr>
        </p:nvGraphicFramePr>
        <p:xfrm>
          <a:off x="177801" y="1947966"/>
          <a:ext cx="8785224" cy="4023360"/>
        </p:xfrm>
        <a:graphic>
          <a:graphicData uri="http://schemas.openxmlformats.org/drawingml/2006/table">
            <a:tbl>
              <a:tblPr firstRow="1" bandRow="1">
                <a:tableStyleId>{21E4AEA4-8DFA-4A89-87EB-49C32662AFE0}</a:tableStyleId>
              </a:tblPr>
              <a:tblGrid>
                <a:gridCol w="3635247">
                  <a:extLst>
                    <a:ext uri="{9D8B030D-6E8A-4147-A177-3AD203B41FA5}">
                      <a16:colId xmlns:a16="http://schemas.microsoft.com/office/drawing/2014/main" val="1289512254"/>
                    </a:ext>
                  </a:extLst>
                </a:gridCol>
                <a:gridCol w="5149977">
                  <a:extLst>
                    <a:ext uri="{9D8B030D-6E8A-4147-A177-3AD203B41FA5}">
                      <a16:colId xmlns:a16="http://schemas.microsoft.com/office/drawing/2014/main" val="686455059"/>
                    </a:ext>
                  </a:extLst>
                </a:gridCol>
              </a:tblGrid>
              <a:tr h="370840">
                <a:tc>
                  <a:txBody>
                    <a:bodyPr/>
                    <a:lstStyle/>
                    <a:p>
                      <a:r>
                        <a:rPr lang="de-CH" sz="2000" dirty="0" smtClean="0"/>
                        <a:t>Partei/Verband/Körperschaft</a:t>
                      </a:r>
                      <a:endParaRPr lang="de-CH" sz="2000" dirty="0"/>
                    </a:p>
                  </a:txBody>
                  <a:tcPr/>
                </a:tc>
                <a:tc>
                  <a:txBody>
                    <a:bodyPr/>
                    <a:lstStyle/>
                    <a:p>
                      <a:r>
                        <a:rPr lang="de-CH" sz="2000" dirty="0" smtClean="0"/>
                        <a:t>Bemerkungen</a:t>
                      </a:r>
                      <a:r>
                        <a:rPr lang="de-CH" sz="2000" baseline="0" dirty="0" smtClean="0"/>
                        <a:t> (Auszug)</a:t>
                      </a:r>
                      <a:endParaRPr lang="de-CH" sz="2000" dirty="0"/>
                    </a:p>
                  </a:txBody>
                  <a:tcPr/>
                </a:tc>
                <a:extLst>
                  <a:ext uri="{0D108BD9-81ED-4DB2-BD59-A6C34878D82A}">
                    <a16:rowId xmlns:a16="http://schemas.microsoft.com/office/drawing/2014/main" val="477581840"/>
                  </a:ext>
                </a:extLst>
              </a:tr>
              <a:tr h="370840">
                <a:tc>
                  <a:txBody>
                    <a:bodyPr/>
                    <a:lstStyle/>
                    <a:p>
                      <a:r>
                        <a:rPr lang="de-CH" sz="2000" dirty="0" smtClean="0"/>
                        <a:t>SP BL</a:t>
                      </a:r>
                      <a:endParaRPr lang="de-CH" sz="2000" dirty="0"/>
                    </a:p>
                  </a:txBody>
                  <a:tcPr/>
                </a:tc>
                <a:tc>
                  <a:txBody>
                    <a:bodyPr/>
                    <a:lstStyle/>
                    <a:p>
                      <a:r>
                        <a:rPr lang="de-CH" sz="2000" dirty="0" smtClean="0"/>
                        <a:t>Befürwortung einer kostenneutralen</a:t>
                      </a:r>
                      <a:r>
                        <a:rPr lang="de-CH" sz="2000" baseline="0" dirty="0" smtClean="0"/>
                        <a:t> Aufhebung der BL-Steuerwerte</a:t>
                      </a:r>
                      <a:br>
                        <a:rPr lang="de-CH" sz="2000" baseline="0" dirty="0" smtClean="0"/>
                      </a:br>
                      <a:r>
                        <a:rPr lang="de-CH" sz="2000" baseline="0" dirty="0" smtClean="0"/>
                        <a:t>(</a:t>
                      </a:r>
                      <a:r>
                        <a:rPr lang="de-CH" sz="2000" baseline="0" dirty="0" smtClean="0">
                          <a:solidFill>
                            <a:schemeClr val="tx1"/>
                          </a:solidFill>
                        </a:rPr>
                        <a:t>siehe Folien 35 bis 41)</a:t>
                      </a:r>
                      <a:endParaRPr lang="de-CH" sz="2000" dirty="0">
                        <a:solidFill>
                          <a:schemeClr val="tx1"/>
                        </a:solidFill>
                      </a:endParaRPr>
                    </a:p>
                  </a:txBody>
                  <a:tcPr/>
                </a:tc>
                <a:extLst>
                  <a:ext uri="{0D108BD9-81ED-4DB2-BD59-A6C34878D82A}">
                    <a16:rowId xmlns:a16="http://schemas.microsoft.com/office/drawing/2014/main" val="3818225633"/>
                  </a:ext>
                </a:extLst>
              </a:tr>
              <a:tr h="370840">
                <a:tc>
                  <a:txBody>
                    <a:bodyPr/>
                    <a:lstStyle/>
                    <a:p>
                      <a:r>
                        <a:rPr lang="de-CH" sz="2000" dirty="0" smtClean="0"/>
                        <a:t>Grüne BL</a:t>
                      </a:r>
                      <a:endParaRPr lang="de-CH" sz="2000" dirty="0"/>
                    </a:p>
                  </a:txBody>
                  <a:tcPr/>
                </a:tc>
                <a:tc>
                  <a:txBody>
                    <a:bodyPr/>
                    <a:lstStyle/>
                    <a:p>
                      <a:r>
                        <a:rPr lang="de-CH" sz="2000" dirty="0" smtClean="0"/>
                        <a:t>Befürwortung einer ertragsneutralen</a:t>
                      </a:r>
                      <a:r>
                        <a:rPr lang="de-CH" sz="2000" baseline="0" dirty="0" smtClean="0"/>
                        <a:t> Aufhebung der BL-Steuerwerte</a:t>
                      </a:r>
                      <a:br>
                        <a:rPr lang="de-CH" sz="2000" baseline="0" dirty="0" smtClean="0"/>
                      </a:br>
                      <a:r>
                        <a:rPr lang="de-CH" sz="2000" baseline="0" dirty="0" smtClean="0"/>
                        <a:t>(</a:t>
                      </a:r>
                      <a:r>
                        <a:rPr lang="de-CH" sz="2000" baseline="0" dirty="0" smtClean="0">
                          <a:solidFill>
                            <a:schemeClr val="tx1"/>
                          </a:solidFill>
                        </a:rPr>
                        <a:t>siehe Folien 35 bis 41)</a:t>
                      </a:r>
                      <a:endParaRPr lang="de-CH" sz="2000" dirty="0">
                        <a:solidFill>
                          <a:schemeClr val="tx1"/>
                        </a:solidFill>
                      </a:endParaRPr>
                    </a:p>
                  </a:txBody>
                  <a:tcPr/>
                </a:tc>
                <a:extLst>
                  <a:ext uri="{0D108BD9-81ED-4DB2-BD59-A6C34878D82A}">
                    <a16:rowId xmlns:a16="http://schemas.microsoft.com/office/drawing/2014/main" val="376383271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000" dirty="0" smtClean="0"/>
                        <a:t>Verband Basellandschaftlicher</a:t>
                      </a:r>
                      <a:r>
                        <a:rPr lang="de-CH" sz="2000" baseline="0" dirty="0" smtClean="0"/>
                        <a:t> Gemeinden (VBLG) / </a:t>
                      </a:r>
                      <a:r>
                        <a:rPr lang="de-CH" sz="2000" dirty="0" smtClean="0"/>
                        <a:t>Gemeindefachverband</a:t>
                      </a:r>
                      <a:r>
                        <a:rPr lang="de-CH" sz="2000" baseline="0" dirty="0" smtClean="0"/>
                        <a:t> BL (GFV) / </a:t>
                      </a:r>
                      <a:r>
                        <a:rPr lang="de-CH" sz="2000" dirty="0" smtClean="0"/>
                        <a:t>Diverse Gemeinden</a:t>
                      </a:r>
                    </a:p>
                  </a:txBody>
                  <a:tcPr/>
                </a:tc>
                <a:tc>
                  <a:txBody>
                    <a:bodyPr/>
                    <a:lstStyle/>
                    <a:p>
                      <a:r>
                        <a:rPr lang="de-CH" sz="2000" dirty="0" smtClean="0"/>
                        <a:t>Befürwortung der </a:t>
                      </a:r>
                      <a:r>
                        <a:rPr lang="de-CH" sz="2000" baseline="0" dirty="0" smtClean="0"/>
                        <a:t>Aufhebung der BL-Steuerwerte; Ablehnung von Steuerminder-erträgen auf Gemeindeebene; Forderung von Kompensationsmassnahmen</a:t>
                      </a:r>
                      <a:br>
                        <a:rPr lang="de-CH" sz="2000" baseline="0" dirty="0" smtClean="0"/>
                      </a:br>
                      <a:r>
                        <a:rPr lang="de-CH" sz="2000" baseline="0" dirty="0" smtClean="0"/>
                        <a:t>(</a:t>
                      </a:r>
                      <a:r>
                        <a:rPr lang="de-CH" sz="2000" baseline="0" dirty="0" smtClean="0">
                          <a:solidFill>
                            <a:schemeClr val="tx1"/>
                          </a:solidFill>
                        </a:rPr>
                        <a:t>siehe Folien 24 </a:t>
                      </a:r>
                      <a:r>
                        <a:rPr lang="de-CH" sz="2000" baseline="0" smtClean="0">
                          <a:solidFill>
                            <a:schemeClr val="tx1"/>
                          </a:solidFill>
                        </a:rPr>
                        <a:t>bis 33)</a:t>
                      </a:r>
                      <a:endParaRPr lang="de-CH" sz="2000" dirty="0">
                        <a:solidFill>
                          <a:schemeClr val="tx1"/>
                        </a:solidFill>
                      </a:endParaRPr>
                    </a:p>
                  </a:txBody>
                  <a:tcPr/>
                </a:tc>
                <a:extLst>
                  <a:ext uri="{0D108BD9-81ED-4DB2-BD59-A6C34878D82A}">
                    <a16:rowId xmlns:a16="http://schemas.microsoft.com/office/drawing/2014/main" val="2168806217"/>
                  </a:ext>
                </a:extLst>
              </a:tr>
            </a:tbl>
          </a:graphicData>
        </a:graphic>
      </p:graphicFrame>
    </p:spTree>
    <p:extLst>
      <p:ext uri="{BB962C8B-B14F-4D97-AF65-F5344CB8AC3E}">
        <p14:creationId xmlns:p14="http://schemas.microsoft.com/office/powerpoint/2010/main" val="103511416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732" b="9732"/>
          <a:stretch>
            <a:fillRect/>
          </a:stretch>
        </p:blipFill>
        <p:spPr/>
      </p:pic>
      <p:sp>
        <p:nvSpPr>
          <p:cNvPr id="2" name="Foliennummernplatzhalter 1"/>
          <p:cNvSpPr>
            <a:spLocks noGrp="1"/>
          </p:cNvSpPr>
          <p:nvPr>
            <p:ph type="sldNum" sz="quarter" idx="12"/>
          </p:nvPr>
        </p:nvSpPr>
        <p:spPr/>
        <p:txBody>
          <a:bodyPr/>
          <a:lstStyle/>
          <a:p>
            <a:fld id="{63343499-4781-8F47-9616-5D65C730EB58}" type="slidenum">
              <a:rPr lang="en-US" smtClean="0"/>
              <a:t>24</a:t>
            </a:fld>
            <a:endParaRPr lang="en-US"/>
          </a:p>
        </p:txBody>
      </p:sp>
      <p:sp>
        <p:nvSpPr>
          <p:cNvPr id="3" name="Titel 2"/>
          <p:cNvSpPr>
            <a:spLocks noGrp="1"/>
          </p:cNvSpPr>
          <p:nvPr>
            <p:ph type="title"/>
          </p:nvPr>
        </p:nvSpPr>
        <p:spPr/>
        <p:txBody>
          <a:bodyPr/>
          <a:lstStyle/>
          <a:p>
            <a:r>
              <a:rPr lang="de-CH" dirty="0">
                <a:solidFill>
                  <a:srgbClr val="FF0000"/>
                </a:solidFill>
              </a:rPr>
              <a:t>5</a:t>
            </a:r>
            <a:r>
              <a:rPr lang="de-CH" dirty="0" smtClean="0">
                <a:solidFill>
                  <a:srgbClr val="FF0000"/>
                </a:solidFill>
              </a:rPr>
              <a:t>. Kompensation für die Gemeinden</a:t>
            </a:r>
            <a:endParaRPr lang="de-CH" dirty="0">
              <a:solidFill>
                <a:srgbClr val="FF0000"/>
              </a:solidFill>
            </a:endParaRPr>
          </a:p>
        </p:txBody>
      </p:sp>
    </p:spTree>
    <p:extLst>
      <p:ext uri="{BB962C8B-B14F-4D97-AF65-F5344CB8AC3E}">
        <p14:creationId xmlns:p14="http://schemas.microsoft.com/office/powerpoint/2010/main" val="377305279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25</a:t>
            </a:fld>
            <a:endParaRPr lang="en-US"/>
          </a:p>
        </p:txBody>
      </p:sp>
      <p:sp>
        <p:nvSpPr>
          <p:cNvPr id="3" name="Titel 2"/>
          <p:cNvSpPr>
            <a:spLocks noGrp="1"/>
          </p:cNvSpPr>
          <p:nvPr>
            <p:ph type="title"/>
          </p:nvPr>
        </p:nvSpPr>
        <p:spPr/>
        <p:txBody>
          <a:bodyPr/>
          <a:lstStyle/>
          <a:p>
            <a:r>
              <a:rPr lang="de-CH" dirty="0" smtClean="0"/>
              <a:t>Steuerverhältnis der Gemeinden zum Kanton</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dirty="0" smtClean="0"/>
              <a:t>Durchschnittssteuerfuss Gemeinden: 55 % der Staatssteuern</a:t>
            </a:r>
          </a:p>
          <a:p>
            <a:pPr>
              <a:tabLst>
                <a:tab pos="447675" algn="l"/>
              </a:tabLst>
            </a:pPr>
            <a:r>
              <a:rPr lang="de-CH" dirty="0" smtClean="0"/>
              <a:t>Aufteilung Vermögenssteuern: etwa im Verhältnis 2:1 (Kanton / Gemeinden);</a:t>
            </a:r>
          </a:p>
          <a:p>
            <a:pPr>
              <a:tabLst>
                <a:tab pos="447675" algn="l"/>
              </a:tabLst>
            </a:pPr>
            <a:r>
              <a:rPr lang="de-CH" dirty="0" smtClean="0"/>
              <a:t>Die Gemeinden </a:t>
            </a:r>
            <a:r>
              <a:rPr lang="de-CH" dirty="0"/>
              <a:t>tragen ungefähr </a:t>
            </a:r>
            <a:r>
              <a:rPr lang="de-CH" dirty="0" smtClean="0"/>
              <a:t>einen </a:t>
            </a:r>
            <a:r>
              <a:rPr lang="de-CH" dirty="0"/>
              <a:t>Drittel </a:t>
            </a:r>
            <a:r>
              <a:rPr lang="de-CH" dirty="0" smtClean="0"/>
              <a:t>der Ausfälle;</a:t>
            </a:r>
          </a:p>
          <a:p>
            <a:pPr>
              <a:tabLst>
                <a:tab pos="447675" algn="l"/>
              </a:tabLst>
            </a:pPr>
            <a:r>
              <a:rPr lang="de-CH" dirty="0" smtClean="0"/>
              <a:t>Die </a:t>
            </a:r>
            <a:r>
              <a:rPr lang="de-CH" dirty="0"/>
              <a:t>Gemeinden </a:t>
            </a:r>
            <a:r>
              <a:rPr lang="de-CH" dirty="0" smtClean="0"/>
              <a:t>profitieren aber auch zu einem Drittel</a:t>
            </a:r>
            <a:r>
              <a:rPr lang="de-CH" sz="2000" dirty="0" smtClean="0"/>
              <a:t>,</a:t>
            </a:r>
            <a:r>
              <a:rPr lang="de-CH" dirty="0" smtClean="0"/>
              <a:t> wenn  Vermögende nicht in andere Kantone abwandern oder wenn Vermögende aus anderen Kantonen zuziehen.</a:t>
            </a:r>
          </a:p>
          <a:p>
            <a:pPr lvl="1"/>
            <a:endParaRPr lang="de-CH" dirty="0" smtClean="0"/>
          </a:p>
          <a:p>
            <a:pPr lvl="1"/>
            <a:endParaRPr lang="de-CH" dirty="0"/>
          </a:p>
          <a:p>
            <a:pPr marL="270000" lvl="1" indent="0">
              <a:buNone/>
            </a:pPr>
            <a:endParaRPr lang="de-CH" dirty="0"/>
          </a:p>
          <a:p>
            <a:endParaRPr lang="de-CH" dirty="0"/>
          </a:p>
        </p:txBody>
      </p:sp>
    </p:spTree>
    <p:extLst>
      <p:ext uri="{BB962C8B-B14F-4D97-AF65-F5344CB8AC3E}">
        <p14:creationId xmlns:p14="http://schemas.microsoft.com/office/powerpoint/2010/main" val="247255380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26</a:t>
            </a:fld>
            <a:endParaRPr lang="en-US"/>
          </a:p>
        </p:txBody>
      </p:sp>
      <p:sp>
        <p:nvSpPr>
          <p:cNvPr id="3" name="Titel 2"/>
          <p:cNvSpPr>
            <a:spLocks noGrp="1"/>
          </p:cNvSpPr>
          <p:nvPr>
            <p:ph type="title"/>
          </p:nvPr>
        </p:nvSpPr>
        <p:spPr/>
        <p:txBody>
          <a:bodyPr/>
          <a:lstStyle/>
          <a:p>
            <a:r>
              <a:rPr lang="de-CH" dirty="0" smtClean="0"/>
              <a:t>Steuermindererträge für die Gemeinden (1)</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dirty="0"/>
              <a:t>Berechnungsgrundlagen:</a:t>
            </a:r>
          </a:p>
          <a:p>
            <a:r>
              <a:rPr lang="de-CH" dirty="0" smtClean="0"/>
              <a:t>Steuerjahr 2016 </a:t>
            </a:r>
            <a:r>
              <a:rPr lang="de-CH" dirty="0" smtClean="0">
                <a:sym typeface="Wingdings" panose="05000000000000000000" pitchFamily="2" charset="2"/>
              </a:rPr>
              <a:t> </a:t>
            </a:r>
            <a:r>
              <a:rPr lang="de-CH" u="sng" dirty="0" smtClean="0">
                <a:sym typeface="Wingdings" panose="05000000000000000000" pitchFamily="2" charset="2"/>
              </a:rPr>
              <a:t>Statische Betrachtung;</a:t>
            </a:r>
            <a:endParaRPr lang="de-CH" u="sng" dirty="0"/>
          </a:p>
          <a:p>
            <a:r>
              <a:rPr lang="de-CH" dirty="0" smtClean="0"/>
              <a:t>Keine Berücksichtigung von individuellen </a:t>
            </a:r>
            <a:r>
              <a:rPr lang="de-CH" dirty="0" smtClean="0"/>
              <a:t>grossen</a:t>
            </a:r>
            <a:br>
              <a:rPr lang="de-CH" dirty="0" smtClean="0"/>
            </a:br>
            <a:r>
              <a:rPr lang="de-CH" dirty="0" smtClean="0"/>
              <a:t>Vermögensveränderungen </a:t>
            </a:r>
            <a:r>
              <a:rPr lang="de-CH" dirty="0" smtClean="0"/>
              <a:t>sowie von Weg- und Zuzügen oder Todesfällen und Erbschaften ab 2016;</a:t>
            </a:r>
          </a:p>
          <a:p>
            <a:r>
              <a:rPr lang="de-CH" dirty="0" smtClean="0"/>
              <a:t>Bereinigung der BL-Werte bei allen steuerpflichtigen Haushalten ab 50’000 </a:t>
            </a:r>
            <a:r>
              <a:rPr lang="de-CH" dirty="0" smtClean="0"/>
              <a:t>Franken</a:t>
            </a:r>
            <a:br>
              <a:rPr lang="de-CH" dirty="0" smtClean="0"/>
            </a:br>
            <a:r>
              <a:rPr lang="de-CH" dirty="0" smtClean="0">
                <a:sym typeface="Wingdings" panose="05000000000000000000" pitchFamily="2" charset="2"/>
              </a:rPr>
              <a:t> </a:t>
            </a:r>
            <a:r>
              <a:rPr lang="de-CH" dirty="0" smtClean="0">
                <a:sym typeface="Wingdings" panose="05000000000000000000" pitchFamily="2" charset="2"/>
              </a:rPr>
              <a:t>einheitlicher Aufschlag von 13,5 Prozent.</a:t>
            </a:r>
            <a:endParaRPr lang="de-CH" dirty="0"/>
          </a:p>
          <a:p>
            <a:endParaRPr lang="de-CH" dirty="0"/>
          </a:p>
        </p:txBody>
      </p:sp>
    </p:spTree>
    <p:extLst>
      <p:ext uri="{BB962C8B-B14F-4D97-AF65-F5344CB8AC3E}">
        <p14:creationId xmlns:p14="http://schemas.microsoft.com/office/powerpoint/2010/main" val="43932297"/>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27</a:t>
            </a:fld>
            <a:endParaRPr lang="en-US"/>
          </a:p>
        </p:txBody>
      </p:sp>
      <p:sp>
        <p:nvSpPr>
          <p:cNvPr id="3" name="Titel 2"/>
          <p:cNvSpPr>
            <a:spLocks noGrp="1"/>
          </p:cNvSpPr>
          <p:nvPr>
            <p:ph type="title"/>
          </p:nvPr>
        </p:nvSpPr>
        <p:spPr/>
        <p:txBody>
          <a:bodyPr/>
          <a:lstStyle/>
          <a:p>
            <a:r>
              <a:rPr lang="de-CH" dirty="0" smtClean="0"/>
              <a:t>Steuermindererträge für die Gemeinden (2)</a:t>
            </a:r>
            <a:endParaRPr lang="de-CH" dirty="0"/>
          </a:p>
        </p:txBody>
      </p:sp>
      <p:sp>
        <p:nvSpPr>
          <p:cNvPr id="4" name="Textplatzhalter 3"/>
          <p:cNvSpPr>
            <a:spLocks noGrp="1"/>
          </p:cNvSpPr>
          <p:nvPr>
            <p:ph type="body" sz="quarter" idx="14"/>
          </p:nvPr>
        </p:nvSpPr>
        <p:spPr/>
        <p:txBody>
          <a:bodyPr>
            <a:normAutofit lnSpcReduction="10000"/>
          </a:bodyPr>
          <a:lstStyle/>
          <a:p>
            <a:pPr marL="0" indent="0">
              <a:lnSpc>
                <a:spcPct val="110000"/>
              </a:lnSpc>
              <a:buNone/>
            </a:pPr>
            <a:r>
              <a:rPr lang="de-CH" dirty="0" smtClean="0"/>
              <a:t>Jährliche </a:t>
            </a:r>
            <a:r>
              <a:rPr lang="de-CH" dirty="0"/>
              <a:t>Mindererträge bei der </a:t>
            </a:r>
            <a:r>
              <a:rPr lang="de-CH" dirty="0" smtClean="0"/>
              <a:t>Vermögenssteuer von  </a:t>
            </a:r>
            <a:br>
              <a:rPr lang="de-CH" dirty="0" smtClean="0"/>
            </a:br>
            <a:r>
              <a:rPr lang="de-CH" dirty="0" smtClean="0"/>
              <a:t>15 </a:t>
            </a:r>
            <a:r>
              <a:rPr lang="de-CH" dirty="0"/>
              <a:t>Millionen Franken bei den </a:t>
            </a:r>
            <a:r>
              <a:rPr lang="de-CH" dirty="0" smtClean="0"/>
              <a:t>Gemeinden</a:t>
            </a:r>
            <a:br>
              <a:rPr lang="de-CH" dirty="0" smtClean="0"/>
            </a:br>
            <a:r>
              <a:rPr lang="de-CH" dirty="0" smtClean="0"/>
              <a:t>(</a:t>
            </a:r>
            <a:r>
              <a:rPr lang="de-CH" dirty="0" smtClean="0"/>
              <a:t>51 Franken pro Einwohner/in):</a:t>
            </a:r>
            <a:endParaRPr lang="de-CH" dirty="0"/>
          </a:p>
          <a:p>
            <a:pPr>
              <a:lnSpc>
                <a:spcPct val="110000"/>
              </a:lnSpc>
            </a:pPr>
            <a:r>
              <a:rPr lang="de-CH" dirty="0" smtClean="0"/>
              <a:t>Unterschiedliche </a:t>
            </a:r>
            <a:r>
              <a:rPr lang="de-CH" dirty="0"/>
              <a:t>Verteilung der </a:t>
            </a:r>
            <a:r>
              <a:rPr lang="de-CH" dirty="0" smtClean="0"/>
              <a:t>Vermögensmillionäre</a:t>
            </a:r>
            <a:br>
              <a:rPr lang="de-CH" dirty="0" smtClean="0"/>
            </a:br>
            <a:r>
              <a:rPr lang="de-CH" dirty="0" smtClean="0"/>
              <a:t>auf </a:t>
            </a:r>
            <a:r>
              <a:rPr lang="de-CH" dirty="0"/>
              <a:t>die </a:t>
            </a:r>
            <a:r>
              <a:rPr lang="de-CH" dirty="0" smtClean="0"/>
              <a:t>Gemeinden;</a:t>
            </a:r>
            <a:endParaRPr lang="de-CH" dirty="0"/>
          </a:p>
          <a:p>
            <a:pPr>
              <a:lnSpc>
                <a:spcPct val="110000"/>
              </a:lnSpc>
            </a:pPr>
            <a:r>
              <a:rPr lang="de-CH" dirty="0" smtClean="0"/>
              <a:t>Stärkere </a:t>
            </a:r>
            <a:r>
              <a:rPr lang="de-CH" dirty="0"/>
              <a:t>Betroffenheit von Gemeinden mit </a:t>
            </a:r>
            <a:r>
              <a:rPr lang="de-CH" dirty="0" smtClean="0"/>
              <a:t>hohen</a:t>
            </a:r>
            <a:br>
              <a:rPr lang="de-CH" dirty="0" smtClean="0"/>
            </a:br>
            <a:r>
              <a:rPr lang="de-CH" dirty="0" smtClean="0"/>
              <a:t>Vermögenssteuern</a:t>
            </a:r>
            <a:br>
              <a:rPr lang="de-CH" dirty="0" smtClean="0"/>
            </a:br>
            <a:r>
              <a:rPr lang="de-CH" dirty="0" smtClean="0"/>
              <a:t>(</a:t>
            </a:r>
            <a:r>
              <a:rPr lang="de-CH" dirty="0" smtClean="0"/>
              <a:t>z. B. Binningen mit 106 Franken pro Einwohner/in);</a:t>
            </a:r>
          </a:p>
          <a:p>
            <a:pPr>
              <a:lnSpc>
                <a:spcPct val="110000"/>
              </a:lnSpc>
            </a:pPr>
            <a:r>
              <a:rPr lang="de-CH" dirty="0" smtClean="0"/>
              <a:t>Geringere </a:t>
            </a:r>
            <a:r>
              <a:rPr lang="de-CH" dirty="0"/>
              <a:t>Betroffenheit von Gemeinden mit </a:t>
            </a:r>
            <a:r>
              <a:rPr lang="de-CH" dirty="0" smtClean="0"/>
              <a:t>tiefen</a:t>
            </a:r>
            <a:br>
              <a:rPr lang="de-CH" dirty="0" smtClean="0"/>
            </a:br>
            <a:r>
              <a:rPr lang="de-CH" dirty="0" smtClean="0"/>
              <a:t>Vermögenssteuern</a:t>
            </a:r>
            <a:br>
              <a:rPr lang="de-CH" dirty="0" smtClean="0"/>
            </a:br>
            <a:r>
              <a:rPr lang="de-CH" dirty="0" smtClean="0"/>
              <a:t>(</a:t>
            </a:r>
            <a:r>
              <a:rPr lang="de-CH" dirty="0" smtClean="0"/>
              <a:t>Eptingen </a:t>
            </a:r>
            <a:r>
              <a:rPr lang="de-CH" dirty="0"/>
              <a:t>mit </a:t>
            </a:r>
            <a:r>
              <a:rPr lang="de-CH" dirty="0" smtClean="0"/>
              <a:t>11 </a:t>
            </a:r>
            <a:r>
              <a:rPr lang="de-CH" dirty="0"/>
              <a:t>Franken pro </a:t>
            </a:r>
            <a:r>
              <a:rPr lang="de-CH" dirty="0" smtClean="0"/>
              <a:t>Einwohner/in</a:t>
            </a:r>
            <a:r>
              <a:rPr lang="de-CH" dirty="0" smtClean="0"/>
              <a:t>).</a:t>
            </a:r>
            <a:endParaRPr lang="de-CH" dirty="0"/>
          </a:p>
        </p:txBody>
      </p:sp>
    </p:spTree>
    <p:extLst>
      <p:ext uri="{BB962C8B-B14F-4D97-AF65-F5344CB8AC3E}">
        <p14:creationId xmlns:p14="http://schemas.microsoft.com/office/powerpoint/2010/main" val="301935369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28</a:t>
            </a:fld>
            <a:endParaRPr lang="en-US"/>
          </a:p>
        </p:txBody>
      </p:sp>
      <p:sp>
        <p:nvSpPr>
          <p:cNvPr id="3" name="Titel 2"/>
          <p:cNvSpPr>
            <a:spLocks noGrp="1"/>
          </p:cNvSpPr>
          <p:nvPr>
            <p:ph type="title"/>
          </p:nvPr>
        </p:nvSpPr>
        <p:spPr/>
        <p:txBody>
          <a:bodyPr/>
          <a:lstStyle/>
          <a:p>
            <a:r>
              <a:rPr lang="de-CH" dirty="0" smtClean="0"/>
              <a:t>Ressourcenausgleich</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dirty="0" smtClean="0"/>
              <a:t>Glättung der Steuermindererträge durch den Ressourcen-</a:t>
            </a:r>
            <a:r>
              <a:rPr lang="de-CH" dirty="0" err="1" smtClean="0"/>
              <a:t>ausgleich</a:t>
            </a:r>
            <a:r>
              <a:rPr lang="de-CH" dirty="0" smtClean="0"/>
              <a:t> (Finanzausgleich):</a:t>
            </a:r>
          </a:p>
          <a:p>
            <a:r>
              <a:rPr lang="de-CH" dirty="0" smtClean="0"/>
              <a:t>Wegen </a:t>
            </a:r>
            <a:r>
              <a:rPr lang="de-CH" dirty="0" smtClean="0"/>
              <a:t>der </a:t>
            </a:r>
            <a:r>
              <a:rPr lang="de-CH" dirty="0" smtClean="0"/>
              <a:t>geringeren </a:t>
            </a:r>
            <a:r>
              <a:rPr lang="de-CH" dirty="0" smtClean="0"/>
              <a:t>Steuererträge </a:t>
            </a:r>
            <a:r>
              <a:rPr lang="de-CH" dirty="0" smtClean="0"/>
              <a:t>hätte das Aus-</a:t>
            </a:r>
            <a:r>
              <a:rPr lang="de-CH" dirty="0" err="1" smtClean="0"/>
              <a:t>gleichsniveau</a:t>
            </a:r>
            <a:r>
              <a:rPr lang="de-CH" dirty="0" smtClean="0"/>
              <a:t> im Jahr 2017 (Basis 2016) um 41 Franken tiefer angesetzt werden müssen;</a:t>
            </a:r>
            <a:endParaRPr lang="de-CH" dirty="0"/>
          </a:p>
          <a:p>
            <a:r>
              <a:rPr lang="de-CH" dirty="0" smtClean="0"/>
              <a:t>Minderbelastung in </a:t>
            </a:r>
            <a:r>
              <a:rPr lang="de-CH" dirty="0"/>
              <a:t>Gemeinden mit hohen </a:t>
            </a:r>
            <a:r>
              <a:rPr lang="de-CH" dirty="0" smtClean="0"/>
              <a:t>Vermögens-steuern (Binningen mit 18 Franken pro Einwohner/in);</a:t>
            </a:r>
          </a:p>
          <a:p>
            <a:r>
              <a:rPr lang="de-CH" dirty="0" smtClean="0"/>
              <a:t>Minderausstattung in Gemeinden </a:t>
            </a:r>
            <a:r>
              <a:rPr lang="de-CH" dirty="0"/>
              <a:t>mit </a:t>
            </a:r>
            <a:r>
              <a:rPr lang="de-CH" dirty="0" smtClean="0"/>
              <a:t>tiefen Vermögens-steuern (Eptingen </a:t>
            </a:r>
            <a:r>
              <a:rPr lang="de-CH" dirty="0"/>
              <a:t>mit </a:t>
            </a:r>
            <a:r>
              <a:rPr lang="de-CH" dirty="0" smtClean="0"/>
              <a:t>32 </a:t>
            </a:r>
            <a:r>
              <a:rPr lang="de-CH" dirty="0"/>
              <a:t>Franken pro </a:t>
            </a:r>
            <a:r>
              <a:rPr lang="de-CH" dirty="0" smtClean="0"/>
              <a:t>Einwohner/in).</a:t>
            </a:r>
            <a:endParaRPr lang="de-CH" dirty="0"/>
          </a:p>
        </p:txBody>
      </p:sp>
    </p:spTree>
    <p:extLst>
      <p:ext uri="{BB962C8B-B14F-4D97-AF65-F5344CB8AC3E}">
        <p14:creationId xmlns:p14="http://schemas.microsoft.com/office/powerpoint/2010/main" val="291605363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29</a:t>
            </a:fld>
            <a:endParaRPr lang="en-US"/>
          </a:p>
        </p:txBody>
      </p:sp>
      <p:sp>
        <p:nvSpPr>
          <p:cNvPr id="3" name="Titel 2"/>
          <p:cNvSpPr>
            <a:spLocks noGrp="1"/>
          </p:cNvSpPr>
          <p:nvPr>
            <p:ph type="title"/>
          </p:nvPr>
        </p:nvSpPr>
        <p:spPr/>
        <p:txBody>
          <a:bodyPr/>
          <a:lstStyle/>
          <a:p>
            <a:r>
              <a:rPr lang="de-CH" dirty="0" smtClean="0"/>
              <a:t>Entlastung für die Gemeinden (1)</a:t>
            </a:r>
            <a:endParaRPr lang="de-CH" dirty="0"/>
          </a:p>
        </p:txBody>
      </p:sp>
      <p:sp>
        <p:nvSpPr>
          <p:cNvPr id="4" name="Textplatzhalter 3"/>
          <p:cNvSpPr>
            <a:spLocks noGrp="1"/>
          </p:cNvSpPr>
          <p:nvPr>
            <p:ph type="body" sz="quarter" idx="14"/>
          </p:nvPr>
        </p:nvSpPr>
        <p:spPr/>
        <p:txBody>
          <a:bodyPr>
            <a:normAutofit/>
          </a:bodyPr>
          <a:lstStyle/>
          <a:p>
            <a:r>
              <a:rPr lang="de-CH" dirty="0" smtClean="0"/>
              <a:t>Der Regierungsrat sieht für die Gemeinden eine </a:t>
            </a:r>
            <a:r>
              <a:rPr lang="de-CH" u="sng" dirty="0" smtClean="0"/>
              <a:t>jährliche</a:t>
            </a:r>
            <a:r>
              <a:rPr lang="de-CH" dirty="0" smtClean="0"/>
              <a:t> Kompensation von 9,5 Millionen Franken vor. </a:t>
            </a:r>
          </a:p>
          <a:p>
            <a:pPr marL="269875" indent="-269875">
              <a:buFont typeface="Wingdings" panose="05000000000000000000" pitchFamily="2" charset="2"/>
              <a:buChar char="Ø"/>
            </a:pPr>
            <a:r>
              <a:rPr lang="de-CH" dirty="0">
                <a:solidFill>
                  <a:srgbClr val="FF0000"/>
                </a:solidFill>
                <a:sym typeface="Wingdings" panose="05000000000000000000" pitchFamily="2" charset="2"/>
              </a:rPr>
              <a:t>Knapp zwei Drittel </a:t>
            </a:r>
            <a:r>
              <a:rPr lang="de-CH" dirty="0" smtClean="0">
                <a:solidFill>
                  <a:srgbClr val="FF0000"/>
                </a:solidFill>
              </a:rPr>
              <a:t>der Ausfälle </a:t>
            </a:r>
            <a:r>
              <a:rPr lang="de-CH" dirty="0" smtClean="0">
                <a:solidFill>
                  <a:srgbClr val="FF0000"/>
                </a:solidFill>
              </a:rPr>
              <a:t>der Gemeinden von rund</a:t>
            </a:r>
            <a:br>
              <a:rPr lang="de-CH" dirty="0" smtClean="0">
                <a:solidFill>
                  <a:srgbClr val="FF0000"/>
                </a:solidFill>
              </a:rPr>
            </a:br>
            <a:r>
              <a:rPr lang="de-CH" dirty="0" smtClean="0">
                <a:solidFill>
                  <a:srgbClr val="FF0000"/>
                </a:solidFill>
              </a:rPr>
              <a:t>15 </a:t>
            </a:r>
            <a:r>
              <a:rPr lang="de-CH" dirty="0" smtClean="0">
                <a:solidFill>
                  <a:srgbClr val="FF0000"/>
                </a:solidFill>
              </a:rPr>
              <a:t>Millionen Franken.</a:t>
            </a:r>
          </a:p>
          <a:p>
            <a:pPr marL="269875" indent="-269875">
              <a:buFont typeface="Wingdings" panose="05000000000000000000" pitchFamily="2" charset="2"/>
              <a:buChar char="Ø"/>
            </a:pPr>
            <a:r>
              <a:rPr lang="de-CH" dirty="0">
                <a:solidFill>
                  <a:srgbClr val="FF0000"/>
                </a:solidFill>
              </a:rPr>
              <a:t>Ergebnis der Verhandlungen mit dem VBLG.</a:t>
            </a:r>
          </a:p>
        </p:txBody>
      </p:sp>
    </p:spTree>
    <p:extLst>
      <p:ext uri="{BB962C8B-B14F-4D97-AF65-F5344CB8AC3E}">
        <p14:creationId xmlns:p14="http://schemas.microsoft.com/office/powerpoint/2010/main" val="13023961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3</a:t>
            </a:fld>
            <a:endParaRPr lang="en-US"/>
          </a:p>
        </p:txBody>
      </p:sp>
      <p:sp>
        <p:nvSpPr>
          <p:cNvPr id="12" name="Titel 11"/>
          <p:cNvSpPr>
            <a:spLocks noGrp="1"/>
          </p:cNvSpPr>
          <p:nvPr>
            <p:ph type="title"/>
          </p:nvPr>
        </p:nvSpPr>
        <p:spPr/>
        <p:txBody>
          <a:bodyPr/>
          <a:lstStyle/>
          <a:p>
            <a:r>
              <a:rPr lang="de-CH" dirty="0" smtClean="0">
                <a:solidFill>
                  <a:srgbClr val="FF0000"/>
                </a:solidFill>
              </a:rPr>
              <a:t>Ablauf der Medienkonferenz</a:t>
            </a:r>
            <a:endParaRPr lang="de-CH" dirty="0">
              <a:solidFill>
                <a:srgbClr val="FF0000"/>
              </a:solidFill>
            </a:endParaRPr>
          </a:p>
        </p:txBody>
      </p:sp>
      <p:sp>
        <p:nvSpPr>
          <p:cNvPr id="13" name="Textplatzhalter 12"/>
          <p:cNvSpPr>
            <a:spLocks noGrp="1"/>
          </p:cNvSpPr>
          <p:nvPr>
            <p:ph type="body" sz="quarter" idx="14"/>
          </p:nvPr>
        </p:nvSpPr>
        <p:spPr/>
        <p:txBody>
          <a:bodyPr>
            <a:normAutofit fontScale="92500" lnSpcReduction="10000"/>
          </a:bodyPr>
          <a:lstStyle/>
          <a:p>
            <a:pPr marL="457200" indent="-457200">
              <a:buFont typeface="+mj-lt"/>
              <a:buAutoNum type="arabicPeriod"/>
            </a:pPr>
            <a:r>
              <a:rPr lang="de-CH" dirty="0" smtClean="0"/>
              <a:t>Begrüssung</a:t>
            </a:r>
          </a:p>
          <a:p>
            <a:pPr marL="457200" indent="-457200">
              <a:buAutoNum type="arabicPeriod" startAt="2"/>
            </a:pPr>
            <a:r>
              <a:rPr lang="de-CH" dirty="0" smtClean="0"/>
              <a:t>Belastung durch Vermögenssteuer</a:t>
            </a:r>
          </a:p>
          <a:p>
            <a:pPr marL="457200" indent="-457200">
              <a:buAutoNum type="arabicPeriod" startAt="2"/>
            </a:pPr>
            <a:r>
              <a:rPr lang="de-CH" dirty="0" smtClean="0"/>
              <a:t>Einbettung der Reform</a:t>
            </a:r>
            <a:endParaRPr lang="de-CH" dirty="0"/>
          </a:p>
          <a:p>
            <a:pPr marL="457200" indent="-457200">
              <a:buFont typeface="Symbol" panose="05050102010706020507" pitchFamily="18" charset="2"/>
              <a:buAutoNum type="arabicPeriod" startAt="2"/>
            </a:pPr>
            <a:r>
              <a:rPr lang="de-CH" dirty="0" smtClean="0"/>
              <a:t>Ergebnisse </a:t>
            </a:r>
            <a:r>
              <a:rPr lang="de-CH" dirty="0"/>
              <a:t>der </a:t>
            </a:r>
            <a:r>
              <a:rPr lang="de-CH" dirty="0" smtClean="0"/>
              <a:t>Vernehmlassung</a:t>
            </a:r>
          </a:p>
          <a:p>
            <a:pPr marL="457200" indent="-457200">
              <a:buFont typeface="Symbol" panose="05050102010706020507" pitchFamily="18" charset="2"/>
              <a:buAutoNum type="arabicPeriod" startAt="2"/>
            </a:pPr>
            <a:r>
              <a:rPr lang="de-CH" dirty="0" smtClean="0"/>
              <a:t>Kompensation für die Gemeinden</a:t>
            </a:r>
          </a:p>
          <a:p>
            <a:pPr marL="457200" indent="-457200">
              <a:buFont typeface="Symbol" panose="05050102010706020507" pitchFamily="18" charset="2"/>
              <a:buAutoNum type="arabicPeriod" startAt="2"/>
            </a:pPr>
            <a:r>
              <a:rPr lang="de-CH" dirty="0" smtClean="0"/>
              <a:t>Weitere Punkte aus der Vernehmlassung</a:t>
            </a:r>
            <a:endParaRPr lang="de-CH" dirty="0"/>
          </a:p>
          <a:p>
            <a:pPr marL="457200" indent="-457200">
              <a:buFont typeface="Symbol" panose="05050102010706020507" pitchFamily="18" charset="2"/>
              <a:buAutoNum type="arabicPeriod" startAt="2"/>
            </a:pPr>
            <a:r>
              <a:rPr lang="de-CH" dirty="0" smtClean="0"/>
              <a:t>Vermögenssteuerreform I im Detail</a:t>
            </a:r>
          </a:p>
          <a:p>
            <a:pPr marL="457200" indent="-457200">
              <a:buFont typeface="Symbol" panose="05050102010706020507" pitchFamily="18" charset="2"/>
              <a:buAutoNum type="arabicPeriod" startAt="2"/>
            </a:pPr>
            <a:r>
              <a:rPr lang="de-CH" dirty="0" smtClean="0"/>
              <a:t>Finanzielle Auswirkungen</a:t>
            </a:r>
          </a:p>
          <a:p>
            <a:pPr marL="457200" indent="-457200">
              <a:buFont typeface="Symbol" panose="05050102010706020507" pitchFamily="18" charset="2"/>
              <a:buAutoNum type="arabicPeriod" startAt="2"/>
            </a:pPr>
            <a:r>
              <a:rPr lang="de-CH" dirty="0" smtClean="0"/>
              <a:t>Würdigung</a:t>
            </a:r>
            <a:endParaRPr lang="de-CH" dirty="0"/>
          </a:p>
          <a:p>
            <a:pPr marL="457200" indent="-457200">
              <a:buFont typeface="Symbol" panose="05050102010706020507" pitchFamily="18" charset="2"/>
              <a:buAutoNum type="arabicPeriod" startAt="2"/>
            </a:pPr>
            <a:r>
              <a:rPr lang="de-CH" dirty="0"/>
              <a:t>Fragen / Diskussion</a:t>
            </a:r>
          </a:p>
        </p:txBody>
      </p:sp>
    </p:spTree>
    <p:extLst>
      <p:ext uri="{BB962C8B-B14F-4D97-AF65-F5344CB8AC3E}">
        <p14:creationId xmlns:p14="http://schemas.microsoft.com/office/powerpoint/2010/main" val="304064541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30</a:t>
            </a:fld>
            <a:endParaRPr lang="en-US"/>
          </a:p>
        </p:txBody>
      </p:sp>
      <p:sp>
        <p:nvSpPr>
          <p:cNvPr id="3" name="Titel 2"/>
          <p:cNvSpPr>
            <a:spLocks noGrp="1"/>
          </p:cNvSpPr>
          <p:nvPr>
            <p:ph type="title"/>
          </p:nvPr>
        </p:nvSpPr>
        <p:spPr/>
        <p:txBody>
          <a:bodyPr/>
          <a:lstStyle/>
          <a:p>
            <a:r>
              <a:rPr lang="de-CH" dirty="0"/>
              <a:t>Entlastung für die Gemeinden </a:t>
            </a:r>
            <a:r>
              <a:rPr lang="de-CH" dirty="0" smtClean="0"/>
              <a:t>(2)</a:t>
            </a:r>
            <a:endParaRPr lang="de-CH" dirty="0"/>
          </a:p>
        </p:txBody>
      </p:sp>
      <p:sp>
        <p:nvSpPr>
          <p:cNvPr id="4" name="Textplatzhalter 3"/>
          <p:cNvSpPr>
            <a:spLocks noGrp="1"/>
          </p:cNvSpPr>
          <p:nvPr>
            <p:ph type="body" sz="quarter" idx="14"/>
          </p:nvPr>
        </p:nvSpPr>
        <p:spPr/>
        <p:txBody>
          <a:bodyPr/>
          <a:lstStyle/>
          <a:p>
            <a:pPr>
              <a:spcAft>
                <a:spcPts val="600"/>
              </a:spcAft>
            </a:pPr>
            <a:r>
              <a:rPr lang="de-CH" dirty="0"/>
              <a:t>Die Entlastung soll nicht über das Steuersystem, sondern über das Finanzausgleichsgesetz erfolgen:</a:t>
            </a:r>
          </a:p>
          <a:p>
            <a:pPr lvl="1">
              <a:spcAft>
                <a:spcPts val="600"/>
              </a:spcAft>
            </a:pPr>
            <a:r>
              <a:rPr lang="de-CH" dirty="0"/>
              <a:t>Reduktion der Kompensationsleistung von den Gemeinden an den Kanton um 9,5 Millionen </a:t>
            </a:r>
            <a:r>
              <a:rPr lang="de-CH" dirty="0" smtClean="0"/>
              <a:t>Franken</a:t>
            </a:r>
            <a:br>
              <a:rPr lang="de-CH" dirty="0" smtClean="0"/>
            </a:br>
            <a:r>
              <a:rPr lang="de-CH" dirty="0" smtClean="0"/>
              <a:t>(</a:t>
            </a:r>
            <a:r>
              <a:rPr lang="de-CH" dirty="0"/>
              <a:t>32 Franken pro Kopf);</a:t>
            </a:r>
          </a:p>
          <a:p>
            <a:pPr lvl="1">
              <a:spcAft>
                <a:spcPts val="600"/>
              </a:spcAft>
            </a:pPr>
            <a:r>
              <a:rPr lang="de-CH" dirty="0"/>
              <a:t>Übergangsregelung</a:t>
            </a:r>
            <a:r>
              <a:rPr lang="de-CH" dirty="0" smtClean="0"/>
              <a:t>:</a:t>
            </a:r>
            <a:br>
              <a:rPr lang="de-CH" dirty="0" smtClean="0"/>
            </a:br>
            <a:r>
              <a:rPr lang="de-CH" dirty="0" smtClean="0"/>
              <a:t>Während </a:t>
            </a:r>
            <a:r>
              <a:rPr lang="de-CH" dirty="0"/>
              <a:t>4 Jahren sollen stark betroffene Gemeinden </a:t>
            </a:r>
            <a:r>
              <a:rPr lang="de-CH" dirty="0" smtClean="0"/>
              <a:t>mit hohen Vermögenssteuern </a:t>
            </a:r>
            <a:r>
              <a:rPr lang="de-CH" dirty="0"/>
              <a:t>stärker </a:t>
            </a:r>
            <a:r>
              <a:rPr lang="de-CH" dirty="0" smtClean="0"/>
              <a:t>entlastet werden.</a:t>
            </a:r>
            <a:endParaRPr lang="de-CH" dirty="0"/>
          </a:p>
        </p:txBody>
      </p:sp>
    </p:spTree>
    <p:extLst>
      <p:ext uri="{BB962C8B-B14F-4D97-AF65-F5344CB8AC3E}">
        <p14:creationId xmlns:p14="http://schemas.microsoft.com/office/powerpoint/2010/main" val="3696393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31</a:t>
            </a:fld>
            <a:endParaRPr lang="en-US"/>
          </a:p>
        </p:txBody>
      </p:sp>
      <p:sp>
        <p:nvSpPr>
          <p:cNvPr id="3" name="Titel 2"/>
          <p:cNvSpPr>
            <a:spLocks noGrp="1"/>
          </p:cNvSpPr>
          <p:nvPr>
            <p:ph type="title"/>
          </p:nvPr>
        </p:nvSpPr>
        <p:spPr/>
        <p:txBody>
          <a:bodyPr/>
          <a:lstStyle/>
          <a:p>
            <a:r>
              <a:rPr lang="de-CH" dirty="0" smtClean="0"/>
              <a:t>Reduktion Kompensationsleistungen</a:t>
            </a:r>
            <a:endParaRPr lang="de-CH" dirty="0"/>
          </a:p>
        </p:txBody>
      </p:sp>
      <p:sp>
        <p:nvSpPr>
          <p:cNvPr id="4" name="Textplatzhalter 3"/>
          <p:cNvSpPr>
            <a:spLocks noGrp="1"/>
          </p:cNvSpPr>
          <p:nvPr>
            <p:ph type="body" sz="quarter" idx="14"/>
          </p:nvPr>
        </p:nvSpPr>
        <p:spPr/>
        <p:txBody>
          <a:bodyPr>
            <a:normAutofit/>
          </a:bodyPr>
          <a:lstStyle/>
          <a:p>
            <a:pPr marL="357188" indent="-357188"/>
            <a:r>
              <a:rPr lang="de-CH" dirty="0" smtClean="0"/>
              <a:t>Damit alle Gemeinden etwas von der Vereinbarung mit dem Kanton haben, werden 9,5 Millionen Franken ab dem Jahr 2027 gleichmässig auf die Gemeinden verteilt.</a:t>
            </a:r>
          </a:p>
          <a:p>
            <a:pPr marL="357188" indent="-357188">
              <a:buFont typeface="Wingdings" panose="05000000000000000000" pitchFamily="2" charset="2"/>
              <a:buChar char="Ø"/>
            </a:pPr>
            <a:r>
              <a:rPr lang="de-CH" dirty="0" smtClean="0">
                <a:solidFill>
                  <a:srgbClr val="FF0000"/>
                </a:solidFill>
              </a:rPr>
              <a:t>Jede Gemeinde erhält </a:t>
            </a:r>
            <a:r>
              <a:rPr lang="de-CH" dirty="0" smtClean="0">
                <a:solidFill>
                  <a:srgbClr val="FF0000"/>
                </a:solidFill>
              </a:rPr>
              <a:t>jährlich</a:t>
            </a:r>
            <a:br>
              <a:rPr lang="de-CH" dirty="0" smtClean="0">
                <a:solidFill>
                  <a:srgbClr val="FF0000"/>
                </a:solidFill>
              </a:rPr>
            </a:br>
            <a:r>
              <a:rPr lang="de-CH" dirty="0" smtClean="0">
                <a:solidFill>
                  <a:srgbClr val="FF0000"/>
                </a:solidFill>
              </a:rPr>
              <a:t>32 </a:t>
            </a:r>
            <a:r>
              <a:rPr lang="de-CH" dirty="0" smtClean="0">
                <a:solidFill>
                  <a:srgbClr val="FF0000"/>
                </a:solidFill>
              </a:rPr>
              <a:t>Franken pro Einwohner/in.</a:t>
            </a:r>
            <a:endParaRPr lang="de-CH" dirty="0">
              <a:solidFill>
                <a:srgbClr val="FF0000"/>
              </a:solidFill>
            </a:endParaRPr>
          </a:p>
        </p:txBody>
      </p:sp>
    </p:spTree>
    <p:extLst>
      <p:ext uri="{BB962C8B-B14F-4D97-AF65-F5344CB8AC3E}">
        <p14:creationId xmlns:p14="http://schemas.microsoft.com/office/powerpoint/2010/main" val="2697091397"/>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32</a:t>
            </a:fld>
            <a:endParaRPr lang="en-US"/>
          </a:p>
        </p:txBody>
      </p:sp>
      <p:sp>
        <p:nvSpPr>
          <p:cNvPr id="3" name="Titel 2"/>
          <p:cNvSpPr>
            <a:spLocks noGrp="1"/>
          </p:cNvSpPr>
          <p:nvPr>
            <p:ph type="title"/>
          </p:nvPr>
        </p:nvSpPr>
        <p:spPr/>
        <p:txBody>
          <a:bodyPr/>
          <a:lstStyle/>
          <a:p>
            <a:r>
              <a:rPr lang="de-CH" dirty="0" smtClean="0"/>
              <a:t>Übergangsregelung nach Betroffenheit</a:t>
            </a:r>
            <a:endParaRPr lang="de-CH" dirty="0"/>
          </a:p>
        </p:txBody>
      </p:sp>
      <p:sp>
        <p:nvSpPr>
          <p:cNvPr id="4" name="Textplatzhalter 3"/>
          <p:cNvSpPr>
            <a:spLocks noGrp="1"/>
          </p:cNvSpPr>
          <p:nvPr>
            <p:ph type="body" sz="quarter" idx="14"/>
          </p:nvPr>
        </p:nvSpPr>
        <p:spPr/>
        <p:txBody>
          <a:bodyPr>
            <a:normAutofit/>
          </a:bodyPr>
          <a:lstStyle/>
          <a:p>
            <a:pPr marL="357188" indent="-357188"/>
            <a:r>
              <a:rPr lang="de-CH" dirty="0" smtClean="0"/>
              <a:t>Während einer Übergangszeit von 4 Jahren sollen Gemeinden mit hoher Betroffenheit stärker entlastet werden.</a:t>
            </a:r>
          </a:p>
          <a:p>
            <a:pPr marL="357188" indent="-357188"/>
            <a:r>
              <a:rPr lang="de-CH" dirty="0" smtClean="0"/>
              <a:t>Zur Bemessung der Betroffenheit werden die Vermögens-</a:t>
            </a:r>
            <a:r>
              <a:rPr lang="de-CH" dirty="0" err="1" smtClean="0"/>
              <a:t>steuererträge</a:t>
            </a:r>
            <a:r>
              <a:rPr lang="de-CH" dirty="0" smtClean="0"/>
              <a:t> 2018-2020 herangezogen.</a:t>
            </a:r>
          </a:p>
          <a:p>
            <a:pPr marL="357188" indent="-357188"/>
            <a:r>
              <a:rPr lang="de-CH" dirty="0" smtClean="0"/>
              <a:t>Im Jahr 2023 sollen 7,6 Mio. Franken nach Betroffenheit und 1,9 Mio. Franken nach Einwohnerzahl ausgerichtet werden. Der Anteil nach Betroffenheit nimmt pro Jahr um 1,9 Mio. Franken ab. Ab 2027 wird nur noch nach Einwohnerzahl verteilt.</a:t>
            </a:r>
          </a:p>
          <a:p>
            <a:pPr marL="357188" indent="-357188"/>
            <a:r>
              <a:rPr lang="de-CH" dirty="0" smtClean="0"/>
              <a:t>Ähnliche Vorgehensweise wie bereits bei der SV17.</a:t>
            </a:r>
          </a:p>
        </p:txBody>
      </p:sp>
    </p:spTree>
    <p:extLst>
      <p:ext uri="{BB962C8B-B14F-4D97-AF65-F5344CB8AC3E}">
        <p14:creationId xmlns:p14="http://schemas.microsoft.com/office/powerpoint/2010/main" val="253970924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33</a:t>
            </a:fld>
            <a:endParaRPr lang="en-US"/>
          </a:p>
        </p:txBody>
      </p:sp>
      <p:sp>
        <p:nvSpPr>
          <p:cNvPr id="3" name="Titel 2"/>
          <p:cNvSpPr>
            <a:spLocks noGrp="1"/>
          </p:cNvSpPr>
          <p:nvPr>
            <p:ph type="title"/>
          </p:nvPr>
        </p:nvSpPr>
        <p:spPr/>
        <p:txBody>
          <a:bodyPr/>
          <a:lstStyle/>
          <a:p>
            <a:r>
              <a:rPr lang="de-CH" dirty="0" smtClean="0"/>
              <a:t>Verteilung Entlastungsmassnahme auf die Gemeinden</a:t>
            </a:r>
            <a:endParaRPr lang="de-CH" dirty="0"/>
          </a:p>
        </p:txBody>
      </p:sp>
      <p:pic>
        <p:nvPicPr>
          <p:cNvPr id="4" name="Grafik 3"/>
          <p:cNvPicPr>
            <a:picLocks noChangeAspect="1"/>
          </p:cNvPicPr>
          <p:nvPr/>
        </p:nvPicPr>
        <p:blipFill>
          <a:blip r:embed="rId2"/>
          <a:stretch>
            <a:fillRect/>
          </a:stretch>
        </p:blipFill>
        <p:spPr>
          <a:xfrm>
            <a:off x="177801" y="1987106"/>
            <a:ext cx="8502121" cy="4587429"/>
          </a:xfrm>
          <a:prstGeom prst="rect">
            <a:avLst/>
          </a:prstGeom>
        </p:spPr>
      </p:pic>
    </p:spTree>
    <p:extLst>
      <p:ext uri="{BB962C8B-B14F-4D97-AF65-F5344CB8AC3E}">
        <p14:creationId xmlns:p14="http://schemas.microsoft.com/office/powerpoint/2010/main" val="3655778524"/>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pPr>
              <a:lnSpc>
                <a:spcPct val="100000"/>
              </a:lnSpc>
              <a:spcAft>
                <a:spcPts val="0"/>
              </a:spcAft>
            </a:pPr>
            <a:r>
              <a:rPr lang="de-CH" dirty="0" smtClean="0"/>
              <a:t>Peter B. Nefzger</a:t>
            </a:r>
          </a:p>
          <a:p>
            <a:pPr>
              <a:lnSpc>
                <a:spcPct val="100000"/>
              </a:lnSpc>
              <a:spcAft>
                <a:spcPts val="0"/>
              </a:spcAft>
            </a:pPr>
            <a:endParaRPr lang="de-CH" dirty="0" smtClean="0"/>
          </a:p>
          <a:p>
            <a:pPr>
              <a:lnSpc>
                <a:spcPct val="100000"/>
              </a:lnSpc>
              <a:spcAft>
                <a:spcPts val="0"/>
              </a:spcAft>
            </a:pPr>
            <a:r>
              <a:rPr lang="de-CH" dirty="0" smtClean="0"/>
              <a:t>Vorsteher der Steuerverwaltung</a:t>
            </a:r>
            <a:br>
              <a:rPr lang="de-CH" dirty="0" smtClean="0"/>
            </a:br>
            <a:r>
              <a:rPr lang="de-CH" dirty="0" smtClean="0"/>
              <a:t>Finanz- und Kirchendirektion</a:t>
            </a:r>
            <a:endParaRPr lang="de-CH" dirty="0"/>
          </a:p>
        </p:txBody>
      </p:sp>
      <p:sp>
        <p:nvSpPr>
          <p:cNvPr id="2" name="Foliennummernplatzhalter 1"/>
          <p:cNvSpPr>
            <a:spLocks noGrp="1"/>
          </p:cNvSpPr>
          <p:nvPr>
            <p:ph type="sldNum" sz="quarter" idx="12"/>
          </p:nvPr>
        </p:nvSpPr>
        <p:spPr/>
        <p:txBody>
          <a:bodyPr/>
          <a:lstStyle/>
          <a:p>
            <a:fld id="{63343499-4781-8F47-9616-5D65C730EB58}" type="slidenum">
              <a:rPr lang="en-US" smtClean="0"/>
              <a:t>34</a:t>
            </a:fld>
            <a:endParaRPr lang="en-US"/>
          </a:p>
        </p:txBody>
      </p:sp>
      <p:sp>
        <p:nvSpPr>
          <p:cNvPr id="5" name="Titel 4"/>
          <p:cNvSpPr>
            <a:spLocks noGrp="1"/>
          </p:cNvSpPr>
          <p:nvPr>
            <p:ph type="title"/>
          </p:nvPr>
        </p:nvSpPr>
        <p:spPr/>
        <p:txBody>
          <a:bodyPr/>
          <a:lstStyle/>
          <a:p>
            <a:r>
              <a:rPr lang="de-CH" dirty="0">
                <a:solidFill>
                  <a:srgbClr val="FF0000"/>
                </a:solidFill>
              </a:rPr>
              <a:t>6</a:t>
            </a:r>
            <a:r>
              <a:rPr lang="de-CH" dirty="0" smtClean="0">
                <a:solidFill>
                  <a:srgbClr val="FF0000"/>
                </a:solidFill>
              </a:rPr>
              <a:t>. Weitere Punkte aus der Vernehmlassung</a:t>
            </a:r>
            <a:endParaRPr lang="de-CH" dirty="0"/>
          </a:p>
        </p:txBody>
      </p:sp>
      <p:pic>
        <p:nvPicPr>
          <p:cNvPr id="1027" name="Picture 3" descr="N:\Fdb\03.FKD_\03.04.Oeffentlichkeitsarbeit\Medienkonferenz Wohneigentumsbesteuerung Gegenvorschlag März 2018\Foto Peter B. Nefzger zugeschnitten.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1255" r="212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49897"/>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35</a:t>
            </a:fld>
            <a:endParaRPr lang="en-US"/>
          </a:p>
        </p:txBody>
      </p:sp>
      <p:sp>
        <p:nvSpPr>
          <p:cNvPr id="3" name="Titel 2"/>
          <p:cNvSpPr>
            <a:spLocks noGrp="1"/>
          </p:cNvSpPr>
          <p:nvPr>
            <p:ph type="title"/>
          </p:nvPr>
        </p:nvSpPr>
        <p:spPr/>
        <p:txBody>
          <a:bodyPr/>
          <a:lstStyle/>
          <a:p>
            <a:r>
              <a:rPr lang="de-CH" dirty="0" smtClean="0"/>
              <a:t>Ertragsneutrale Reform </a:t>
            </a:r>
            <a:r>
              <a:rPr lang="de-CH" dirty="0"/>
              <a:t>der </a:t>
            </a:r>
            <a:r>
              <a:rPr lang="de-CH" dirty="0" smtClean="0"/>
              <a:t>Vermögenssteuer</a:t>
            </a:r>
            <a:endParaRPr lang="de-CH" dirty="0"/>
          </a:p>
        </p:txBody>
      </p:sp>
      <p:graphicFrame>
        <p:nvGraphicFramePr>
          <p:cNvPr id="6" name="Tabelle 5"/>
          <p:cNvGraphicFramePr>
            <a:graphicFrameLocks noGrp="1"/>
          </p:cNvGraphicFramePr>
          <p:nvPr>
            <p:extLst/>
          </p:nvPr>
        </p:nvGraphicFramePr>
        <p:xfrm>
          <a:off x="177801" y="1943305"/>
          <a:ext cx="8785224" cy="3779520"/>
        </p:xfrm>
        <a:graphic>
          <a:graphicData uri="http://schemas.openxmlformats.org/drawingml/2006/table">
            <a:tbl>
              <a:tblPr bandRow="1">
                <a:tableStyleId>{5C22544A-7EE6-4342-B048-85BDC9FD1C3A}</a:tableStyleId>
              </a:tblPr>
              <a:tblGrid>
                <a:gridCol w="1169218">
                  <a:extLst>
                    <a:ext uri="{9D8B030D-6E8A-4147-A177-3AD203B41FA5}">
                      <a16:colId xmlns:a16="http://schemas.microsoft.com/office/drawing/2014/main" val="3826052624"/>
                    </a:ext>
                  </a:extLst>
                </a:gridCol>
                <a:gridCol w="7616006">
                  <a:extLst>
                    <a:ext uri="{9D8B030D-6E8A-4147-A177-3AD203B41FA5}">
                      <a16:colId xmlns:a16="http://schemas.microsoft.com/office/drawing/2014/main" val="962209400"/>
                    </a:ext>
                  </a:extLst>
                </a:gridCol>
              </a:tblGrid>
              <a:tr h="534271">
                <a:tc>
                  <a:txBody>
                    <a:bodyPr/>
                    <a:lstStyle/>
                    <a:p>
                      <a:r>
                        <a:rPr lang="de-CH" b="1" dirty="0"/>
                        <a:t>Schritt 1</a:t>
                      </a:r>
                    </a:p>
                  </a:txBody>
                  <a:tcPr/>
                </a:tc>
                <a:tc>
                  <a:txBody>
                    <a:bodyPr/>
                    <a:lstStyle/>
                    <a:p>
                      <a:r>
                        <a:rPr lang="de-CH" b="1" dirty="0"/>
                        <a:t>Aufhebung der speziellen Baselbieter</a:t>
                      </a:r>
                      <a:r>
                        <a:rPr lang="de-CH" b="1" baseline="0" dirty="0"/>
                        <a:t> Steuerwerte für Wertschriften</a:t>
                      </a:r>
                    </a:p>
                    <a:p>
                      <a:r>
                        <a:rPr lang="de-CH" baseline="0" dirty="0"/>
                        <a:t>Vereinfachung der Steuerdeklaration und Steuerveranlagung; politisch wiederholt geforderter Reformpunkt.</a:t>
                      </a:r>
                      <a:endParaRPr lang="de-CH" dirty="0"/>
                    </a:p>
                  </a:txBody>
                  <a:tcPr/>
                </a:tc>
                <a:extLst>
                  <a:ext uri="{0D108BD9-81ED-4DB2-BD59-A6C34878D82A}">
                    <a16:rowId xmlns:a16="http://schemas.microsoft.com/office/drawing/2014/main" val="2456031497"/>
                  </a:ext>
                </a:extLst>
              </a:tr>
              <a:tr h="0">
                <a:tc>
                  <a:txBody>
                    <a:bodyPr/>
                    <a:lstStyle/>
                    <a:p>
                      <a:endParaRPr lang="de-CH" sz="1000" b="1" dirty="0"/>
                    </a:p>
                  </a:txBody>
                  <a:tcPr>
                    <a:noFill/>
                  </a:tcPr>
                </a:tc>
                <a:tc>
                  <a:txBody>
                    <a:bodyPr/>
                    <a:lstStyle/>
                    <a:p>
                      <a:endParaRPr lang="de-CH" sz="1000" dirty="0"/>
                    </a:p>
                  </a:txBody>
                  <a:tcPr>
                    <a:noFill/>
                  </a:tcPr>
                </a:tc>
                <a:extLst>
                  <a:ext uri="{0D108BD9-81ED-4DB2-BD59-A6C34878D82A}">
                    <a16:rowId xmlns:a16="http://schemas.microsoft.com/office/drawing/2014/main" val="3988396281"/>
                  </a:ext>
                </a:extLst>
              </a:tr>
              <a:tr h="534271">
                <a:tc>
                  <a:txBody>
                    <a:bodyPr/>
                    <a:lstStyle/>
                    <a:p>
                      <a:r>
                        <a:rPr lang="de-CH" b="1" dirty="0"/>
                        <a:t>Schritt 2</a:t>
                      </a:r>
                    </a:p>
                  </a:txBody>
                  <a:tcPr/>
                </a:tc>
                <a:tc>
                  <a:txBody>
                    <a:bodyPr/>
                    <a:lstStyle/>
                    <a:p>
                      <a:r>
                        <a:rPr lang="de-CH" b="1" dirty="0"/>
                        <a:t>Kompensation der Mehrbelastung aus Schritt 1</a:t>
                      </a:r>
                    </a:p>
                    <a:p>
                      <a:r>
                        <a:rPr lang="de-CH" dirty="0"/>
                        <a:t>Aufhebung</a:t>
                      </a:r>
                      <a:r>
                        <a:rPr lang="de-CH" baseline="0" dirty="0"/>
                        <a:t> der speziellen Steuerwerte für Wertschriften generiert Mehrertrag; Mehrertrag wird durch Senkung des Vermögenssteuer-Tarifs und Erhöhung der Freibeträge kompensiert.</a:t>
                      </a:r>
                      <a:endParaRPr lang="de-CH" dirty="0"/>
                    </a:p>
                  </a:txBody>
                  <a:tcPr/>
                </a:tc>
                <a:extLst>
                  <a:ext uri="{0D108BD9-81ED-4DB2-BD59-A6C34878D82A}">
                    <a16:rowId xmlns:a16="http://schemas.microsoft.com/office/drawing/2014/main" val="10947372"/>
                  </a:ext>
                </a:extLst>
              </a:tr>
              <a:tr h="0">
                <a:tc>
                  <a:txBody>
                    <a:bodyPr/>
                    <a:lstStyle/>
                    <a:p>
                      <a:endParaRPr lang="de-CH" sz="1000" b="1" dirty="0"/>
                    </a:p>
                  </a:txBody>
                  <a:tcPr>
                    <a:noFill/>
                  </a:tcPr>
                </a:tc>
                <a:tc>
                  <a:txBody>
                    <a:bodyPr/>
                    <a:lstStyle/>
                    <a:p>
                      <a:endParaRPr lang="de-CH" sz="1000" dirty="0"/>
                    </a:p>
                  </a:txBody>
                  <a:tcPr>
                    <a:noFill/>
                  </a:tcPr>
                </a:tc>
                <a:extLst>
                  <a:ext uri="{0D108BD9-81ED-4DB2-BD59-A6C34878D82A}">
                    <a16:rowId xmlns:a16="http://schemas.microsoft.com/office/drawing/2014/main" val="3553260805"/>
                  </a:ext>
                </a:extLst>
              </a:tr>
              <a:tr h="534271">
                <a:tc>
                  <a:txBody>
                    <a:bodyPr/>
                    <a:lstStyle/>
                    <a:p>
                      <a:r>
                        <a:rPr lang="de-CH" b="1" dirty="0"/>
                        <a:t>Schritt 3</a:t>
                      </a:r>
                    </a:p>
                  </a:txBody>
                  <a:tcPr/>
                </a:tc>
                <a:tc>
                  <a:txBody>
                    <a:bodyPr/>
                    <a:lstStyle/>
                    <a:p>
                      <a:r>
                        <a:rPr lang="de-CH" b="1" dirty="0"/>
                        <a:t>Verbesserung der Wettbewerbsfähigkeit</a:t>
                      </a:r>
                      <a:r>
                        <a:rPr lang="de-CH" b="1" baseline="0" dirty="0"/>
                        <a:t> in der Region</a:t>
                      </a:r>
                    </a:p>
                    <a:p>
                      <a:r>
                        <a:rPr lang="de-CH" baseline="0" dirty="0"/>
                        <a:t>Regierungsrat stellt zusätzliche finanzielle Mittel bereit, um den Kanton Basel-Landschaft bei der Vermögenssteuer in der Region Nordwest-schweiz wieder attraktiv und konkurrenzfähig zu positionieren.</a:t>
                      </a:r>
                      <a:endParaRPr lang="de-CH" dirty="0"/>
                    </a:p>
                  </a:txBody>
                  <a:tcPr/>
                </a:tc>
                <a:extLst>
                  <a:ext uri="{0D108BD9-81ED-4DB2-BD59-A6C34878D82A}">
                    <a16:rowId xmlns:a16="http://schemas.microsoft.com/office/drawing/2014/main" val="3455455645"/>
                  </a:ext>
                </a:extLst>
              </a:tr>
            </a:tbl>
          </a:graphicData>
        </a:graphic>
      </p:graphicFrame>
      <p:sp>
        <p:nvSpPr>
          <p:cNvPr id="4" name="Rechteck 3"/>
          <p:cNvSpPr/>
          <p:nvPr/>
        </p:nvSpPr>
        <p:spPr>
          <a:xfrm>
            <a:off x="105508" y="1846385"/>
            <a:ext cx="8924192" cy="257614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17472452"/>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36</a:t>
            </a:fld>
            <a:endParaRPr lang="en-US"/>
          </a:p>
        </p:txBody>
      </p:sp>
      <p:sp>
        <p:nvSpPr>
          <p:cNvPr id="3" name="Titel 2"/>
          <p:cNvSpPr>
            <a:spLocks noGrp="1"/>
          </p:cNvSpPr>
          <p:nvPr>
            <p:ph type="title"/>
          </p:nvPr>
        </p:nvSpPr>
        <p:spPr/>
        <p:txBody>
          <a:bodyPr/>
          <a:lstStyle/>
          <a:p>
            <a:r>
              <a:rPr lang="de-CH" dirty="0"/>
              <a:t>«Ertragsneutraler» Tarif – Beispiel </a:t>
            </a:r>
          </a:p>
        </p:txBody>
      </p:sp>
      <p:graphicFrame>
        <p:nvGraphicFramePr>
          <p:cNvPr id="5" name="Tabelle 4"/>
          <p:cNvGraphicFramePr>
            <a:graphicFrameLocks noGrp="1"/>
          </p:cNvGraphicFramePr>
          <p:nvPr>
            <p:extLst/>
          </p:nvPr>
        </p:nvGraphicFramePr>
        <p:xfrm>
          <a:off x="177801" y="2271510"/>
          <a:ext cx="8794368" cy="2125559"/>
        </p:xfrm>
        <a:graphic>
          <a:graphicData uri="http://schemas.openxmlformats.org/drawingml/2006/table">
            <a:tbl>
              <a:tblPr bandRow="1">
                <a:tableStyleId>{5C22544A-7EE6-4342-B048-85BDC9FD1C3A}</a:tableStyleId>
              </a:tblPr>
              <a:tblGrid>
                <a:gridCol w="7603743">
                  <a:extLst>
                    <a:ext uri="{9D8B030D-6E8A-4147-A177-3AD203B41FA5}">
                      <a16:colId xmlns:a16="http://schemas.microsoft.com/office/drawing/2014/main" val="4274101053"/>
                    </a:ext>
                  </a:extLst>
                </a:gridCol>
                <a:gridCol w="1190625">
                  <a:extLst>
                    <a:ext uri="{9D8B030D-6E8A-4147-A177-3AD203B41FA5}">
                      <a16:colId xmlns:a16="http://schemas.microsoft.com/office/drawing/2014/main" val="3150179962"/>
                    </a:ext>
                  </a:extLst>
                </a:gridCol>
              </a:tblGrid>
              <a:tr h="568698">
                <a:tc>
                  <a:txBody>
                    <a:bodyPr/>
                    <a:lstStyle/>
                    <a:p>
                      <a:pPr>
                        <a:spcBef>
                          <a:spcPts val="300"/>
                        </a:spcBef>
                        <a:spcAft>
                          <a:spcPts val="300"/>
                        </a:spcAft>
                      </a:pPr>
                      <a:r>
                        <a:rPr lang="de-CH" sz="2000" dirty="0" smtClean="0"/>
                        <a:t>Bis 150’000 Franken </a:t>
                      </a:r>
                      <a:br>
                        <a:rPr lang="de-CH" sz="2000" dirty="0" smtClean="0"/>
                      </a:br>
                      <a:r>
                        <a:rPr lang="de-CH" sz="2000" dirty="0" smtClean="0"/>
                        <a:t>(= die ersten 150’000 Franken) zu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1,25 ‰</a:t>
                      </a:r>
                      <a:endParaRPr lang="de-CH" sz="2000" dirty="0"/>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8249197"/>
                  </a:ext>
                </a:extLst>
              </a:tr>
              <a:tr h="568698">
                <a:tc>
                  <a:txBody>
                    <a:bodyPr/>
                    <a:lstStyle/>
                    <a:p>
                      <a:pPr>
                        <a:spcBef>
                          <a:spcPts val="300"/>
                        </a:spcBef>
                        <a:spcAft>
                          <a:spcPts val="300"/>
                        </a:spcAft>
                      </a:pPr>
                      <a:r>
                        <a:rPr lang="de-CH" sz="2000" dirty="0" smtClean="0"/>
                        <a:t>Von 150’001 bis</a:t>
                      </a:r>
                      <a:r>
                        <a:rPr lang="de-CH" sz="2000" baseline="0" dirty="0" smtClean="0"/>
                        <a:t> 350’000 Franken </a:t>
                      </a:r>
                      <a:br>
                        <a:rPr lang="de-CH" sz="2000" baseline="0" dirty="0" smtClean="0"/>
                      </a:br>
                      <a:r>
                        <a:rPr lang="de-CH" sz="2000" baseline="0" dirty="0" smtClean="0"/>
                        <a:t>(= die nächsten 200’000 Franken) zu</a:t>
                      </a:r>
                      <a:endParaRPr lang="de-CH" sz="200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3,00 ‰</a:t>
                      </a:r>
                      <a:endParaRPr lang="de-CH" sz="2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61722"/>
                  </a:ext>
                </a:extLst>
              </a:tr>
              <a:tr h="723479">
                <a:tc>
                  <a:txBody>
                    <a:bodyPr/>
                    <a:lstStyle/>
                    <a:p>
                      <a:pPr>
                        <a:spcBef>
                          <a:spcPts val="300"/>
                        </a:spcBef>
                        <a:spcAft>
                          <a:spcPts val="300"/>
                        </a:spcAft>
                      </a:pPr>
                      <a:r>
                        <a:rPr lang="de-CH" sz="2000" dirty="0" smtClean="0"/>
                        <a:t>Ab 350’001 Franken </a:t>
                      </a:r>
                      <a:br>
                        <a:rPr lang="de-CH" sz="2000" dirty="0" smtClean="0"/>
                      </a:br>
                      <a:r>
                        <a:rPr lang="de-CH" sz="2000" dirty="0" smtClean="0"/>
                        <a:t>(= über 350’000 Franken liegende Vermögensbeträge)</a:t>
                      </a:r>
                      <a:r>
                        <a:rPr lang="de-CH" sz="2000" baseline="0" dirty="0" smtClean="0"/>
                        <a:t> zu</a:t>
                      </a:r>
                      <a:endParaRPr lang="de-CH" sz="200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4,10 ‰</a:t>
                      </a:r>
                      <a:endParaRPr lang="de-CH" sz="2000" dirty="0"/>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2532342"/>
                  </a:ext>
                </a:extLst>
              </a:tr>
            </a:tbl>
          </a:graphicData>
        </a:graphic>
      </p:graphicFrame>
      <p:graphicFrame>
        <p:nvGraphicFramePr>
          <p:cNvPr id="6" name="Tabelle 5"/>
          <p:cNvGraphicFramePr>
            <a:graphicFrameLocks noGrp="1"/>
          </p:cNvGraphicFramePr>
          <p:nvPr>
            <p:extLst/>
          </p:nvPr>
        </p:nvGraphicFramePr>
        <p:xfrm>
          <a:off x="168657" y="4836534"/>
          <a:ext cx="8794368" cy="544358"/>
        </p:xfrm>
        <a:graphic>
          <a:graphicData uri="http://schemas.openxmlformats.org/drawingml/2006/table">
            <a:tbl>
              <a:tblPr bandRow="1">
                <a:tableStyleId>{5C22544A-7EE6-4342-B048-85BDC9FD1C3A}</a:tableStyleId>
              </a:tblPr>
              <a:tblGrid>
                <a:gridCol w="7914639">
                  <a:extLst>
                    <a:ext uri="{9D8B030D-6E8A-4147-A177-3AD203B41FA5}">
                      <a16:colId xmlns:a16="http://schemas.microsoft.com/office/drawing/2014/main" val="4274101053"/>
                    </a:ext>
                  </a:extLst>
                </a:gridCol>
                <a:gridCol w="879729">
                  <a:extLst>
                    <a:ext uri="{9D8B030D-6E8A-4147-A177-3AD203B41FA5}">
                      <a16:colId xmlns:a16="http://schemas.microsoft.com/office/drawing/2014/main" val="3150179962"/>
                    </a:ext>
                  </a:extLst>
                </a:gridCol>
              </a:tblGrid>
              <a:tr h="544358">
                <a:tc>
                  <a:txBody>
                    <a:bodyPr/>
                    <a:lstStyle/>
                    <a:p>
                      <a:pPr>
                        <a:spcBef>
                          <a:spcPts val="300"/>
                        </a:spcBef>
                        <a:spcAft>
                          <a:spcPts val="300"/>
                        </a:spcAft>
                      </a:pPr>
                      <a:r>
                        <a:rPr lang="de-CH" sz="2000" i="0" dirty="0" smtClean="0"/>
                        <a:t>Freibetrag: 75’000 Franken pro Person</a:t>
                      </a:r>
                      <a:endParaRPr lang="de-CH" sz="2000" i="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r">
                        <a:spcBef>
                          <a:spcPts val="300"/>
                        </a:spcBef>
                        <a:spcAft>
                          <a:spcPts val="300"/>
                        </a:spcAft>
                      </a:pPr>
                      <a:endParaRPr lang="de-CH" sz="2000" dirty="0" smtClean="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130361722"/>
                  </a:ext>
                </a:extLst>
              </a:tr>
            </a:tbl>
          </a:graphicData>
        </a:graphic>
      </p:graphicFrame>
    </p:spTree>
    <p:extLst>
      <p:ext uri="{BB962C8B-B14F-4D97-AF65-F5344CB8AC3E}">
        <p14:creationId xmlns:p14="http://schemas.microsoft.com/office/powerpoint/2010/main" val="4199165562"/>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37</a:t>
            </a:fld>
            <a:endParaRPr lang="en-US"/>
          </a:p>
        </p:txBody>
      </p:sp>
      <p:sp>
        <p:nvSpPr>
          <p:cNvPr id="3" name="Titel 2"/>
          <p:cNvSpPr>
            <a:spLocks noGrp="1"/>
          </p:cNvSpPr>
          <p:nvPr>
            <p:ph type="title"/>
          </p:nvPr>
        </p:nvSpPr>
        <p:spPr/>
        <p:txBody>
          <a:bodyPr/>
          <a:lstStyle/>
          <a:p>
            <a:r>
              <a:rPr lang="de-CH" dirty="0" smtClean="0"/>
              <a:t>«Ertragsneutraler» Tarif – Auswirkungen (1)</a:t>
            </a:r>
            <a:endParaRPr lang="de-CH" dirty="0"/>
          </a:p>
        </p:txBody>
      </p:sp>
      <p:sp>
        <p:nvSpPr>
          <p:cNvPr id="8" name="Textplatzhalter 7"/>
          <p:cNvSpPr>
            <a:spLocks noGrp="1"/>
          </p:cNvSpPr>
          <p:nvPr>
            <p:ph type="body" sz="quarter" idx="14"/>
          </p:nvPr>
        </p:nvSpPr>
        <p:spPr/>
        <p:txBody>
          <a:bodyPr>
            <a:normAutofit/>
          </a:bodyPr>
          <a:lstStyle/>
          <a:p>
            <a:pPr marL="0" indent="0">
              <a:buNone/>
            </a:pPr>
            <a:r>
              <a:rPr lang="de-CH" sz="2000" dirty="0" smtClean="0"/>
              <a:t>Alleinstehende Person in Sissach mit Wertschriften</a:t>
            </a:r>
            <a:endParaRPr lang="de-CH" sz="2000" dirty="0"/>
          </a:p>
        </p:txBody>
      </p:sp>
      <p:graphicFrame>
        <p:nvGraphicFramePr>
          <p:cNvPr id="5" name="Tabelle 4"/>
          <p:cNvGraphicFramePr>
            <a:graphicFrameLocks noGrp="1"/>
          </p:cNvGraphicFramePr>
          <p:nvPr>
            <p:extLst/>
          </p:nvPr>
        </p:nvGraphicFramePr>
        <p:xfrm>
          <a:off x="177801" y="2577393"/>
          <a:ext cx="8785227" cy="3078480"/>
        </p:xfrm>
        <a:graphic>
          <a:graphicData uri="http://schemas.openxmlformats.org/drawingml/2006/table">
            <a:tbl>
              <a:tblPr firstRow="1" lastRow="1" bandRow="1">
                <a:tableStyleId>{93296810-A885-4BE3-A3E7-6D5BEEA58F35}</a:tableStyleId>
              </a:tblPr>
              <a:tblGrid>
                <a:gridCol w="5473193">
                  <a:extLst>
                    <a:ext uri="{9D8B030D-6E8A-4147-A177-3AD203B41FA5}">
                      <a16:colId xmlns:a16="http://schemas.microsoft.com/office/drawing/2014/main" val="2901754995"/>
                    </a:ext>
                  </a:extLst>
                </a:gridCol>
                <a:gridCol w="1656017">
                  <a:extLst>
                    <a:ext uri="{9D8B030D-6E8A-4147-A177-3AD203B41FA5}">
                      <a16:colId xmlns:a16="http://schemas.microsoft.com/office/drawing/2014/main" val="281419925"/>
                    </a:ext>
                  </a:extLst>
                </a:gridCol>
                <a:gridCol w="1656017">
                  <a:extLst>
                    <a:ext uri="{9D8B030D-6E8A-4147-A177-3AD203B41FA5}">
                      <a16:colId xmlns:a16="http://schemas.microsoft.com/office/drawing/2014/main" val="1663140203"/>
                    </a:ext>
                  </a:extLst>
                </a:gridCol>
              </a:tblGrid>
              <a:tr h="329433">
                <a:tc>
                  <a:txBody>
                    <a:bodyPr/>
                    <a:lstStyle/>
                    <a:p>
                      <a:r>
                        <a:rPr lang="de-CH" sz="2000" dirty="0" smtClean="0"/>
                        <a:t>Basis</a:t>
                      </a:r>
                      <a:endParaRPr lang="de-CH" sz="2000" dirty="0"/>
                    </a:p>
                  </a:txBody>
                  <a:tcPr/>
                </a:tc>
                <a:tc>
                  <a:txBody>
                    <a:bodyPr/>
                    <a:lstStyle/>
                    <a:p>
                      <a:pPr algn="ctr"/>
                      <a:r>
                        <a:rPr lang="de-CH" sz="2000" dirty="0" smtClean="0"/>
                        <a:t>Bisher</a:t>
                      </a:r>
                      <a:endParaRPr lang="de-CH" sz="2000" dirty="0"/>
                    </a:p>
                  </a:txBody>
                  <a:tcPr/>
                </a:tc>
                <a:tc>
                  <a:txBody>
                    <a:bodyPr/>
                    <a:lstStyle/>
                    <a:p>
                      <a:pPr algn="ctr"/>
                      <a:r>
                        <a:rPr lang="de-CH" sz="2000" dirty="0" smtClean="0"/>
                        <a:t>Neu</a:t>
                      </a:r>
                      <a:endParaRPr lang="de-CH" sz="2000" dirty="0"/>
                    </a:p>
                  </a:txBody>
                  <a:tcPr/>
                </a:tc>
                <a:extLst>
                  <a:ext uri="{0D108BD9-81ED-4DB2-BD59-A6C34878D82A}">
                    <a16:rowId xmlns:a16="http://schemas.microsoft.com/office/drawing/2014/main" val="150653669"/>
                  </a:ext>
                </a:extLst>
              </a:tr>
              <a:tr h="564129">
                <a:tc>
                  <a:txBody>
                    <a:bodyPr/>
                    <a:lstStyle/>
                    <a:p>
                      <a:r>
                        <a:rPr lang="de-CH" sz="2000" dirty="0" smtClean="0"/>
                        <a:t>Wertschriften</a:t>
                      </a:r>
                    </a:p>
                    <a:p>
                      <a:r>
                        <a:rPr lang="de-CH" sz="2000" dirty="0" smtClean="0"/>
                        <a:t>(Annahme</a:t>
                      </a:r>
                      <a:r>
                        <a:rPr lang="de-CH" sz="2000" baseline="0" dirty="0" smtClean="0"/>
                        <a:t> 12 % Einschlagsquote)</a:t>
                      </a:r>
                      <a:endParaRPr lang="de-CH" sz="2000" dirty="0"/>
                    </a:p>
                  </a:txBody>
                  <a:tcPr/>
                </a:tc>
                <a:tc>
                  <a:txBody>
                    <a:bodyPr/>
                    <a:lstStyle/>
                    <a:p>
                      <a:pPr algn="r"/>
                      <a:r>
                        <a:rPr lang="de-CH" sz="2000" dirty="0" smtClean="0"/>
                        <a:t>215’000</a:t>
                      </a:r>
                      <a:endParaRPr lang="de-CH" sz="2000" dirty="0"/>
                    </a:p>
                  </a:txBody>
                  <a:tcPr/>
                </a:tc>
                <a:tc>
                  <a:txBody>
                    <a:bodyPr/>
                    <a:lstStyle/>
                    <a:p>
                      <a:pPr algn="r"/>
                      <a:r>
                        <a:rPr lang="de-CH" sz="2000" dirty="0" smtClean="0"/>
                        <a:t>244’318</a:t>
                      </a:r>
                      <a:endParaRPr lang="de-CH" sz="2000" dirty="0"/>
                    </a:p>
                  </a:txBody>
                  <a:tcPr/>
                </a:tc>
                <a:extLst>
                  <a:ext uri="{0D108BD9-81ED-4DB2-BD59-A6C34878D82A}">
                    <a16:rowId xmlns:a16="http://schemas.microsoft.com/office/drawing/2014/main" val="2216203802"/>
                  </a:ext>
                </a:extLst>
              </a:tr>
              <a:tr h="173985">
                <a:tc>
                  <a:txBody>
                    <a:bodyPr/>
                    <a:lstStyle/>
                    <a:p>
                      <a:r>
                        <a:rPr lang="de-CH" sz="2000" dirty="0" smtClean="0"/>
                        <a:t>Fahrzeuge</a:t>
                      </a:r>
                      <a:endParaRPr lang="de-CH" sz="2000" dirty="0"/>
                    </a:p>
                  </a:txBody>
                  <a:tcPr/>
                </a:tc>
                <a:tc>
                  <a:txBody>
                    <a:bodyPr/>
                    <a:lstStyle/>
                    <a:p>
                      <a:pPr algn="r"/>
                      <a:r>
                        <a:rPr lang="de-CH" sz="2000" dirty="0" smtClean="0"/>
                        <a:t>12’000</a:t>
                      </a:r>
                      <a:endParaRPr lang="de-CH" sz="2000" dirty="0"/>
                    </a:p>
                  </a:txBody>
                  <a:tcPr/>
                </a:tc>
                <a:tc>
                  <a:txBody>
                    <a:bodyPr/>
                    <a:lstStyle/>
                    <a:p>
                      <a:pPr algn="r"/>
                      <a:r>
                        <a:rPr lang="de-CH" sz="2000" dirty="0" smtClean="0"/>
                        <a:t>12’000</a:t>
                      </a:r>
                      <a:endParaRPr lang="de-CH" sz="2000" dirty="0"/>
                    </a:p>
                  </a:txBody>
                  <a:tcPr/>
                </a:tc>
                <a:extLst>
                  <a:ext uri="{0D108BD9-81ED-4DB2-BD59-A6C34878D82A}">
                    <a16:rowId xmlns:a16="http://schemas.microsoft.com/office/drawing/2014/main" val="1664364798"/>
                  </a:ext>
                </a:extLst>
              </a:tr>
              <a:tr h="170937">
                <a:tc>
                  <a:txBody>
                    <a:bodyPr/>
                    <a:lstStyle/>
                    <a:p>
                      <a:r>
                        <a:rPr lang="de-CH" sz="2000" dirty="0" smtClean="0"/>
                        <a:t>Reinvermögen</a:t>
                      </a:r>
                      <a:endParaRPr lang="de-CH" sz="2000" dirty="0"/>
                    </a:p>
                  </a:txBody>
                  <a:tcPr/>
                </a:tc>
                <a:tc>
                  <a:txBody>
                    <a:bodyPr/>
                    <a:lstStyle/>
                    <a:p>
                      <a:pPr algn="r"/>
                      <a:r>
                        <a:rPr lang="de-CH" sz="2000" dirty="0" smtClean="0"/>
                        <a:t>227’000</a:t>
                      </a:r>
                      <a:endParaRPr lang="de-CH" sz="2000" dirty="0"/>
                    </a:p>
                  </a:txBody>
                  <a:tcPr/>
                </a:tc>
                <a:tc>
                  <a:txBody>
                    <a:bodyPr/>
                    <a:lstStyle/>
                    <a:p>
                      <a:pPr algn="r"/>
                      <a:r>
                        <a:rPr lang="de-CH" sz="2000" dirty="0" smtClean="0"/>
                        <a:t>256’318</a:t>
                      </a:r>
                      <a:endParaRPr lang="de-CH" sz="2000" dirty="0"/>
                    </a:p>
                  </a:txBody>
                  <a:tcPr/>
                </a:tc>
                <a:extLst>
                  <a:ext uri="{0D108BD9-81ED-4DB2-BD59-A6C34878D82A}">
                    <a16:rowId xmlns:a16="http://schemas.microsoft.com/office/drawing/2014/main" val="1042974009"/>
                  </a:ext>
                </a:extLst>
              </a:tr>
              <a:tr h="295905">
                <a:tc>
                  <a:txBody>
                    <a:bodyPr/>
                    <a:lstStyle/>
                    <a:p>
                      <a:r>
                        <a:rPr lang="de-CH" sz="2000" dirty="0" smtClean="0"/>
                        <a:t>Steuerbar (nach Abzug Freibetrag)</a:t>
                      </a:r>
                      <a:endParaRPr lang="de-CH" sz="2000" dirty="0"/>
                    </a:p>
                  </a:txBody>
                  <a:tcPr/>
                </a:tc>
                <a:tc>
                  <a:txBody>
                    <a:bodyPr/>
                    <a:lstStyle/>
                    <a:p>
                      <a:pPr algn="r"/>
                      <a:r>
                        <a:rPr lang="de-CH" sz="2000" dirty="0" smtClean="0"/>
                        <a:t>152’000</a:t>
                      </a:r>
                      <a:endParaRPr lang="de-CH" sz="2000" dirty="0"/>
                    </a:p>
                  </a:txBody>
                  <a:tcPr/>
                </a:tc>
                <a:tc>
                  <a:txBody>
                    <a:bodyPr/>
                    <a:lstStyle/>
                    <a:p>
                      <a:pPr algn="r"/>
                      <a:r>
                        <a:rPr lang="de-CH" sz="2000" dirty="0" smtClean="0"/>
                        <a:t>181’318</a:t>
                      </a:r>
                      <a:endParaRPr lang="de-CH" sz="2000" dirty="0"/>
                    </a:p>
                  </a:txBody>
                  <a:tcPr/>
                </a:tc>
                <a:extLst>
                  <a:ext uri="{0D108BD9-81ED-4DB2-BD59-A6C34878D82A}">
                    <a16:rowId xmlns:a16="http://schemas.microsoft.com/office/drawing/2014/main" val="741904223"/>
                  </a:ext>
                </a:extLst>
              </a:tr>
              <a:tr h="393441">
                <a:tc>
                  <a:txBody>
                    <a:bodyPr/>
                    <a:lstStyle/>
                    <a:p>
                      <a:r>
                        <a:rPr lang="de-CH" sz="2000" dirty="0" smtClean="0"/>
                        <a:t>Steuerbetrag (Kanton &amp; Gemeinde)</a:t>
                      </a:r>
                      <a:endParaRPr lang="de-CH" sz="2000" dirty="0"/>
                    </a:p>
                  </a:txBody>
                  <a:tcPr/>
                </a:tc>
                <a:tc>
                  <a:txBody>
                    <a:bodyPr/>
                    <a:lstStyle/>
                    <a:p>
                      <a:pPr algn="r"/>
                      <a:r>
                        <a:rPr lang="de-CH" sz="2000" dirty="0" smtClean="0"/>
                        <a:t>443</a:t>
                      </a:r>
                      <a:endParaRPr lang="de-CH" sz="2000" dirty="0"/>
                    </a:p>
                  </a:txBody>
                  <a:tcPr/>
                </a:tc>
                <a:tc>
                  <a:txBody>
                    <a:bodyPr/>
                    <a:lstStyle/>
                    <a:p>
                      <a:pPr algn="r"/>
                      <a:r>
                        <a:rPr lang="de-CH" sz="2000" dirty="0" smtClean="0"/>
                        <a:t>442</a:t>
                      </a:r>
                      <a:endParaRPr lang="de-CH" sz="2000" dirty="0"/>
                    </a:p>
                  </a:txBody>
                  <a:tcPr/>
                </a:tc>
                <a:extLst>
                  <a:ext uri="{0D108BD9-81ED-4DB2-BD59-A6C34878D82A}">
                    <a16:rowId xmlns:a16="http://schemas.microsoft.com/office/drawing/2014/main" val="4089340535"/>
                  </a:ext>
                </a:extLst>
              </a:tr>
              <a:tr h="267215">
                <a:tc>
                  <a:txBody>
                    <a:bodyPr/>
                    <a:lstStyle/>
                    <a:p>
                      <a:r>
                        <a:rPr lang="de-CH" sz="2000" dirty="0" smtClean="0"/>
                        <a:t>Differenz</a:t>
                      </a:r>
                      <a:endParaRPr lang="de-CH" sz="2000" dirty="0"/>
                    </a:p>
                  </a:txBody>
                  <a:tcPr/>
                </a:tc>
                <a:tc>
                  <a:txBody>
                    <a:bodyPr/>
                    <a:lstStyle/>
                    <a:p>
                      <a:pPr algn="r"/>
                      <a:endParaRPr lang="de-CH" sz="2000" dirty="0"/>
                    </a:p>
                  </a:txBody>
                  <a:tcPr/>
                </a:tc>
                <a:tc>
                  <a:txBody>
                    <a:bodyPr/>
                    <a:lstStyle/>
                    <a:p>
                      <a:pPr algn="r"/>
                      <a:r>
                        <a:rPr lang="de-CH" sz="2000" dirty="0" smtClean="0"/>
                        <a:t>- 1</a:t>
                      </a:r>
                      <a:endParaRPr lang="de-CH" sz="2000" dirty="0"/>
                    </a:p>
                  </a:txBody>
                  <a:tcPr/>
                </a:tc>
                <a:extLst>
                  <a:ext uri="{0D108BD9-81ED-4DB2-BD59-A6C34878D82A}">
                    <a16:rowId xmlns:a16="http://schemas.microsoft.com/office/drawing/2014/main" val="2931898768"/>
                  </a:ext>
                </a:extLst>
              </a:tr>
            </a:tbl>
          </a:graphicData>
        </a:graphic>
      </p:graphicFrame>
      <p:sp>
        <p:nvSpPr>
          <p:cNvPr id="4" name="Textfeld 3"/>
          <p:cNvSpPr txBox="1"/>
          <p:nvPr/>
        </p:nvSpPr>
        <p:spPr>
          <a:xfrm>
            <a:off x="6811092" y="5720444"/>
            <a:ext cx="2151936" cy="400110"/>
          </a:xfrm>
          <a:prstGeom prst="rect">
            <a:avLst/>
          </a:prstGeom>
          <a:noFill/>
        </p:spPr>
        <p:txBody>
          <a:bodyPr wrap="none" rtlCol="0">
            <a:spAutoFit/>
          </a:bodyPr>
          <a:lstStyle/>
          <a:p>
            <a:r>
              <a:rPr lang="de-CH" sz="2000" dirty="0" smtClean="0"/>
              <a:t>Mit Schritt 3: </a:t>
            </a:r>
            <a:r>
              <a:rPr lang="de-CH" sz="2000" b="1" dirty="0" smtClean="0"/>
              <a:t>-111</a:t>
            </a:r>
            <a:endParaRPr lang="de-CH" sz="2000" b="1" dirty="0"/>
          </a:p>
        </p:txBody>
      </p:sp>
    </p:spTree>
    <p:extLst>
      <p:ext uri="{BB962C8B-B14F-4D97-AF65-F5344CB8AC3E}">
        <p14:creationId xmlns:p14="http://schemas.microsoft.com/office/powerpoint/2010/main" val="442299798"/>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38</a:t>
            </a:fld>
            <a:endParaRPr lang="en-US"/>
          </a:p>
        </p:txBody>
      </p:sp>
      <p:sp>
        <p:nvSpPr>
          <p:cNvPr id="3" name="Titel 2"/>
          <p:cNvSpPr>
            <a:spLocks noGrp="1"/>
          </p:cNvSpPr>
          <p:nvPr>
            <p:ph type="title"/>
          </p:nvPr>
        </p:nvSpPr>
        <p:spPr/>
        <p:txBody>
          <a:bodyPr/>
          <a:lstStyle/>
          <a:p>
            <a:r>
              <a:rPr lang="de-CH" smtClean="0"/>
              <a:t>«Ertragsneutraler» Tarif – Auswirkungen (2)</a:t>
            </a:r>
            <a:endParaRPr lang="de-CH" dirty="0"/>
          </a:p>
        </p:txBody>
      </p:sp>
      <p:sp>
        <p:nvSpPr>
          <p:cNvPr id="9" name="Textplatzhalter 8"/>
          <p:cNvSpPr>
            <a:spLocks noGrp="1"/>
          </p:cNvSpPr>
          <p:nvPr>
            <p:ph type="body" sz="quarter" idx="14"/>
          </p:nvPr>
        </p:nvSpPr>
        <p:spPr>
          <a:xfrm>
            <a:off x="177799" y="1962150"/>
            <a:ext cx="8785226" cy="4448197"/>
          </a:xfrm>
        </p:spPr>
        <p:txBody>
          <a:bodyPr>
            <a:normAutofit/>
          </a:bodyPr>
          <a:lstStyle/>
          <a:p>
            <a:pPr marL="0" indent="0">
              <a:buNone/>
            </a:pPr>
            <a:r>
              <a:rPr lang="de-CH" sz="2000" dirty="0" smtClean="0"/>
              <a:t>Ehepaar mit Kindern in Aesch, Wohneigentum und Wertschriften</a:t>
            </a:r>
            <a:endParaRPr lang="de-CH" sz="2000" dirty="0"/>
          </a:p>
        </p:txBody>
      </p:sp>
      <p:graphicFrame>
        <p:nvGraphicFramePr>
          <p:cNvPr id="5" name="Tabelle 4"/>
          <p:cNvGraphicFramePr>
            <a:graphicFrameLocks noGrp="1"/>
          </p:cNvGraphicFramePr>
          <p:nvPr>
            <p:extLst/>
          </p:nvPr>
        </p:nvGraphicFramePr>
        <p:xfrm>
          <a:off x="177801" y="2524639"/>
          <a:ext cx="8785227" cy="3885708"/>
        </p:xfrm>
        <a:graphic>
          <a:graphicData uri="http://schemas.openxmlformats.org/drawingml/2006/table">
            <a:tbl>
              <a:tblPr firstRow="1" lastRow="1" bandRow="1">
                <a:tableStyleId>{93296810-A885-4BE3-A3E7-6D5BEEA58F35}</a:tableStyleId>
              </a:tblPr>
              <a:tblGrid>
                <a:gridCol w="5573777">
                  <a:extLst>
                    <a:ext uri="{9D8B030D-6E8A-4147-A177-3AD203B41FA5}">
                      <a16:colId xmlns:a16="http://schemas.microsoft.com/office/drawing/2014/main" val="2901754995"/>
                    </a:ext>
                  </a:extLst>
                </a:gridCol>
                <a:gridCol w="1555433">
                  <a:extLst>
                    <a:ext uri="{9D8B030D-6E8A-4147-A177-3AD203B41FA5}">
                      <a16:colId xmlns:a16="http://schemas.microsoft.com/office/drawing/2014/main" val="281419925"/>
                    </a:ext>
                  </a:extLst>
                </a:gridCol>
                <a:gridCol w="1656017">
                  <a:extLst>
                    <a:ext uri="{9D8B030D-6E8A-4147-A177-3AD203B41FA5}">
                      <a16:colId xmlns:a16="http://schemas.microsoft.com/office/drawing/2014/main" val="1663140203"/>
                    </a:ext>
                  </a:extLst>
                </a:gridCol>
              </a:tblGrid>
              <a:tr h="383120">
                <a:tc>
                  <a:txBody>
                    <a:bodyPr/>
                    <a:lstStyle/>
                    <a:p>
                      <a:r>
                        <a:rPr lang="de-CH" sz="2000" dirty="0" smtClean="0"/>
                        <a:t>Basis</a:t>
                      </a:r>
                      <a:endParaRPr lang="de-CH" sz="2000" dirty="0"/>
                    </a:p>
                  </a:txBody>
                  <a:tcPr/>
                </a:tc>
                <a:tc>
                  <a:txBody>
                    <a:bodyPr/>
                    <a:lstStyle/>
                    <a:p>
                      <a:pPr algn="ctr"/>
                      <a:r>
                        <a:rPr lang="de-CH" sz="2000" dirty="0" smtClean="0"/>
                        <a:t>Bisher</a:t>
                      </a:r>
                      <a:endParaRPr lang="de-CH" sz="2000" dirty="0"/>
                    </a:p>
                  </a:txBody>
                  <a:tcPr/>
                </a:tc>
                <a:tc>
                  <a:txBody>
                    <a:bodyPr/>
                    <a:lstStyle/>
                    <a:p>
                      <a:pPr algn="ctr"/>
                      <a:r>
                        <a:rPr lang="de-CH" sz="2000" dirty="0" smtClean="0"/>
                        <a:t>Neu</a:t>
                      </a:r>
                      <a:endParaRPr lang="de-CH" sz="2000" dirty="0"/>
                    </a:p>
                  </a:txBody>
                  <a:tcPr/>
                </a:tc>
                <a:extLst>
                  <a:ext uri="{0D108BD9-81ED-4DB2-BD59-A6C34878D82A}">
                    <a16:rowId xmlns:a16="http://schemas.microsoft.com/office/drawing/2014/main" val="150653669"/>
                  </a:ext>
                </a:extLst>
              </a:tr>
              <a:tr h="410988">
                <a:tc>
                  <a:txBody>
                    <a:bodyPr/>
                    <a:lstStyle/>
                    <a:p>
                      <a:r>
                        <a:rPr lang="de-CH" sz="2000" dirty="0" smtClean="0"/>
                        <a:t>Gebäudewert</a:t>
                      </a:r>
                      <a:endParaRPr lang="de-CH" sz="2000" dirty="0"/>
                    </a:p>
                  </a:txBody>
                  <a:tcPr/>
                </a:tc>
                <a:tc>
                  <a:txBody>
                    <a:bodyPr/>
                    <a:lstStyle/>
                    <a:p>
                      <a:pPr algn="r"/>
                      <a:r>
                        <a:rPr lang="de-CH" sz="2000" dirty="0" smtClean="0"/>
                        <a:t>167’300</a:t>
                      </a:r>
                      <a:endParaRPr lang="de-CH" sz="2000" dirty="0"/>
                    </a:p>
                  </a:txBody>
                  <a:tcPr/>
                </a:tc>
                <a:tc>
                  <a:txBody>
                    <a:bodyPr/>
                    <a:lstStyle/>
                    <a:p>
                      <a:pPr algn="r"/>
                      <a:r>
                        <a:rPr lang="de-CH" sz="2000" dirty="0" smtClean="0"/>
                        <a:t>167’300</a:t>
                      </a:r>
                      <a:endParaRPr lang="de-CH" sz="2000" dirty="0"/>
                    </a:p>
                  </a:txBody>
                  <a:tcPr/>
                </a:tc>
                <a:extLst>
                  <a:ext uri="{0D108BD9-81ED-4DB2-BD59-A6C34878D82A}">
                    <a16:rowId xmlns:a16="http://schemas.microsoft.com/office/drawing/2014/main" val="2216203802"/>
                  </a:ext>
                </a:extLst>
              </a:tr>
              <a:tr h="383120">
                <a:tc>
                  <a:txBody>
                    <a:bodyPr/>
                    <a:lstStyle/>
                    <a:p>
                      <a:r>
                        <a:rPr lang="de-CH" sz="2000" dirty="0" smtClean="0"/>
                        <a:t>Bodenwert</a:t>
                      </a:r>
                      <a:endParaRPr lang="de-CH" sz="2000" dirty="0"/>
                    </a:p>
                  </a:txBody>
                  <a:tcPr/>
                </a:tc>
                <a:tc>
                  <a:txBody>
                    <a:bodyPr/>
                    <a:lstStyle/>
                    <a:p>
                      <a:pPr algn="r"/>
                      <a:r>
                        <a:rPr lang="de-CH" sz="2000" dirty="0" smtClean="0"/>
                        <a:t>23’800</a:t>
                      </a:r>
                      <a:endParaRPr lang="de-CH" sz="2000" dirty="0"/>
                    </a:p>
                  </a:txBody>
                  <a:tcPr/>
                </a:tc>
                <a:tc>
                  <a:txBody>
                    <a:bodyPr/>
                    <a:lstStyle/>
                    <a:p>
                      <a:pPr algn="r"/>
                      <a:r>
                        <a:rPr lang="de-CH" sz="2000" dirty="0" smtClean="0"/>
                        <a:t>23’800</a:t>
                      </a:r>
                      <a:endParaRPr lang="de-CH" sz="2000" dirty="0"/>
                    </a:p>
                  </a:txBody>
                  <a:tcPr/>
                </a:tc>
                <a:extLst>
                  <a:ext uri="{0D108BD9-81ED-4DB2-BD59-A6C34878D82A}">
                    <a16:rowId xmlns:a16="http://schemas.microsoft.com/office/drawing/2014/main" val="1664364798"/>
                  </a:ext>
                </a:extLst>
              </a:tr>
              <a:tr h="677827">
                <a:tc>
                  <a:txBody>
                    <a:bodyPr/>
                    <a:lstStyle/>
                    <a:p>
                      <a:r>
                        <a:rPr lang="de-CH" sz="2000" dirty="0" smtClean="0"/>
                        <a:t>Wertschriften</a:t>
                      </a:r>
                    </a:p>
                    <a:p>
                      <a:r>
                        <a:rPr lang="de-CH" sz="2000" dirty="0" smtClean="0"/>
                        <a:t>(Annahme 12 % Einschlagsquote)</a:t>
                      </a:r>
                      <a:endParaRPr lang="de-CH" sz="2000" dirty="0"/>
                    </a:p>
                  </a:txBody>
                  <a:tcPr/>
                </a:tc>
                <a:tc>
                  <a:txBody>
                    <a:bodyPr/>
                    <a:lstStyle/>
                    <a:p>
                      <a:pPr algn="r"/>
                      <a:r>
                        <a:rPr lang="de-CH" sz="2000" dirty="0" smtClean="0"/>
                        <a:t>150’000</a:t>
                      </a:r>
                      <a:endParaRPr lang="de-CH" sz="2000" dirty="0"/>
                    </a:p>
                  </a:txBody>
                  <a:tcPr/>
                </a:tc>
                <a:tc>
                  <a:txBody>
                    <a:bodyPr/>
                    <a:lstStyle/>
                    <a:p>
                      <a:pPr algn="r"/>
                      <a:r>
                        <a:rPr lang="de-CH" sz="2000" dirty="0" smtClean="0"/>
                        <a:t>170’454</a:t>
                      </a:r>
                      <a:endParaRPr lang="de-CH" sz="2000" dirty="0"/>
                    </a:p>
                  </a:txBody>
                  <a:tcPr/>
                </a:tc>
                <a:extLst>
                  <a:ext uri="{0D108BD9-81ED-4DB2-BD59-A6C34878D82A}">
                    <a16:rowId xmlns:a16="http://schemas.microsoft.com/office/drawing/2014/main" val="1042974009"/>
                  </a:ext>
                </a:extLst>
              </a:tr>
              <a:tr h="383120">
                <a:tc>
                  <a:txBody>
                    <a:bodyPr/>
                    <a:lstStyle/>
                    <a:p>
                      <a:r>
                        <a:rPr lang="de-CH" sz="2000" dirty="0" smtClean="0"/>
                        <a:t>Hypothek</a:t>
                      </a:r>
                      <a:endParaRPr lang="de-CH" sz="2000" dirty="0"/>
                    </a:p>
                  </a:txBody>
                  <a:tcPr/>
                </a:tc>
                <a:tc>
                  <a:txBody>
                    <a:bodyPr/>
                    <a:lstStyle/>
                    <a:p>
                      <a:pPr algn="r"/>
                      <a:r>
                        <a:rPr lang="de-CH" sz="2000" dirty="0" smtClean="0"/>
                        <a:t>- 600’000</a:t>
                      </a:r>
                      <a:endParaRPr lang="de-CH" sz="2000" dirty="0"/>
                    </a:p>
                  </a:txBody>
                  <a:tcPr/>
                </a:tc>
                <a:tc>
                  <a:txBody>
                    <a:bodyPr/>
                    <a:lstStyle/>
                    <a:p>
                      <a:pPr algn="r"/>
                      <a:r>
                        <a:rPr lang="de-CH" sz="2000" dirty="0" smtClean="0"/>
                        <a:t>- 600’000</a:t>
                      </a:r>
                      <a:endParaRPr lang="de-CH" sz="2000" dirty="0"/>
                    </a:p>
                  </a:txBody>
                  <a:tcPr/>
                </a:tc>
                <a:extLst>
                  <a:ext uri="{0D108BD9-81ED-4DB2-BD59-A6C34878D82A}">
                    <a16:rowId xmlns:a16="http://schemas.microsoft.com/office/drawing/2014/main" val="741904223"/>
                  </a:ext>
                </a:extLst>
              </a:tr>
              <a:tr h="383120">
                <a:tc>
                  <a:txBody>
                    <a:bodyPr/>
                    <a:lstStyle/>
                    <a:p>
                      <a:r>
                        <a:rPr lang="de-CH" sz="2000" dirty="0" smtClean="0"/>
                        <a:t>Reinvermögen</a:t>
                      </a:r>
                      <a:endParaRPr lang="de-CH" sz="2000" dirty="0"/>
                    </a:p>
                  </a:txBody>
                  <a:tcPr/>
                </a:tc>
                <a:tc>
                  <a:txBody>
                    <a:bodyPr/>
                    <a:lstStyle/>
                    <a:p>
                      <a:pPr algn="r"/>
                      <a:r>
                        <a:rPr lang="de-CH" sz="2000" dirty="0" smtClean="0"/>
                        <a:t>- 258’900</a:t>
                      </a:r>
                      <a:endParaRPr lang="de-CH" sz="2000" dirty="0"/>
                    </a:p>
                  </a:txBody>
                  <a:tcPr/>
                </a:tc>
                <a:tc>
                  <a:txBody>
                    <a:bodyPr/>
                    <a:lstStyle/>
                    <a:p>
                      <a:pPr algn="r"/>
                      <a:r>
                        <a:rPr lang="de-CH" sz="2000" dirty="0" smtClean="0"/>
                        <a:t>- 238’446</a:t>
                      </a:r>
                      <a:endParaRPr lang="de-CH" sz="2000" dirty="0"/>
                    </a:p>
                  </a:txBody>
                  <a:tcPr/>
                </a:tc>
                <a:extLst>
                  <a:ext uri="{0D108BD9-81ED-4DB2-BD59-A6C34878D82A}">
                    <a16:rowId xmlns:a16="http://schemas.microsoft.com/office/drawing/2014/main" val="4089340535"/>
                  </a:ext>
                </a:extLst>
              </a:tr>
              <a:tr h="383120">
                <a:tc>
                  <a:txBody>
                    <a:bodyPr/>
                    <a:lstStyle/>
                    <a:p>
                      <a:r>
                        <a:rPr lang="de-CH" sz="2000" dirty="0" smtClean="0"/>
                        <a:t>Steuerbetrag (nach Abzug Freibetrag)</a:t>
                      </a:r>
                      <a:endParaRPr lang="de-CH" sz="2000" dirty="0"/>
                    </a:p>
                  </a:txBody>
                  <a:tcPr/>
                </a:tc>
                <a:tc>
                  <a:txBody>
                    <a:bodyPr/>
                    <a:lstStyle/>
                    <a:p>
                      <a:pPr algn="r"/>
                      <a:r>
                        <a:rPr lang="de-CH" sz="2000" dirty="0" smtClean="0"/>
                        <a:t>0</a:t>
                      </a:r>
                      <a:endParaRPr lang="de-CH" sz="2000" dirty="0"/>
                    </a:p>
                  </a:txBody>
                  <a:tcPr/>
                </a:tc>
                <a:tc>
                  <a:txBody>
                    <a:bodyPr/>
                    <a:lstStyle/>
                    <a:p>
                      <a:pPr algn="r"/>
                      <a:r>
                        <a:rPr lang="de-CH" sz="2000" dirty="0" smtClean="0"/>
                        <a:t>0</a:t>
                      </a:r>
                      <a:endParaRPr lang="de-CH" sz="2000" dirty="0"/>
                    </a:p>
                  </a:txBody>
                  <a:tcPr/>
                </a:tc>
                <a:extLst>
                  <a:ext uri="{0D108BD9-81ED-4DB2-BD59-A6C34878D82A}">
                    <a16:rowId xmlns:a16="http://schemas.microsoft.com/office/drawing/2014/main" val="1219331094"/>
                  </a:ext>
                </a:extLst>
              </a:tr>
              <a:tr h="383120">
                <a:tc>
                  <a:txBody>
                    <a:bodyPr/>
                    <a:lstStyle/>
                    <a:p>
                      <a:r>
                        <a:rPr lang="de-CH" sz="2000" dirty="0" smtClean="0"/>
                        <a:t>Steuerbetrag (Kanton &amp; Gemeinde)</a:t>
                      </a:r>
                      <a:endParaRPr lang="de-CH" sz="2000" dirty="0"/>
                    </a:p>
                  </a:txBody>
                  <a:tcPr/>
                </a:tc>
                <a:tc>
                  <a:txBody>
                    <a:bodyPr/>
                    <a:lstStyle/>
                    <a:p>
                      <a:pPr algn="r"/>
                      <a:r>
                        <a:rPr lang="de-CH" sz="2000" dirty="0" smtClean="0"/>
                        <a:t>0</a:t>
                      </a:r>
                      <a:endParaRPr lang="de-CH" sz="2000" dirty="0"/>
                    </a:p>
                  </a:txBody>
                  <a:tcPr/>
                </a:tc>
                <a:tc>
                  <a:txBody>
                    <a:bodyPr/>
                    <a:lstStyle/>
                    <a:p>
                      <a:pPr algn="r"/>
                      <a:r>
                        <a:rPr lang="de-CH" sz="2000" dirty="0" smtClean="0"/>
                        <a:t>0</a:t>
                      </a:r>
                      <a:endParaRPr lang="de-CH" sz="2000" dirty="0"/>
                    </a:p>
                  </a:txBody>
                  <a:tcPr/>
                </a:tc>
                <a:extLst>
                  <a:ext uri="{0D108BD9-81ED-4DB2-BD59-A6C34878D82A}">
                    <a16:rowId xmlns:a16="http://schemas.microsoft.com/office/drawing/2014/main" val="1226408396"/>
                  </a:ext>
                </a:extLst>
              </a:tr>
              <a:tr h="383120">
                <a:tc>
                  <a:txBody>
                    <a:bodyPr/>
                    <a:lstStyle/>
                    <a:p>
                      <a:r>
                        <a:rPr lang="de-CH" sz="2000" dirty="0" smtClean="0"/>
                        <a:t>Differenz</a:t>
                      </a:r>
                      <a:endParaRPr lang="de-CH" sz="2000" dirty="0"/>
                    </a:p>
                  </a:txBody>
                  <a:tcPr/>
                </a:tc>
                <a:tc>
                  <a:txBody>
                    <a:bodyPr/>
                    <a:lstStyle/>
                    <a:p>
                      <a:pPr algn="r"/>
                      <a:endParaRPr lang="de-CH" sz="2000" dirty="0"/>
                    </a:p>
                  </a:txBody>
                  <a:tcPr/>
                </a:tc>
                <a:tc>
                  <a:txBody>
                    <a:bodyPr/>
                    <a:lstStyle/>
                    <a:p>
                      <a:pPr algn="r"/>
                      <a:r>
                        <a:rPr lang="de-CH" sz="2000" dirty="0" smtClean="0"/>
                        <a:t>0</a:t>
                      </a:r>
                      <a:endParaRPr lang="de-CH" sz="2000" dirty="0"/>
                    </a:p>
                  </a:txBody>
                  <a:tcPr/>
                </a:tc>
                <a:extLst>
                  <a:ext uri="{0D108BD9-81ED-4DB2-BD59-A6C34878D82A}">
                    <a16:rowId xmlns:a16="http://schemas.microsoft.com/office/drawing/2014/main" val="2931898768"/>
                  </a:ext>
                </a:extLst>
              </a:tr>
            </a:tbl>
          </a:graphicData>
        </a:graphic>
      </p:graphicFrame>
      <p:sp>
        <p:nvSpPr>
          <p:cNvPr id="6" name="Textfeld 5"/>
          <p:cNvSpPr txBox="1"/>
          <p:nvPr/>
        </p:nvSpPr>
        <p:spPr>
          <a:xfrm>
            <a:off x="7143299" y="6372584"/>
            <a:ext cx="1819729" cy="400110"/>
          </a:xfrm>
          <a:prstGeom prst="rect">
            <a:avLst/>
          </a:prstGeom>
          <a:noFill/>
        </p:spPr>
        <p:txBody>
          <a:bodyPr wrap="none" rtlCol="0">
            <a:spAutoFit/>
          </a:bodyPr>
          <a:lstStyle/>
          <a:p>
            <a:r>
              <a:rPr lang="de-CH" sz="2000" dirty="0" smtClean="0"/>
              <a:t>Mit Schritt 3: </a:t>
            </a:r>
            <a:r>
              <a:rPr lang="de-CH" sz="2000" b="1" dirty="0" smtClean="0"/>
              <a:t>0</a:t>
            </a:r>
            <a:endParaRPr lang="de-CH" sz="2000" b="1" dirty="0"/>
          </a:p>
        </p:txBody>
      </p:sp>
    </p:spTree>
    <p:extLst>
      <p:ext uri="{BB962C8B-B14F-4D97-AF65-F5344CB8AC3E}">
        <p14:creationId xmlns:p14="http://schemas.microsoft.com/office/powerpoint/2010/main" val="3078716155"/>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39</a:t>
            </a:fld>
            <a:endParaRPr lang="en-US"/>
          </a:p>
        </p:txBody>
      </p:sp>
      <p:sp>
        <p:nvSpPr>
          <p:cNvPr id="3" name="Titel 2"/>
          <p:cNvSpPr>
            <a:spLocks noGrp="1"/>
          </p:cNvSpPr>
          <p:nvPr>
            <p:ph type="title"/>
          </p:nvPr>
        </p:nvSpPr>
        <p:spPr/>
        <p:txBody>
          <a:bodyPr/>
          <a:lstStyle/>
          <a:p>
            <a:r>
              <a:rPr lang="de-CH" dirty="0"/>
              <a:t>«</a:t>
            </a:r>
            <a:r>
              <a:rPr lang="de-CH" dirty="0" smtClean="0"/>
              <a:t>Ertragsneutraler» Tarif </a:t>
            </a:r>
            <a:r>
              <a:rPr lang="de-CH" dirty="0"/>
              <a:t>–</a:t>
            </a:r>
            <a:r>
              <a:rPr lang="de-CH" dirty="0" smtClean="0"/>
              <a:t> </a:t>
            </a:r>
            <a:r>
              <a:rPr lang="de-CH" dirty="0"/>
              <a:t>Auswirkungen </a:t>
            </a:r>
            <a:r>
              <a:rPr lang="de-CH" dirty="0" smtClean="0"/>
              <a:t>(3)</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sz="2000" dirty="0" smtClean="0"/>
              <a:t>Familie in Pfeffingen mit Wohneigentum und umfangreichen Wertschriften</a:t>
            </a:r>
            <a:endParaRPr lang="de-CH" sz="2000" dirty="0"/>
          </a:p>
        </p:txBody>
      </p:sp>
      <p:graphicFrame>
        <p:nvGraphicFramePr>
          <p:cNvPr id="5" name="Tabelle 4"/>
          <p:cNvGraphicFramePr>
            <a:graphicFrameLocks noGrp="1"/>
          </p:cNvGraphicFramePr>
          <p:nvPr>
            <p:extLst/>
          </p:nvPr>
        </p:nvGraphicFramePr>
        <p:xfrm>
          <a:off x="177801" y="2402279"/>
          <a:ext cx="8785227" cy="3962400"/>
        </p:xfrm>
        <a:graphic>
          <a:graphicData uri="http://schemas.openxmlformats.org/drawingml/2006/table">
            <a:tbl>
              <a:tblPr firstRow="1" lastRow="1" bandRow="1">
                <a:tableStyleId>{93296810-A885-4BE3-A3E7-6D5BEEA58F35}</a:tableStyleId>
              </a:tblPr>
              <a:tblGrid>
                <a:gridCol w="5564631">
                  <a:extLst>
                    <a:ext uri="{9D8B030D-6E8A-4147-A177-3AD203B41FA5}">
                      <a16:colId xmlns:a16="http://schemas.microsoft.com/office/drawing/2014/main" val="2901754995"/>
                    </a:ext>
                  </a:extLst>
                </a:gridCol>
                <a:gridCol w="1591056">
                  <a:extLst>
                    <a:ext uri="{9D8B030D-6E8A-4147-A177-3AD203B41FA5}">
                      <a16:colId xmlns:a16="http://schemas.microsoft.com/office/drawing/2014/main" val="281419925"/>
                    </a:ext>
                  </a:extLst>
                </a:gridCol>
                <a:gridCol w="1629540">
                  <a:extLst>
                    <a:ext uri="{9D8B030D-6E8A-4147-A177-3AD203B41FA5}">
                      <a16:colId xmlns:a16="http://schemas.microsoft.com/office/drawing/2014/main" val="1663140203"/>
                    </a:ext>
                  </a:extLst>
                </a:gridCol>
              </a:tblGrid>
              <a:tr h="378714">
                <a:tc>
                  <a:txBody>
                    <a:bodyPr/>
                    <a:lstStyle/>
                    <a:p>
                      <a:r>
                        <a:rPr lang="de-CH" sz="2000" dirty="0" smtClean="0"/>
                        <a:t>Basis</a:t>
                      </a:r>
                      <a:endParaRPr lang="de-CH" sz="2000" dirty="0"/>
                    </a:p>
                  </a:txBody>
                  <a:tcPr/>
                </a:tc>
                <a:tc>
                  <a:txBody>
                    <a:bodyPr/>
                    <a:lstStyle/>
                    <a:p>
                      <a:pPr algn="ctr"/>
                      <a:r>
                        <a:rPr lang="de-CH" sz="2000" dirty="0" smtClean="0"/>
                        <a:t>Bisher</a:t>
                      </a:r>
                      <a:endParaRPr lang="de-CH" sz="2000" dirty="0"/>
                    </a:p>
                  </a:txBody>
                  <a:tcPr/>
                </a:tc>
                <a:tc>
                  <a:txBody>
                    <a:bodyPr/>
                    <a:lstStyle/>
                    <a:p>
                      <a:pPr algn="ctr"/>
                      <a:r>
                        <a:rPr lang="de-CH" sz="2000" dirty="0" smtClean="0"/>
                        <a:t>Neu</a:t>
                      </a:r>
                      <a:endParaRPr lang="de-CH" sz="2000" dirty="0"/>
                    </a:p>
                  </a:txBody>
                  <a:tcPr/>
                </a:tc>
                <a:extLst>
                  <a:ext uri="{0D108BD9-81ED-4DB2-BD59-A6C34878D82A}">
                    <a16:rowId xmlns:a16="http://schemas.microsoft.com/office/drawing/2014/main" val="150653669"/>
                  </a:ext>
                </a:extLst>
              </a:tr>
              <a:tr h="244602">
                <a:tc>
                  <a:txBody>
                    <a:bodyPr/>
                    <a:lstStyle/>
                    <a:p>
                      <a:r>
                        <a:rPr lang="de-CH" sz="2000" dirty="0" smtClean="0"/>
                        <a:t>Gebäudewert</a:t>
                      </a:r>
                      <a:endParaRPr lang="de-CH" sz="2000" dirty="0"/>
                    </a:p>
                  </a:txBody>
                  <a:tcPr/>
                </a:tc>
                <a:tc>
                  <a:txBody>
                    <a:bodyPr/>
                    <a:lstStyle/>
                    <a:p>
                      <a:pPr algn="r"/>
                      <a:r>
                        <a:rPr lang="de-CH" sz="2000" dirty="0" smtClean="0"/>
                        <a:t>238’200</a:t>
                      </a:r>
                      <a:endParaRPr lang="de-CH" sz="2000" dirty="0"/>
                    </a:p>
                  </a:txBody>
                  <a:tcPr/>
                </a:tc>
                <a:tc>
                  <a:txBody>
                    <a:bodyPr/>
                    <a:lstStyle/>
                    <a:p>
                      <a:pPr algn="r"/>
                      <a:r>
                        <a:rPr lang="de-CH" sz="2000" dirty="0" smtClean="0"/>
                        <a:t>238’200</a:t>
                      </a:r>
                      <a:endParaRPr lang="de-CH" sz="2000" dirty="0"/>
                    </a:p>
                  </a:txBody>
                  <a:tcPr/>
                </a:tc>
                <a:extLst>
                  <a:ext uri="{0D108BD9-81ED-4DB2-BD59-A6C34878D82A}">
                    <a16:rowId xmlns:a16="http://schemas.microsoft.com/office/drawing/2014/main" val="2216203802"/>
                  </a:ext>
                </a:extLst>
              </a:tr>
              <a:tr h="135502">
                <a:tc>
                  <a:txBody>
                    <a:bodyPr/>
                    <a:lstStyle/>
                    <a:p>
                      <a:r>
                        <a:rPr lang="de-CH" sz="2000" dirty="0" smtClean="0"/>
                        <a:t>Bodenwert</a:t>
                      </a:r>
                      <a:endParaRPr lang="de-CH" sz="2000" dirty="0"/>
                    </a:p>
                  </a:txBody>
                  <a:tcPr/>
                </a:tc>
                <a:tc>
                  <a:txBody>
                    <a:bodyPr/>
                    <a:lstStyle/>
                    <a:p>
                      <a:pPr algn="r"/>
                      <a:r>
                        <a:rPr lang="de-CH" sz="2000" dirty="0" smtClean="0"/>
                        <a:t>24’100</a:t>
                      </a:r>
                      <a:endParaRPr lang="de-CH" sz="2000" dirty="0"/>
                    </a:p>
                  </a:txBody>
                  <a:tcPr/>
                </a:tc>
                <a:tc>
                  <a:txBody>
                    <a:bodyPr/>
                    <a:lstStyle/>
                    <a:p>
                      <a:pPr algn="r"/>
                      <a:r>
                        <a:rPr lang="de-CH" sz="2000" dirty="0" smtClean="0"/>
                        <a:t>24’100</a:t>
                      </a:r>
                      <a:endParaRPr lang="de-CH" sz="2000" dirty="0"/>
                    </a:p>
                  </a:txBody>
                  <a:tcPr/>
                </a:tc>
                <a:extLst>
                  <a:ext uri="{0D108BD9-81ED-4DB2-BD59-A6C34878D82A}">
                    <a16:rowId xmlns:a16="http://schemas.microsoft.com/office/drawing/2014/main" val="1664364798"/>
                  </a:ext>
                </a:extLst>
              </a:tr>
              <a:tr h="129406">
                <a:tc>
                  <a:txBody>
                    <a:bodyPr/>
                    <a:lstStyle/>
                    <a:p>
                      <a:r>
                        <a:rPr lang="de-CH" sz="2000" dirty="0" smtClean="0"/>
                        <a:t>Wertschriften </a:t>
                      </a:r>
                      <a:r>
                        <a:rPr lang="de-CH" sz="1600" dirty="0" smtClean="0"/>
                        <a:t>(Annahme 12 % Einschlagsquote)</a:t>
                      </a:r>
                      <a:endParaRPr lang="de-CH" sz="1600" dirty="0"/>
                    </a:p>
                  </a:txBody>
                  <a:tcPr/>
                </a:tc>
                <a:tc>
                  <a:txBody>
                    <a:bodyPr/>
                    <a:lstStyle/>
                    <a:p>
                      <a:pPr algn="r"/>
                      <a:r>
                        <a:rPr lang="de-CH" sz="2000" dirty="0" smtClean="0"/>
                        <a:t>12’230’300</a:t>
                      </a:r>
                      <a:endParaRPr lang="de-CH" sz="2000" dirty="0"/>
                    </a:p>
                  </a:txBody>
                  <a:tcPr/>
                </a:tc>
                <a:tc>
                  <a:txBody>
                    <a:bodyPr/>
                    <a:lstStyle/>
                    <a:p>
                      <a:pPr algn="r"/>
                      <a:r>
                        <a:rPr lang="de-CH" sz="2000" dirty="0" smtClean="0"/>
                        <a:t>13’898’068</a:t>
                      </a:r>
                      <a:endParaRPr lang="de-CH" sz="2000" dirty="0"/>
                    </a:p>
                  </a:txBody>
                  <a:tcPr/>
                </a:tc>
                <a:extLst>
                  <a:ext uri="{0D108BD9-81ED-4DB2-BD59-A6C34878D82A}">
                    <a16:rowId xmlns:a16="http://schemas.microsoft.com/office/drawing/2014/main" val="1042974009"/>
                  </a:ext>
                </a:extLst>
              </a:tr>
              <a:tr h="165354">
                <a:tc>
                  <a:txBody>
                    <a:bodyPr/>
                    <a:lstStyle/>
                    <a:p>
                      <a:r>
                        <a:rPr lang="de-CH" sz="2000" dirty="0" smtClean="0"/>
                        <a:t>Fahrzeuge</a:t>
                      </a:r>
                      <a:endParaRPr lang="de-CH" sz="2000" dirty="0"/>
                    </a:p>
                  </a:txBody>
                  <a:tcPr/>
                </a:tc>
                <a:tc>
                  <a:txBody>
                    <a:bodyPr/>
                    <a:lstStyle/>
                    <a:p>
                      <a:pPr algn="r"/>
                      <a:r>
                        <a:rPr lang="de-CH" sz="2000" dirty="0" smtClean="0"/>
                        <a:t>60’000</a:t>
                      </a:r>
                      <a:endParaRPr lang="de-CH" sz="2000" dirty="0"/>
                    </a:p>
                  </a:txBody>
                  <a:tcPr/>
                </a:tc>
                <a:tc>
                  <a:txBody>
                    <a:bodyPr/>
                    <a:lstStyle/>
                    <a:p>
                      <a:pPr algn="r"/>
                      <a:r>
                        <a:rPr lang="de-CH" sz="2000" dirty="0" smtClean="0"/>
                        <a:t>60’000</a:t>
                      </a:r>
                      <a:endParaRPr lang="de-CH" sz="2000" dirty="0"/>
                    </a:p>
                  </a:txBody>
                  <a:tcPr/>
                </a:tc>
                <a:extLst>
                  <a:ext uri="{0D108BD9-81ED-4DB2-BD59-A6C34878D82A}">
                    <a16:rowId xmlns:a16="http://schemas.microsoft.com/office/drawing/2014/main" val="2298509616"/>
                  </a:ext>
                </a:extLst>
              </a:tr>
              <a:tr h="360426">
                <a:tc>
                  <a:txBody>
                    <a:bodyPr/>
                    <a:lstStyle/>
                    <a:p>
                      <a:r>
                        <a:rPr lang="de-CH" sz="2000" dirty="0" smtClean="0"/>
                        <a:t>Hypothek</a:t>
                      </a:r>
                      <a:endParaRPr lang="de-CH" sz="2000" dirty="0"/>
                    </a:p>
                  </a:txBody>
                  <a:tcPr/>
                </a:tc>
                <a:tc>
                  <a:txBody>
                    <a:bodyPr/>
                    <a:lstStyle/>
                    <a:p>
                      <a:pPr algn="r"/>
                      <a:r>
                        <a:rPr lang="de-CH" sz="2000" dirty="0" smtClean="0"/>
                        <a:t>- 1’200’000</a:t>
                      </a:r>
                      <a:endParaRPr lang="de-CH" sz="2000" dirty="0"/>
                    </a:p>
                  </a:txBody>
                  <a:tcPr/>
                </a:tc>
                <a:tc>
                  <a:txBody>
                    <a:bodyPr/>
                    <a:lstStyle/>
                    <a:p>
                      <a:pPr algn="r"/>
                      <a:r>
                        <a:rPr lang="de-CH" sz="2000" dirty="0" smtClean="0"/>
                        <a:t>- 1’200’000</a:t>
                      </a:r>
                      <a:endParaRPr lang="de-CH" sz="2000" dirty="0"/>
                    </a:p>
                  </a:txBody>
                  <a:tcPr/>
                </a:tc>
                <a:extLst>
                  <a:ext uri="{0D108BD9-81ED-4DB2-BD59-A6C34878D82A}">
                    <a16:rowId xmlns:a16="http://schemas.microsoft.com/office/drawing/2014/main" val="741904223"/>
                  </a:ext>
                </a:extLst>
              </a:tr>
              <a:tr h="0">
                <a:tc>
                  <a:txBody>
                    <a:bodyPr/>
                    <a:lstStyle/>
                    <a:p>
                      <a:r>
                        <a:rPr lang="de-CH" sz="2000" dirty="0" smtClean="0"/>
                        <a:t>Reinvermögen</a:t>
                      </a:r>
                      <a:endParaRPr lang="de-CH" sz="2000" dirty="0"/>
                    </a:p>
                  </a:txBody>
                  <a:tcPr/>
                </a:tc>
                <a:tc>
                  <a:txBody>
                    <a:bodyPr/>
                    <a:lstStyle/>
                    <a:p>
                      <a:pPr algn="r"/>
                      <a:r>
                        <a:rPr lang="de-CH" sz="2000" dirty="0" smtClean="0"/>
                        <a:t>11’352’600</a:t>
                      </a:r>
                      <a:endParaRPr lang="de-CH" sz="2000" dirty="0"/>
                    </a:p>
                  </a:txBody>
                  <a:tcPr/>
                </a:tc>
                <a:tc>
                  <a:txBody>
                    <a:bodyPr/>
                    <a:lstStyle/>
                    <a:p>
                      <a:pPr algn="r"/>
                      <a:r>
                        <a:rPr lang="de-CH" sz="2000" dirty="0" smtClean="0"/>
                        <a:t>13’020’368</a:t>
                      </a:r>
                      <a:endParaRPr lang="de-CH" sz="2000" dirty="0"/>
                    </a:p>
                  </a:txBody>
                  <a:tcPr/>
                </a:tc>
                <a:extLst>
                  <a:ext uri="{0D108BD9-81ED-4DB2-BD59-A6C34878D82A}">
                    <a16:rowId xmlns:a16="http://schemas.microsoft.com/office/drawing/2014/main" val="4089340535"/>
                  </a:ext>
                </a:extLst>
              </a:tr>
              <a:tr h="123310">
                <a:tc>
                  <a:txBody>
                    <a:bodyPr/>
                    <a:lstStyle/>
                    <a:p>
                      <a:r>
                        <a:rPr lang="de-CH" sz="2000" dirty="0" smtClean="0"/>
                        <a:t>Steuerbetrag (nach Abzug Freibetrag)</a:t>
                      </a:r>
                      <a:endParaRPr lang="de-CH" sz="2000" dirty="0"/>
                    </a:p>
                  </a:txBody>
                  <a:tcPr/>
                </a:tc>
                <a:tc>
                  <a:txBody>
                    <a:bodyPr/>
                    <a:lstStyle/>
                    <a:p>
                      <a:pPr algn="r"/>
                      <a:r>
                        <a:rPr lang="de-CH" sz="2000" dirty="0" smtClean="0"/>
                        <a:t>11’202’600</a:t>
                      </a:r>
                      <a:endParaRPr lang="de-CH" sz="2000" dirty="0"/>
                    </a:p>
                  </a:txBody>
                  <a:tcPr/>
                </a:tc>
                <a:tc>
                  <a:txBody>
                    <a:bodyPr/>
                    <a:lstStyle/>
                    <a:p>
                      <a:pPr algn="r"/>
                      <a:r>
                        <a:rPr lang="de-CH" sz="2000" dirty="0" smtClean="0"/>
                        <a:t>12’870’368</a:t>
                      </a:r>
                      <a:endParaRPr lang="de-CH" sz="2000" dirty="0"/>
                    </a:p>
                  </a:txBody>
                  <a:tcPr/>
                </a:tc>
                <a:extLst>
                  <a:ext uri="{0D108BD9-81ED-4DB2-BD59-A6C34878D82A}">
                    <a16:rowId xmlns:a16="http://schemas.microsoft.com/office/drawing/2014/main" val="1219331094"/>
                  </a:ext>
                </a:extLst>
              </a:tr>
              <a:tr h="254374">
                <a:tc>
                  <a:txBody>
                    <a:bodyPr/>
                    <a:lstStyle/>
                    <a:p>
                      <a:r>
                        <a:rPr lang="de-CH" sz="2000" dirty="0" smtClean="0"/>
                        <a:t>Steuerbetrag (Kanton &amp; Gemeinde)</a:t>
                      </a:r>
                      <a:endParaRPr lang="de-CH" sz="2000" dirty="0"/>
                    </a:p>
                  </a:txBody>
                  <a:tcPr/>
                </a:tc>
                <a:tc>
                  <a:txBody>
                    <a:bodyPr/>
                    <a:lstStyle/>
                    <a:p>
                      <a:pPr algn="r"/>
                      <a:r>
                        <a:rPr lang="de-CH" sz="2000" dirty="0" smtClean="0"/>
                        <a:t>74’721</a:t>
                      </a:r>
                      <a:endParaRPr lang="de-CH" sz="2000" dirty="0"/>
                    </a:p>
                  </a:txBody>
                  <a:tcPr/>
                </a:tc>
                <a:tc>
                  <a:txBody>
                    <a:bodyPr/>
                    <a:lstStyle/>
                    <a:p>
                      <a:pPr algn="r"/>
                      <a:r>
                        <a:rPr lang="de-CH" sz="2000" dirty="0" smtClean="0"/>
                        <a:t>75’575</a:t>
                      </a:r>
                      <a:endParaRPr lang="de-CH" sz="2000" dirty="0"/>
                    </a:p>
                  </a:txBody>
                  <a:tcPr/>
                </a:tc>
                <a:extLst>
                  <a:ext uri="{0D108BD9-81ED-4DB2-BD59-A6C34878D82A}">
                    <a16:rowId xmlns:a16="http://schemas.microsoft.com/office/drawing/2014/main" val="1226408396"/>
                  </a:ext>
                </a:extLst>
              </a:tr>
              <a:tr h="308610">
                <a:tc>
                  <a:txBody>
                    <a:bodyPr/>
                    <a:lstStyle/>
                    <a:p>
                      <a:r>
                        <a:rPr lang="de-CH" sz="2000" dirty="0" smtClean="0"/>
                        <a:t>Differenz</a:t>
                      </a:r>
                      <a:endParaRPr lang="de-CH" sz="2000" dirty="0"/>
                    </a:p>
                  </a:txBody>
                  <a:tcPr/>
                </a:tc>
                <a:tc>
                  <a:txBody>
                    <a:bodyPr/>
                    <a:lstStyle/>
                    <a:p>
                      <a:pPr algn="r"/>
                      <a:endParaRPr lang="de-CH" sz="2000" dirty="0"/>
                    </a:p>
                  </a:txBody>
                  <a:tcPr/>
                </a:tc>
                <a:tc>
                  <a:txBody>
                    <a:bodyPr/>
                    <a:lstStyle/>
                    <a:p>
                      <a:pPr algn="r"/>
                      <a:r>
                        <a:rPr lang="de-CH" sz="2000" dirty="0" smtClean="0"/>
                        <a:t>+ 854</a:t>
                      </a:r>
                      <a:endParaRPr lang="de-CH" sz="2000" dirty="0"/>
                    </a:p>
                  </a:txBody>
                  <a:tcPr/>
                </a:tc>
                <a:extLst>
                  <a:ext uri="{0D108BD9-81ED-4DB2-BD59-A6C34878D82A}">
                    <a16:rowId xmlns:a16="http://schemas.microsoft.com/office/drawing/2014/main" val="2931898768"/>
                  </a:ext>
                </a:extLst>
              </a:tr>
            </a:tbl>
          </a:graphicData>
        </a:graphic>
      </p:graphicFrame>
      <p:sp>
        <p:nvSpPr>
          <p:cNvPr id="6" name="Textfeld 5"/>
          <p:cNvSpPr txBox="1"/>
          <p:nvPr/>
        </p:nvSpPr>
        <p:spPr>
          <a:xfrm>
            <a:off x="6417138" y="6399804"/>
            <a:ext cx="2545890" cy="400110"/>
          </a:xfrm>
          <a:prstGeom prst="rect">
            <a:avLst/>
          </a:prstGeom>
          <a:noFill/>
        </p:spPr>
        <p:txBody>
          <a:bodyPr wrap="none" rtlCol="0">
            <a:spAutoFit/>
          </a:bodyPr>
          <a:lstStyle/>
          <a:p>
            <a:r>
              <a:rPr lang="de-CH" sz="2000" dirty="0" smtClean="0"/>
              <a:t>Mit Schritt 3: </a:t>
            </a:r>
            <a:r>
              <a:rPr lang="de-CH" sz="2000" b="1" dirty="0" smtClean="0"/>
              <a:t>-13’875</a:t>
            </a:r>
            <a:endParaRPr lang="de-CH" sz="2000" b="1" dirty="0"/>
          </a:p>
        </p:txBody>
      </p:sp>
    </p:spTree>
    <p:extLst>
      <p:ext uri="{BB962C8B-B14F-4D97-AF65-F5344CB8AC3E}">
        <p14:creationId xmlns:p14="http://schemas.microsoft.com/office/powerpoint/2010/main" val="941356371"/>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49" name="think-cell Folie" r:id="rId4" imgW="347" imgH="348" progId="TCLayout.ActiveDocument.1">
                  <p:embed/>
                </p:oleObj>
              </mc:Choice>
              <mc:Fallback>
                <p:oleObj name="think-cell Folie" r:id="rId4" imgW="347" imgH="348" progId="TCLayout.ActiveDocument.1">
                  <p:embed/>
                  <p:pic>
                    <p:nvPicPr>
                      <p:cNvPr id="3" name="Objek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6" name="Titel 5"/>
          <p:cNvSpPr>
            <a:spLocks noGrp="1"/>
          </p:cNvSpPr>
          <p:nvPr>
            <p:ph type="title"/>
          </p:nvPr>
        </p:nvSpPr>
        <p:spPr/>
        <p:txBody>
          <a:bodyPr vert="horz"/>
          <a:lstStyle/>
          <a:p>
            <a:r>
              <a:rPr lang="de-CH" dirty="0" smtClean="0">
                <a:solidFill>
                  <a:srgbClr val="FF0000"/>
                </a:solidFill>
              </a:rPr>
              <a:t>2. Belastung durch Vermögenssteuer</a:t>
            </a:r>
            <a:endParaRPr lang="de-CH" dirty="0">
              <a:solidFill>
                <a:srgbClr val="FF0000"/>
              </a:solidFill>
            </a:endParaRPr>
          </a:p>
        </p:txBody>
      </p:sp>
      <p:pic>
        <p:nvPicPr>
          <p:cNvPr id="13" name="Bildplatzhalter 12"/>
          <p:cNvPicPr>
            <a:picLocks noGrp="1" noChangeAspect="1"/>
          </p:cNvPicPr>
          <p:nvPr>
            <p:ph type="pic" sz="quarter" idx="10"/>
          </p:nvPr>
        </p:nvPicPr>
        <p:blipFill>
          <a:blip r:embed="rId6"/>
          <a:srcRect t="3830" b="3830"/>
          <a:stretch>
            <a:fillRect/>
          </a:stretch>
        </p:blipFill>
        <p:spPr>
          <a:prstGeom prst="rect">
            <a:avLst/>
          </a:prstGeom>
        </p:spPr>
      </p:pic>
    </p:spTree>
    <p:extLst>
      <p:ext uri="{BB962C8B-B14F-4D97-AF65-F5344CB8AC3E}">
        <p14:creationId xmlns:p14="http://schemas.microsoft.com/office/powerpoint/2010/main" val="189675716"/>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40</a:t>
            </a:fld>
            <a:endParaRPr lang="en-US"/>
          </a:p>
        </p:txBody>
      </p:sp>
      <p:sp>
        <p:nvSpPr>
          <p:cNvPr id="3" name="Titel 2"/>
          <p:cNvSpPr>
            <a:spLocks noGrp="1"/>
          </p:cNvSpPr>
          <p:nvPr>
            <p:ph type="title"/>
          </p:nvPr>
        </p:nvSpPr>
        <p:spPr/>
        <p:txBody>
          <a:bodyPr/>
          <a:lstStyle/>
          <a:p>
            <a:r>
              <a:rPr lang="de-CH" dirty="0" smtClean="0"/>
              <a:t>«Ertragsneutraler» Tarif – Auswirkungen (4)</a:t>
            </a:r>
            <a:endParaRPr lang="de-CH" dirty="0"/>
          </a:p>
        </p:txBody>
      </p:sp>
      <p:pic>
        <p:nvPicPr>
          <p:cNvPr id="7" name="Grafik 6"/>
          <p:cNvPicPr>
            <a:picLocks noChangeAspect="1"/>
          </p:cNvPicPr>
          <p:nvPr/>
        </p:nvPicPr>
        <p:blipFill>
          <a:blip r:embed="rId2"/>
          <a:stretch>
            <a:fillRect/>
          </a:stretch>
        </p:blipFill>
        <p:spPr>
          <a:xfrm>
            <a:off x="177799" y="1892662"/>
            <a:ext cx="8785225" cy="4803873"/>
          </a:xfrm>
          <a:prstGeom prst="rect">
            <a:avLst/>
          </a:prstGeom>
        </p:spPr>
      </p:pic>
    </p:spTree>
    <p:extLst>
      <p:ext uri="{BB962C8B-B14F-4D97-AF65-F5344CB8AC3E}">
        <p14:creationId xmlns:p14="http://schemas.microsoft.com/office/powerpoint/2010/main" val="1150550535"/>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41</a:t>
            </a:fld>
            <a:endParaRPr lang="en-US"/>
          </a:p>
        </p:txBody>
      </p:sp>
      <p:sp>
        <p:nvSpPr>
          <p:cNvPr id="3" name="Titel 2"/>
          <p:cNvSpPr>
            <a:spLocks noGrp="1"/>
          </p:cNvSpPr>
          <p:nvPr>
            <p:ph type="title"/>
          </p:nvPr>
        </p:nvSpPr>
        <p:spPr/>
        <p:txBody>
          <a:bodyPr/>
          <a:lstStyle/>
          <a:p>
            <a:r>
              <a:rPr lang="de-CH" dirty="0"/>
              <a:t>«</a:t>
            </a:r>
            <a:r>
              <a:rPr lang="de-CH" dirty="0" smtClean="0"/>
              <a:t>Ertragsneutraler» Tarif – Auswirkungen (5)</a:t>
            </a:r>
            <a:endParaRPr lang="de-CH" dirty="0"/>
          </a:p>
        </p:txBody>
      </p:sp>
      <p:sp>
        <p:nvSpPr>
          <p:cNvPr id="4" name="Textplatzhalter 3"/>
          <p:cNvSpPr>
            <a:spLocks noGrp="1"/>
          </p:cNvSpPr>
          <p:nvPr>
            <p:ph type="body" sz="quarter" idx="14"/>
          </p:nvPr>
        </p:nvSpPr>
        <p:spPr/>
        <p:txBody>
          <a:bodyPr>
            <a:normAutofit fontScale="92500"/>
          </a:bodyPr>
          <a:lstStyle/>
          <a:p>
            <a:r>
              <a:rPr lang="de-CH" dirty="0" smtClean="0"/>
              <a:t>Ertragsneutrale Reform führt zu Verzerrungen mit individuellen Steuermehrbelastungen</a:t>
            </a:r>
            <a:r>
              <a:rPr lang="de-CH" dirty="0"/>
              <a:t> </a:t>
            </a:r>
            <a:r>
              <a:rPr lang="de-CH" dirty="0" smtClean="0">
                <a:sym typeface="Wingdings" panose="05000000000000000000" pitchFamily="2" charset="2"/>
              </a:rPr>
              <a:t> es gibt relativ viele Verlierer!</a:t>
            </a:r>
            <a:endParaRPr lang="de-CH" dirty="0" smtClean="0"/>
          </a:p>
          <a:p>
            <a:r>
              <a:rPr lang="de-CH" dirty="0" smtClean="0"/>
              <a:t>Keine Steuerentlastung oder sogar Zusatzbelastung je nach Vermögensverhältnissen; </a:t>
            </a:r>
          </a:p>
          <a:p>
            <a:r>
              <a:rPr lang="de-CH" dirty="0" smtClean="0"/>
              <a:t>Risiko der Mehrbelastung, insbesondere bei KMU-Inhaberinnen und -inhabern, falls BL-Steuerwert bei 50 Prozent;</a:t>
            </a:r>
          </a:p>
          <a:p>
            <a:r>
              <a:rPr lang="de-CH" dirty="0" smtClean="0"/>
              <a:t>Ziel der Entlastung hoher Vermögen kann nicht erreicht werden;</a:t>
            </a:r>
          </a:p>
          <a:p>
            <a:r>
              <a:rPr lang="de-CH" dirty="0" smtClean="0"/>
              <a:t>Verbesserung im interkantonalen Vergleich ist marginal.</a:t>
            </a:r>
          </a:p>
          <a:p>
            <a:pPr>
              <a:buFont typeface="Wingdings" panose="05000000000000000000" pitchFamily="2" charset="2"/>
              <a:buChar char="Ø"/>
            </a:pPr>
            <a:r>
              <a:rPr lang="de-CH" dirty="0">
                <a:solidFill>
                  <a:srgbClr val="FF0000"/>
                </a:solidFill>
              </a:rPr>
              <a:t>Überkompensation des Mehrertrags wegen Abschaffung des </a:t>
            </a:r>
            <a:br>
              <a:rPr lang="de-CH" dirty="0">
                <a:solidFill>
                  <a:srgbClr val="FF0000"/>
                </a:solidFill>
              </a:rPr>
            </a:br>
            <a:r>
              <a:rPr lang="de-CH" dirty="0">
                <a:solidFill>
                  <a:srgbClr val="FF0000"/>
                </a:solidFill>
              </a:rPr>
              <a:t>BL-Steuerwerts ist </a:t>
            </a:r>
            <a:r>
              <a:rPr lang="de-CH" dirty="0" smtClean="0">
                <a:solidFill>
                  <a:srgbClr val="FF0000"/>
                </a:solidFill>
              </a:rPr>
              <a:t>zwingend.</a:t>
            </a:r>
            <a:endParaRPr lang="de-CH" dirty="0">
              <a:solidFill>
                <a:srgbClr val="FF0000"/>
              </a:solidFill>
            </a:endParaRPr>
          </a:p>
          <a:p>
            <a:endParaRPr lang="de-CH" dirty="0" smtClean="0"/>
          </a:p>
          <a:p>
            <a:endParaRPr lang="de-CH" dirty="0" smtClean="0"/>
          </a:p>
        </p:txBody>
      </p:sp>
    </p:spTree>
    <p:extLst>
      <p:ext uri="{BB962C8B-B14F-4D97-AF65-F5344CB8AC3E}">
        <p14:creationId xmlns:p14="http://schemas.microsoft.com/office/powerpoint/2010/main" val="59494783"/>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42</a:t>
            </a:fld>
            <a:endParaRPr lang="en-US"/>
          </a:p>
        </p:txBody>
      </p:sp>
      <p:sp>
        <p:nvSpPr>
          <p:cNvPr id="3" name="Titel 2"/>
          <p:cNvSpPr>
            <a:spLocks noGrp="1"/>
          </p:cNvSpPr>
          <p:nvPr>
            <p:ph type="title"/>
          </p:nvPr>
        </p:nvSpPr>
        <p:spPr/>
        <p:txBody>
          <a:bodyPr/>
          <a:lstStyle/>
          <a:p>
            <a:r>
              <a:rPr lang="de-CH" dirty="0" smtClean="0"/>
              <a:t>Etappierung der Steuerreformen (1)</a:t>
            </a:r>
            <a:endParaRPr lang="de-CH" dirty="0"/>
          </a:p>
        </p:txBody>
      </p:sp>
      <p:sp>
        <p:nvSpPr>
          <p:cNvPr id="4" name="Textplatzhalter 3"/>
          <p:cNvSpPr>
            <a:spLocks noGrp="1"/>
          </p:cNvSpPr>
          <p:nvPr>
            <p:ph type="body" sz="quarter" idx="14"/>
          </p:nvPr>
        </p:nvSpPr>
        <p:spPr/>
        <p:txBody>
          <a:bodyPr>
            <a:normAutofit fontScale="85000" lnSpcReduction="20000"/>
          </a:bodyPr>
          <a:lstStyle/>
          <a:p>
            <a:pPr>
              <a:lnSpc>
                <a:spcPct val="120000"/>
              </a:lnSpc>
            </a:pPr>
            <a:r>
              <a:rPr lang="de-CH" sz="2700" dirty="0" smtClean="0"/>
              <a:t>Für die Einkommenssteuerrevision gibt es noch zu viele unbekannte </a:t>
            </a:r>
            <a:r>
              <a:rPr lang="de-CH" sz="2700" dirty="0" smtClean="0"/>
              <a:t>Faktoren:</a:t>
            </a:r>
            <a:endParaRPr lang="de-CH" sz="2700" dirty="0" smtClean="0"/>
          </a:p>
          <a:p>
            <a:pPr lvl="1">
              <a:lnSpc>
                <a:spcPct val="120000"/>
              </a:lnSpc>
            </a:pPr>
            <a:r>
              <a:rPr lang="de-CH" sz="2700" dirty="0" smtClean="0"/>
              <a:t>Die Wohneigentumsbesteuerung ist im </a:t>
            </a:r>
            <a:r>
              <a:rPr lang="de-CH" sz="2700" dirty="0" smtClean="0"/>
              <a:t>eidgenössischen </a:t>
            </a:r>
            <a:r>
              <a:rPr lang="de-CH" sz="2700" dirty="0" smtClean="0"/>
              <a:t>Parlament in Revision;</a:t>
            </a:r>
          </a:p>
          <a:p>
            <a:pPr lvl="1">
              <a:lnSpc>
                <a:spcPct val="120000"/>
              </a:lnSpc>
            </a:pPr>
            <a:r>
              <a:rPr lang="de-CH" sz="2700" dirty="0" smtClean="0"/>
              <a:t>Die Eigenmietwertüberprüfung in BL steht an.</a:t>
            </a:r>
          </a:p>
          <a:p>
            <a:pPr lvl="1">
              <a:lnSpc>
                <a:spcPct val="120000"/>
              </a:lnSpc>
              <a:buFont typeface="Wingdings" panose="05000000000000000000" pitchFamily="2" charset="2"/>
              <a:buChar char="Ø"/>
            </a:pPr>
            <a:r>
              <a:rPr lang="de-CH" sz="2700" dirty="0" smtClean="0"/>
              <a:t>Die Ergebnisse </a:t>
            </a:r>
            <a:r>
              <a:rPr lang="de-CH" sz="2700" dirty="0" smtClean="0"/>
              <a:t>fliessen in die nächste Revision ein </a:t>
            </a:r>
            <a:r>
              <a:rPr lang="de-CH" sz="2700" dirty="0" smtClean="0">
                <a:sym typeface="Wingdings" panose="05000000000000000000" pitchFamily="2" charset="2"/>
              </a:rPr>
              <a:t> keine Verknüpfung!</a:t>
            </a:r>
            <a:endParaRPr lang="de-CH" sz="2700" dirty="0" smtClean="0"/>
          </a:p>
          <a:p>
            <a:pPr>
              <a:lnSpc>
                <a:spcPct val="120000"/>
              </a:lnSpc>
            </a:pPr>
            <a:r>
              <a:rPr lang="de-CH" sz="2700" dirty="0" smtClean="0"/>
              <a:t>Die Etappierung ist aus finanzpolitischer Sicht sinnvoll.</a:t>
            </a:r>
          </a:p>
          <a:p>
            <a:pPr>
              <a:lnSpc>
                <a:spcPct val="120000"/>
              </a:lnSpc>
            </a:pPr>
            <a:r>
              <a:rPr lang="de-CH" sz="2700" dirty="0" smtClean="0"/>
              <a:t>Kleinere Schritte lassen sich bei Kanton und Gemeinden besser planen und auffangen.</a:t>
            </a:r>
          </a:p>
          <a:p>
            <a:endParaRPr lang="de-CH" dirty="0" smtClean="0"/>
          </a:p>
          <a:p>
            <a:endParaRPr lang="de-CH" dirty="0"/>
          </a:p>
        </p:txBody>
      </p:sp>
    </p:spTree>
    <p:extLst>
      <p:ext uri="{BB962C8B-B14F-4D97-AF65-F5344CB8AC3E}">
        <p14:creationId xmlns:p14="http://schemas.microsoft.com/office/powerpoint/2010/main" val="2336102335"/>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43</a:t>
            </a:fld>
            <a:endParaRPr lang="en-US"/>
          </a:p>
        </p:txBody>
      </p:sp>
      <p:sp>
        <p:nvSpPr>
          <p:cNvPr id="3" name="Titel 2"/>
          <p:cNvSpPr>
            <a:spLocks noGrp="1"/>
          </p:cNvSpPr>
          <p:nvPr>
            <p:ph type="title"/>
          </p:nvPr>
        </p:nvSpPr>
        <p:spPr/>
        <p:txBody>
          <a:bodyPr/>
          <a:lstStyle/>
          <a:p>
            <a:r>
              <a:rPr lang="de-CH" dirty="0" smtClean="0"/>
              <a:t>Etappierung der Steuerreformen (2)</a:t>
            </a:r>
            <a:endParaRPr lang="de-CH" dirty="0"/>
          </a:p>
        </p:txBody>
      </p:sp>
      <p:sp>
        <p:nvSpPr>
          <p:cNvPr id="4" name="Textplatzhalter 3"/>
          <p:cNvSpPr>
            <a:spLocks noGrp="1"/>
          </p:cNvSpPr>
          <p:nvPr>
            <p:ph type="body" sz="quarter" idx="14"/>
          </p:nvPr>
        </p:nvSpPr>
        <p:spPr/>
        <p:txBody>
          <a:bodyPr>
            <a:normAutofit lnSpcReduction="10000"/>
          </a:bodyPr>
          <a:lstStyle/>
          <a:p>
            <a:pPr>
              <a:lnSpc>
                <a:spcPct val="120000"/>
              </a:lnSpc>
            </a:pPr>
            <a:r>
              <a:rPr lang="de-CH" dirty="0"/>
              <a:t>Bei der SV17 bewährt sich die etappenweise Senkung des Gewinnsteuersatzes.</a:t>
            </a:r>
          </a:p>
          <a:p>
            <a:pPr>
              <a:lnSpc>
                <a:spcPct val="120000"/>
              </a:lnSpc>
            </a:pPr>
            <a:r>
              <a:rPr lang="de-CH" dirty="0" smtClean="0"/>
              <a:t>Die </a:t>
            </a:r>
            <a:r>
              <a:rPr lang="de-CH" dirty="0"/>
              <a:t>einzelnen Reformpunkte können nach Dringlichkeit und</a:t>
            </a:r>
            <a:br>
              <a:rPr lang="de-CH" dirty="0"/>
            </a:br>
            <a:r>
              <a:rPr lang="de-CH" dirty="0"/>
              <a:t>inhaltlicher Komplexität umgesetzt werden.</a:t>
            </a:r>
          </a:p>
          <a:p>
            <a:pPr>
              <a:lnSpc>
                <a:spcPct val="120000"/>
              </a:lnSpc>
            </a:pPr>
            <a:r>
              <a:rPr lang="de-CH" dirty="0"/>
              <a:t>Die Erfahrung zeigt, dass überladene Steuerreformen «absturzgefährdet» sind.</a:t>
            </a:r>
          </a:p>
          <a:p>
            <a:pPr>
              <a:lnSpc>
                <a:spcPct val="120000"/>
              </a:lnSpc>
            </a:pPr>
            <a:r>
              <a:rPr lang="de-CH" dirty="0"/>
              <a:t>Für die komplexen Reformschritte </a:t>
            </a:r>
            <a:r>
              <a:rPr lang="de-CH" dirty="0" smtClean="0"/>
              <a:t>(z. B. Neubewertung der Liegenschaften) sind längerdauernde IT-technische </a:t>
            </a:r>
            <a:r>
              <a:rPr lang="de-CH" dirty="0"/>
              <a:t>Anpassungen notwendig</a:t>
            </a:r>
            <a:r>
              <a:rPr lang="de-CH" dirty="0" smtClean="0"/>
              <a:t>.</a:t>
            </a:r>
          </a:p>
          <a:p>
            <a:pPr>
              <a:lnSpc>
                <a:spcPct val="120000"/>
              </a:lnSpc>
            </a:pPr>
            <a:endParaRPr lang="de-CH" dirty="0"/>
          </a:p>
          <a:p>
            <a:endParaRPr lang="de-CH" dirty="0" smtClean="0"/>
          </a:p>
          <a:p>
            <a:endParaRPr lang="de-CH" dirty="0"/>
          </a:p>
        </p:txBody>
      </p:sp>
    </p:spTree>
    <p:extLst>
      <p:ext uri="{BB962C8B-B14F-4D97-AF65-F5344CB8AC3E}">
        <p14:creationId xmlns:p14="http://schemas.microsoft.com/office/powerpoint/2010/main" val="885225055"/>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456" b="10456"/>
          <a:stretch>
            <a:fillRect/>
          </a:stretch>
        </p:blipFill>
        <p:spPr/>
      </p:pic>
      <p:sp>
        <p:nvSpPr>
          <p:cNvPr id="2" name="Foliennummernplatzhalter 1"/>
          <p:cNvSpPr>
            <a:spLocks noGrp="1"/>
          </p:cNvSpPr>
          <p:nvPr>
            <p:ph type="sldNum" sz="quarter" idx="12"/>
          </p:nvPr>
        </p:nvSpPr>
        <p:spPr/>
        <p:txBody>
          <a:bodyPr/>
          <a:lstStyle/>
          <a:p>
            <a:fld id="{63343499-4781-8F47-9616-5D65C730EB58}" type="slidenum">
              <a:rPr lang="en-US" smtClean="0"/>
              <a:t>44</a:t>
            </a:fld>
            <a:endParaRPr lang="en-US"/>
          </a:p>
        </p:txBody>
      </p:sp>
      <p:sp>
        <p:nvSpPr>
          <p:cNvPr id="5" name="Titel 4"/>
          <p:cNvSpPr>
            <a:spLocks noGrp="1"/>
          </p:cNvSpPr>
          <p:nvPr>
            <p:ph type="title"/>
          </p:nvPr>
        </p:nvSpPr>
        <p:spPr/>
        <p:txBody>
          <a:bodyPr/>
          <a:lstStyle/>
          <a:p>
            <a:r>
              <a:rPr lang="de-CH" dirty="0">
                <a:solidFill>
                  <a:srgbClr val="FF0000"/>
                </a:solidFill>
              </a:rPr>
              <a:t>7</a:t>
            </a:r>
            <a:r>
              <a:rPr lang="de-CH" dirty="0" smtClean="0">
                <a:solidFill>
                  <a:srgbClr val="FF0000"/>
                </a:solidFill>
              </a:rPr>
              <a:t>. Vermögenssteuerreform I im Detail</a:t>
            </a:r>
            <a:endParaRPr lang="de-CH" dirty="0"/>
          </a:p>
        </p:txBody>
      </p:sp>
    </p:spTree>
    <p:extLst>
      <p:ext uri="{BB962C8B-B14F-4D97-AF65-F5344CB8AC3E}">
        <p14:creationId xmlns:p14="http://schemas.microsoft.com/office/powerpoint/2010/main" val="1465704063"/>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45</a:t>
            </a:fld>
            <a:endParaRPr lang="en-US"/>
          </a:p>
        </p:txBody>
      </p:sp>
      <p:sp>
        <p:nvSpPr>
          <p:cNvPr id="3" name="Titel 2"/>
          <p:cNvSpPr>
            <a:spLocks noGrp="1"/>
          </p:cNvSpPr>
          <p:nvPr>
            <p:ph type="title"/>
          </p:nvPr>
        </p:nvSpPr>
        <p:spPr/>
        <p:txBody>
          <a:bodyPr/>
          <a:lstStyle/>
          <a:p>
            <a:r>
              <a:rPr lang="de-CH" dirty="0" smtClean="0"/>
              <a:t>Aufhebung der Baselbieter Steuerwerte</a:t>
            </a:r>
            <a:endParaRPr lang="de-CH" dirty="0"/>
          </a:p>
        </p:txBody>
      </p:sp>
      <p:sp>
        <p:nvSpPr>
          <p:cNvPr id="4" name="Textplatzhalter 3"/>
          <p:cNvSpPr>
            <a:spLocks noGrp="1"/>
          </p:cNvSpPr>
          <p:nvPr>
            <p:ph type="body" sz="quarter" idx="14"/>
          </p:nvPr>
        </p:nvSpPr>
        <p:spPr/>
        <p:txBody>
          <a:bodyPr>
            <a:normAutofit fontScale="92500"/>
          </a:bodyPr>
          <a:lstStyle/>
          <a:p>
            <a:r>
              <a:rPr lang="de-CH" dirty="0" smtClean="0"/>
              <a:t>Die Folge ist die Erhöhung der Steuerbasis beim gesamten steuerbaren Wertschriftenvolumen um rund 13,5 Prozent;</a:t>
            </a:r>
            <a:br>
              <a:rPr lang="de-CH" dirty="0" smtClean="0"/>
            </a:br>
            <a:r>
              <a:rPr lang="de-CH" dirty="0" smtClean="0">
                <a:sym typeface="Wingdings" panose="05000000000000000000" pitchFamily="2" charset="2"/>
              </a:rPr>
              <a:t> Kompensation der Steuermehrerträge!</a:t>
            </a:r>
            <a:endParaRPr lang="de-CH" dirty="0" smtClean="0"/>
          </a:p>
          <a:p>
            <a:r>
              <a:rPr lang="de-CH" dirty="0" smtClean="0"/>
              <a:t>Keine speziellen Steuerverzeichnisse der Banken mehr für die Baselbieter Kundschaft;</a:t>
            </a:r>
          </a:p>
          <a:p>
            <a:r>
              <a:rPr lang="de-CH" dirty="0" smtClean="0"/>
              <a:t>Einfacheres Ausfüllen der Steuererklärung für die Steuer-kundschaft </a:t>
            </a:r>
            <a:r>
              <a:rPr lang="de-CH" dirty="0" smtClean="0">
                <a:sym typeface="Wingdings" panose="05000000000000000000" pitchFamily="2" charset="2"/>
              </a:rPr>
              <a:t> massgebend ist der Börsenkurs Ende Jahr;</a:t>
            </a:r>
          </a:p>
          <a:p>
            <a:r>
              <a:rPr lang="de-CH" dirty="0" smtClean="0">
                <a:sym typeface="Wingdings" panose="05000000000000000000" pitchFamily="2" charset="2"/>
              </a:rPr>
              <a:t>Reduktion des administrativen Aufwands bei den Steuerbehörden (Berechnen der Baselbieter Steuerwerte Anfang Jahr / Korrektur von Wertschriftenverzeichnissen);</a:t>
            </a:r>
          </a:p>
          <a:p>
            <a:r>
              <a:rPr lang="de-CH" dirty="0" smtClean="0">
                <a:sym typeface="Wingdings" panose="05000000000000000000" pitchFamily="2" charset="2"/>
              </a:rPr>
              <a:t>Umsetzung einer politischen Forderung (z. B. Postulat 2015/056).</a:t>
            </a:r>
            <a:endParaRPr lang="de-CH" dirty="0"/>
          </a:p>
        </p:txBody>
      </p:sp>
    </p:spTree>
    <p:extLst>
      <p:ext uri="{BB962C8B-B14F-4D97-AF65-F5344CB8AC3E}">
        <p14:creationId xmlns:p14="http://schemas.microsoft.com/office/powerpoint/2010/main" val="3107799781"/>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46</a:t>
            </a:fld>
            <a:endParaRPr lang="en-US"/>
          </a:p>
        </p:txBody>
      </p:sp>
      <p:sp>
        <p:nvSpPr>
          <p:cNvPr id="3" name="Titel 2"/>
          <p:cNvSpPr>
            <a:spLocks noGrp="1"/>
          </p:cNvSpPr>
          <p:nvPr>
            <p:ph type="title"/>
          </p:nvPr>
        </p:nvSpPr>
        <p:spPr/>
        <p:txBody>
          <a:bodyPr/>
          <a:lstStyle/>
          <a:p>
            <a:r>
              <a:rPr lang="de-CH" smtClean="0"/>
              <a:t>Neuer Vermögenssteuertarif</a:t>
            </a:r>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3576463474"/>
              </p:ext>
            </p:extLst>
          </p:nvPr>
        </p:nvGraphicFramePr>
        <p:xfrm>
          <a:off x="177801" y="2271510"/>
          <a:ext cx="8794368" cy="2125559"/>
        </p:xfrm>
        <a:graphic>
          <a:graphicData uri="http://schemas.openxmlformats.org/drawingml/2006/table">
            <a:tbl>
              <a:tblPr bandRow="1">
                <a:tableStyleId>{5C22544A-7EE6-4342-B048-85BDC9FD1C3A}</a:tableStyleId>
              </a:tblPr>
              <a:tblGrid>
                <a:gridCol w="7914639">
                  <a:extLst>
                    <a:ext uri="{9D8B030D-6E8A-4147-A177-3AD203B41FA5}">
                      <a16:colId xmlns:a16="http://schemas.microsoft.com/office/drawing/2014/main" val="4274101053"/>
                    </a:ext>
                  </a:extLst>
                </a:gridCol>
                <a:gridCol w="879729">
                  <a:extLst>
                    <a:ext uri="{9D8B030D-6E8A-4147-A177-3AD203B41FA5}">
                      <a16:colId xmlns:a16="http://schemas.microsoft.com/office/drawing/2014/main" val="3150179962"/>
                    </a:ext>
                  </a:extLst>
                </a:gridCol>
              </a:tblGrid>
              <a:tr h="568698">
                <a:tc>
                  <a:txBody>
                    <a:bodyPr/>
                    <a:lstStyle/>
                    <a:p>
                      <a:pPr>
                        <a:spcBef>
                          <a:spcPts val="300"/>
                        </a:spcBef>
                        <a:spcAft>
                          <a:spcPts val="300"/>
                        </a:spcAft>
                      </a:pPr>
                      <a:r>
                        <a:rPr lang="de-CH" sz="2000" dirty="0" smtClean="0"/>
                        <a:t>Bis 150’000 Franken </a:t>
                      </a:r>
                      <a:br>
                        <a:rPr lang="de-CH" sz="2000" dirty="0" smtClean="0"/>
                      </a:br>
                      <a:r>
                        <a:rPr lang="de-CH" sz="2000" dirty="0" smtClean="0"/>
                        <a:t>(= die ersten 150’000 Franken) zu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1,1 ‰</a:t>
                      </a:r>
                      <a:endParaRPr lang="de-CH" sz="2000" dirty="0"/>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8249197"/>
                  </a:ext>
                </a:extLst>
              </a:tr>
              <a:tr h="568698">
                <a:tc>
                  <a:txBody>
                    <a:bodyPr/>
                    <a:lstStyle/>
                    <a:p>
                      <a:pPr>
                        <a:spcBef>
                          <a:spcPts val="300"/>
                        </a:spcBef>
                        <a:spcAft>
                          <a:spcPts val="300"/>
                        </a:spcAft>
                      </a:pPr>
                      <a:r>
                        <a:rPr lang="de-CH" sz="2000" dirty="0" smtClean="0"/>
                        <a:t>Von 150’001 bis</a:t>
                      </a:r>
                      <a:r>
                        <a:rPr lang="de-CH" sz="2000" baseline="0" dirty="0" smtClean="0"/>
                        <a:t> 350’000 Franken </a:t>
                      </a:r>
                      <a:br>
                        <a:rPr lang="de-CH" sz="2000" baseline="0" dirty="0" smtClean="0"/>
                      </a:br>
                      <a:r>
                        <a:rPr lang="de-CH" sz="2000" baseline="0" dirty="0" smtClean="0"/>
                        <a:t>(= die nächsten 200’000 Franken) zu</a:t>
                      </a:r>
                      <a:endParaRPr lang="de-CH" sz="200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2,9 ‰</a:t>
                      </a:r>
                      <a:endParaRPr lang="de-CH" sz="2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61722"/>
                  </a:ext>
                </a:extLst>
              </a:tr>
              <a:tr h="723479">
                <a:tc>
                  <a:txBody>
                    <a:bodyPr/>
                    <a:lstStyle/>
                    <a:p>
                      <a:pPr>
                        <a:spcBef>
                          <a:spcPts val="300"/>
                        </a:spcBef>
                        <a:spcAft>
                          <a:spcPts val="300"/>
                        </a:spcAft>
                      </a:pPr>
                      <a:r>
                        <a:rPr lang="de-CH" sz="2000" dirty="0" smtClean="0"/>
                        <a:t>Ab 350’001 Franken</a:t>
                      </a:r>
                      <a:br>
                        <a:rPr lang="de-CH" sz="2000" dirty="0" smtClean="0"/>
                      </a:br>
                      <a:r>
                        <a:rPr lang="de-CH" sz="2000" dirty="0" smtClean="0"/>
                        <a:t>(= über 350’000 Franken liegende Vermögensbeträge)</a:t>
                      </a:r>
                      <a:r>
                        <a:rPr lang="de-CH" sz="2000" baseline="0" dirty="0" smtClean="0"/>
                        <a:t> zu</a:t>
                      </a:r>
                      <a:endParaRPr lang="de-CH" sz="200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spcBef>
                          <a:spcPts val="300"/>
                        </a:spcBef>
                        <a:spcAft>
                          <a:spcPts val="300"/>
                        </a:spcAft>
                      </a:pPr>
                      <a:r>
                        <a:rPr lang="de-CH" sz="2000" dirty="0" smtClean="0"/>
                        <a:t>3,3 ‰</a:t>
                      </a:r>
                      <a:endParaRPr lang="de-CH" sz="2000" dirty="0"/>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2532342"/>
                  </a:ext>
                </a:extLst>
              </a:tr>
            </a:tbl>
          </a:graphicData>
        </a:graphic>
      </p:graphicFrame>
      <p:graphicFrame>
        <p:nvGraphicFramePr>
          <p:cNvPr id="6" name="Tabelle 5"/>
          <p:cNvGraphicFramePr>
            <a:graphicFrameLocks noGrp="1"/>
          </p:cNvGraphicFramePr>
          <p:nvPr>
            <p:extLst>
              <p:ext uri="{D42A27DB-BD31-4B8C-83A1-F6EECF244321}">
                <p14:modId xmlns:p14="http://schemas.microsoft.com/office/powerpoint/2010/main" val="1568338736"/>
              </p:ext>
            </p:extLst>
          </p:nvPr>
        </p:nvGraphicFramePr>
        <p:xfrm>
          <a:off x="168657" y="4836534"/>
          <a:ext cx="8794368" cy="544358"/>
        </p:xfrm>
        <a:graphic>
          <a:graphicData uri="http://schemas.openxmlformats.org/drawingml/2006/table">
            <a:tbl>
              <a:tblPr bandRow="1">
                <a:tableStyleId>{5C22544A-7EE6-4342-B048-85BDC9FD1C3A}</a:tableStyleId>
              </a:tblPr>
              <a:tblGrid>
                <a:gridCol w="7914639">
                  <a:extLst>
                    <a:ext uri="{9D8B030D-6E8A-4147-A177-3AD203B41FA5}">
                      <a16:colId xmlns:a16="http://schemas.microsoft.com/office/drawing/2014/main" val="4274101053"/>
                    </a:ext>
                  </a:extLst>
                </a:gridCol>
                <a:gridCol w="879729">
                  <a:extLst>
                    <a:ext uri="{9D8B030D-6E8A-4147-A177-3AD203B41FA5}">
                      <a16:colId xmlns:a16="http://schemas.microsoft.com/office/drawing/2014/main" val="3150179962"/>
                    </a:ext>
                  </a:extLst>
                </a:gridCol>
              </a:tblGrid>
              <a:tr h="544358">
                <a:tc>
                  <a:txBody>
                    <a:bodyPr/>
                    <a:lstStyle/>
                    <a:p>
                      <a:pPr>
                        <a:spcBef>
                          <a:spcPts val="300"/>
                        </a:spcBef>
                        <a:spcAft>
                          <a:spcPts val="300"/>
                        </a:spcAft>
                      </a:pPr>
                      <a:r>
                        <a:rPr lang="de-CH" sz="2000" i="0" dirty="0" smtClean="0"/>
                        <a:t>Maximalsatz neu</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r">
                        <a:spcBef>
                          <a:spcPts val="300"/>
                        </a:spcBef>
                        <a:spcAft>
                          <a:spcPts val="300"/>
                        </a:spcAft>
                      </a:pPr>
                      <a:r>
                        <a:rPr lang="de-CH" sz="2000" i="0" dirty="0" smtClean="0"/>
                        <a:t>3,3 ‰</a:t>
                      </a:r>
                      <a:endParaRPr lang="de-CH" sz="2000" i="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130361722"/>
                  </a:ext>
                </a:extLst>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4009243686"/>
              </p:ext>
            </p:extLst>
          </p:nvPr>
        </p:nvGraphicFramePr>
        <p:xfrm>
          <a:off x="168657" y="5607036"/>
          <a:ext cx="8794368" cy="544358"/>
        </p:xfrm>
        <a:graphic>
          <a:graphicData uri="http://schemas.openxmlformats.org/drawingml/2006/table">
            <a:tbl>
              <a:tblPr bandRow="1">
                <a:tableStyleId>{5C22544A-7EE6-4342-B048-85BDC9FD1C3A}</a:tableStyleId>
              </a:tblPr>
              <a:tblGrid>
                <a:gridCol w="7914639">
                  <a:extLst>
                    <a:ext uri="{9D8B030D-6E8A-4147-A177-3AD203B41FA5}">
                      <a16:colId xmlns:a16="http://schemas.microsoft.com/office/drawing/2014/main" val="4274101053"/>
                    </a:ext>
                  </a:extLst>
                </a:gridCol>
                <a:gridCol w="879729">
                  <a:extLst>
                    <a:ext uri="{9D8B030D-6E8A-4147-A177-3AD203B41FA5}">
                      <a16:colId xmlns:a16="http://schemas.microsoft.com/office/drawing/2014/main" val="3150179962"/>
                    </a:ext>
                  </a:extLst>
                </a:gridCol>
              </a:tblGrid>
              <a:tr h="544358">
                <a:tc>
                  <a:txBody>
                    <a:bodyPr/>
                    <a:lstStyle/>
                    <a:p>
                      <a:pPr>
                        <a:spcBef>
                          <a:spcPts val="300"/>
                        </a:spcBef>
                        <a:spcAft>
                          <a:spcPts val="300"/>
                        </a:spcAft>
                      </a:pPr>
                      <a:r>
                        <a:rPr lang="de-CH" sz="2000" i="0" dirty="0" smtClean="0"/>
                        <a:t>Maximalsatz alt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r">
                        <a:spcBef>
                          <a:spcPts val="300"/>
                        </a:spcBef>
                        <a:spcAft>
                          <a:spcPts val="300"/>
                        </a:spcAft>
                      </a:pPr>
                      <a:r>
                        <a:rPr lang="de-CH" sz="2000" i="0" dirty="0" smtClean="0"/>
                        <a:t>4,6 ‰</a:t>
                      </a:r>
                      <a:endParaRPr lang="de-CH" sz="2000" i="0" dirty="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130361722"/>
                  </a:ext>
                </a:extLst>
              </a:tr>
            </a:tbl>
          </a:graphicData>
        </a:graphic>
      </p:graphicFrame>
    </p:spTree>
    <p:extLst>
      <p:ext uri="{BB962C8B-B14F-4D97-AF65-F5344CB8AC3E}">
        <p14:creationId xmlns:p14="http://schemas.microsoft.com/office/powerpoint/2010/main" val="1863531820"/>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47</a:t>
            </a:fld>
            <a:endParaRPr lang="en-US"/>
          </a:p>
        </p:txBody>
      </p:sp>
      <p:sp>
        <p:nvSpPr>
          <p:cNvPr id="3" name="Titel 2"/>
          <p:cNvSpPr>
            <a:spLocks noGrp="1"/>
          </p:cNvSpPr>
          <p:nvPr>
            <p:ph type="title"/>
          </p:nvPr>
        </p:nvSpPr>
        <p:spPr/>
        <p:txBody>
          <a:bodyPr/>
          <a:lstStyle/>
          <a:p>
            <a:r>
              <a:rPr lang="de-CH" dirty="0" smtClean="0"/>
              <a:t>Neuer Vermögensfreibetrag</a:t>
            </a:r>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3389976727"/>
              </p:ext>
            </p:extLst>
          </p:nvPr>
        </p:nvGraphicFramePr>
        <p:xfrm>
          <a:off x="177801" y="3075586"/>
          <a:ext cx="8785225" cy="1188720"/>
        </p:xfrm>
        <a:graphic>
          <a:graphicData uri="http://schemas.openxmlformats.org/drawingml/2006/table">
            <a:tbl>
              <a:tblPr firstRow="1" bandRow="1">
                <a:tableStyleId>{5C22544A-7EE6-4342-B048-85BDC9FD1C3A}</a:tableStyleId>
              </a:tblPr>
              <a:tblGrid>
                <a:gridCol w="4630173">
                  <a:extLst>
                    <a:ext uri="{9D8B030D-6E8A-4147-A177-3AD203B41FA5}">
                      <a16:colId xmlns:a16="http://schemas.microsoft.com/office/drawing/2014/main" val="1457087289"/>
                    </a:ext>
                  </a:extLst>
                </a:gridCol>
                <a:gridCol w="2165279">
                  <a:extLst>
                    <a:ext uri="{9D8B030D-6E8A-4147-A177-3AD203B41FA5}">
                      <a16:colId xmlns:a16="http://schemas.microsoft.com/office/drawing/2014/main" val="3408849396"/>
                    </a:ext>
                  </a:extLst>
                </a:gridCol>
                <a:gridCol w="1989773">
                  <a:extLst>
                    <a:ext uri="{9D8B030D-6E8A-4147-A177-3AD203B41FA5}">
                      <a16:colId xmlns:a16="http://schemas.microsoft.com/office/drawing/2014/main" val="2158462583"/>
                    </a:ext>
                  </a:extLst>
                </a:gridCol>
              </a:tblGrid>
              <a:tr h="370840">
                <a:tc>
                  <a:txBody>
                    <a:bodyPr/>
                    <a:lstStyle/>
                    <a:p>
                      <a:pPr>
                        <a:spcBef>
                          <a:spcPts val="300"/>
                        </a:spcBef>
                        <a:spcAft>
                          <a:spcPts val="300"/>
                        </a:spcAft>
                      </a:pPr>
                      <a:r>
                        <a:rPr lang="de-CH" sz="2000" dirty="0" smtClean="0">
                          <a:solidFill>
                            <a:schemeClr val="tx1"/>
                          </a:solidFill>
                        </a:rPr>
                        <a:t>In Franken</a:t>
                      </a:r>
                      <a:endParaRPr lang="de-CH" sz="2000" dirty="0">
                        <a:solidFill>
                          <a:schemeClr val="tx1"/>
                        </a:solidFill>
                      </a:endParaRPr>
                    </a:p>
                  </a:txBody>
                  <a:tcPr>
                    <a:noFill/>
                  </a:tcPr>
                </a:tc>
                <a:tc>
                  <a:txBody>
                    <a:bodyPr/>
                    <a:lstStyle/>
                    <a:p>
                      <a:pPr algn="r">
                        <a:spcBef>
                          <a:spcPts val="300"/>
                        </a:spcBef>
                        <a:spcAft>
                          <a:spcPts val="300"/>
                        </a:spcAft>
                        <a:tabLst>
                          <a:tab pos="987425" algn="l"/>
                        </a:tabLst>
                      </a:pPr>
                      <a:r>
                        <a:rPr lang="de-CH" sz="2000" dirty="0" smtClean="0"/>
                        <a:t>alt         </a:t>
                      </a:r>
                      <a:endParaRPr lang="de-CH" sz="2000" dirty="0"/>
                    </a:p>
                  </a:txBody>
                  <a:tcPr/>
                </a:tc>
                <a:tc>
                  <a:txBody>
                    <a:bodyPr/>
                    <a:lstStyle/>
                    <a:p>
                      <a:pPr algn="r">
                        <a:spcBef>
                          <a:spcPts val="300"/>
                        </a:spcBef>
                        <a:spcAft>
                          <a:spcPts val="300"/>
                        </a:spcAft>
                        <a:tabLst>
                          <a:tab pos="1079500" algn="l"/>
                        </a:tabLst>
                      </a:pPr>
                      <a:r>
                        <a:rPr lang="de-CH" sz="2000" dirty="0" smtClean="0"/>
                        <a:t>neu    </a:t>
                      </a:r>
                      <a:endParaRPr lang="de-CH" sz="2000" dirty="0"/>
                    </a:p>
                  </a:txBody>
                  <a:tcPr/>
                </a:tc>
                <a:extLst>
                  <a:ext uri="{0D108BD9-81ED-4DB2-BD59-A6C34878D82A}">
                    <a16:rowId xmlns:a16="http://schemas.microsoft.com/office/drawing/2014/main" val="2977741389"/>
                  </a:ext>
                </a:extLst>
              </a:tr>
              <a:tr h="370840">
                <a:tc>
                  <a:txBody>
                    <a:bodyPr/>
                    <a:lstStyle/>
                    <a:p>
                      <a:pPr>
                        <a:spcBef>
                          <a:spcPts val="300"/>
                        </a:spcBef>
                        <a:spcAft>
                          <a:spcPts val="300"/>
                        </a:spcAft>
                      </a:pPr>
                      <a:r>
                        <a:rPr lang="de-CH" sz="2000" dirty="0" smtClean="0"/>
                        <a:t>Ehepaare / Einelternfamilien</a:t>
                      </a:r>
                      <a:endParaRPr lang="de-CH" sz="2000" dirty="0"/>
                    </a:p>
                  </a:txBody>
                  <a:tcPr/>
                </a:tc>
                <a:tc>
                  <a:txBody>
                    <a:bodyPr/>
                    <a:lstStyle/>
                    <a:p>
                      <a:pPr algn="r">
                        <a:spcBef>
                          <a:spcPts val="300"/>
                        </a:spcBef>
                        <a:spcAft>
                          <a:spcPts val="300"/>
                        </a:spcAft>
                      </a:pPr>
                      <a:r>
                        <a:rPr lang="de-CH" sz="2000" dirty="0" smtClean="0"/>
                        <a:t>150’000</a:t>
                      </a:r>
                      <a:endParaRPr lang="de-CH" sz="2000" dirty="0"/>
                    </a:p>
                  </a:txBody>
                  <a:tcPr/>
                </a:tc>
                <a:tc>
                  <a:txBody>
                    <a:bodyPr/>
                    <a:lstStyle/>
                    <a:p>
                      <a:pPr algn="r">
                        <a:spcBef>
                          <a:spcPts val="300"/>
                        </a:spcBef>
                        <a:spcAft>
                          <a:spcPts val="300"/>
                        </a:spcAft>
                      </a:pPr>
                      <a:r>
                        <a:rPr lang="de-CH" sz="2000" dirty="0" smtClean="0"/>
                        <a:t>180’000</a:t>
                      </a:r>
                      <a:endParaRPr lang="de-CH" sz="2000" dirty="0"/>
                    </a:p>
                  </a:txBody>
                  <a:tcPr/>
                </a:tc>
                <a:extLst>
                  <a:ext uri="{0D108BD9-81ED-4DB2-BD59-A6C34878D82A}">
                    <a16:rowId xmlns:a16="http://schemas.microsoft.com/office/drawing/2014/main" val="3691962897"/>
                  </a:ext>
                </a:extLst>
              </a:tr>
              <a:tr h="370840">
                <a:tc>
                  <a:txBody>
                    <a:bodyPr/>
                    <a:lstStyle/>
                    <a:p>
                      <a:pPr>
                        <a:spcBef>
                          <a:spcPts val="300"/>
                        </a:spcBef>
                        <a:spcAft>
                          <a:spcPts val="300"/>
                        </a:spcAft>
                      </a:pPr>
                      <a:r>
                        <a:rPr lang="de-CH" sz="2000" dirty="0" smtClean="0"/>
                        <a:t>Übrige steuerpflichtige Personen</a:t>
                      </a:r>
                      <a:endParaRPr lang="de-CH" sz="2000" dirty="0"/>
                    </a:p>
                  </a:txBody>
                  <a:tcPr/>
                </a:tc>
                <a:tc>
                  <a:txBody>
                    <a:bodyPr/>
                    <a:lstStyle/>
                    <a:p>
                      <a:pPr algn="r">
                        <a:spcBef>
                          <a:spcPts val="300"/>
                        </a:spcBef>
                        <a:spcAft>
                          <a:spcPts val="300"/>
                        </a:spcAft>
                      </a:pPr>
                      <a:r>
                        <a:rPr lang="de-CH" sz="2000" dirty="0" smtClean="0"/>
                        <a:t>75’000</a:t>
                      </a:r>
                      <a:endParaRPr lang="de-CH" sz="2000" dirty="0"/>
                    </a:p>
                  </a:txBody>
                  <a:tcPr/>
                </a:tc>
                <a:tc>
                  <a:txBody>
                    <a:bodyPr/>
                    <a:lstStyle/>
                    <a:p>
                      <a:pPr algn="r">
                        <a:spcBef>
                          <a:spcPts val="300"/>
                        </a:spcBef>
                        <a:spcAft>
                          <a:spcPts val="300"/>
                        </a:spcAft>
                      </a:pPr>
                      <a:r>
                        <a:rPr lang="de-CH" sz="2000" dirty="0" smtClean="0"/>
                        <a:t>90’000</a:t>
                      </a:r>
                      <a:endParaRPr lang="de-CH" sz="2000" dirty="0"/>
                    </a:p>
                  </a:txBody>
                  <a:tcPr/>
                </a:tc>
                <a:extLst>
                  <a:ext uri="{0D108BD9-81ED-4DB2-BD59-A6C34878D82A}">
                    <a16:rowId xmlns:a16="http://schemas.microsoft.com/office/drawing/2014/main" val="3701569037"/>
                  </a:ext>
                </a:extLst>
              </a:tr>
            </a:tbl>
          </a:graphicData>
        </a:graphic>
      </p:graphicFrame>
    </p:spTree>
    <p:extLst>
      <p:ext uri="{BB962C8B-B14F-4D97-AF65-F5344CB8AC3E}">
        <p14:creationId xmlns:p14="http://schemas.microsoft.com/office/powerpoint/2010/main" val="1774464397"/>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95" b="2295"/>
          <a:stretch>
            <a:fillRect/>
          </a:stretch>
        </p:blipFill>
        <p:spPr/>
      </p:pic>
      <p:sp>
        <p:nvSpPr>
          <p:cNvPr id="2" name="Foliennummernplatzhalter 1"/>
          <p:cNvSpPr>
            <a:spLocks noGrp="1"/>
          </p:cNvSpPr>
          <p:nvPr>
            <p:ph type="sldNum" sz="quarter" idx="12"/>
          </p:nvPr>
        </p:nvSpPr>
        <p:spPr/>
        <p:txBody>
          <a:bodyPr/>
          <a:lstStyle/>
          <a:p>
            <a:fld id="{63343499-4781-8F47-9616-5D65C730EB58}" type="slidenum">
              <a:rPr lang="en-US" smtClean="0"/>
              <a:t>48</a:t>
            </a:fld>
            <a:endParaRPr lang="en-US"/>
          </a:p>
        </p:txBody>
      </p:sp>
      <p:sp>
        <p:nvSpPr>
          <p:cNvPr id="5" name="Titel 4"/>
          <p:cNvSpPr>
            <a:spLocks noGrp="1"/>
          </p:cNvSpPr>
          <p:nvPr>
            <p:ph type="title"/>
          </p:nvPr>
        </p:nvSpPr>
        <p:spPr/>
        <p:txBody>
          <a:bodyPr/>
          <a:lstStyle/>
          <a:p>
            <a:r>
              <a:rPr lang="de-CH" dirty="0">
                <a:solidFill>
                  <a:srgbClr val="FF0000"/>
                </a:solidFill>
              </a:rPr>
              <a:t>8</a:t>
            </a:r>
            <a:r>
              <a:rPr lang="de-CH" dirty="0" smtClean="0">
                <a:solidFill>
                  <a:srgbClr val="FF0000"/>
                </a:solidFill>
              </a:rPr>
              <a:t>. Finanzielle </a:t>
            </a:r>
            <a:r>
              <a:rPr lang="de-CH" dirty="0" smtClean="0">
                <a:solidFill>
                  <a:srgbClr val="FF0000"/>
                </a:solidFill>
              </a:rPr>
              <a:t>Auswirkungen</a:t>
            </a:r>
            <a:endParaRPr lang="de-CH" dirty="0">
              <a:solidFill>
                <a:srgbClr val="00B0F0"/>
              </a:solidFill>
            </a:endParaRPr>
          </a:p>
        </p:txBody>
      </p:sp>
    </p:spTree>
    <p:extLst>
      <p:ext uri="{BB962C8B-B14F-4D97-AF65-F5344CB8AC3E}">
        <p14:creationId xmlns:p14="http://schemas.microsoft.com/office/powerpoint/2010/main" val="2932818565"/>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49</a:t>
            </a:fld>
            <a:endParaRPr lang="en-US"/>
          </a:p>
        </p:txBody>
      </p:sp>
      <p:sp>
        <p:nvSpPr>
          <p:cNvPr id="3" name="Titel 2"/>
          <p:cNvSpPr>
            <a:spLocks noGrp="1"/>
          </p:cNvSpPr>
          <p:nvPr>
            <p:ph type="title"/>
          </p:nvPr>
        </p:nvSpPr>
        <p:spPr/>
        <p:txBody>
          <a:bodyPr/>
          <a:lstStyle/>
          <a:p>
            <a:r>
              <a:rPr lang="de-CH" dirty="0" smtClean="0"/>
              <a:t>Finanzielle Auswirkungen beim Kanton</a:t>
            </a:r>
            <a:endParaRPr lang="de-CH" dirty="0"/>
          </a:p>
        </p:txBody>
      </p:sp>
      <p:sp>
        <p:nvSpPr>
          <p:cNvPr id="4" name="Textplatzhalter 3"/>
          <p:cNvSpPr>
            <a:spLocks noGrp="1"/>
          </p:cNvSpPr>
          <p:nvPr>
            <p:ph type="body" sz="quarter" idx="14"/>
          </p:nvPr>
        </p:nvSpPr>
        <p:spPr>
          <a:xfrm>
            <a:off x="177801" y="1962150"/>
            <a:ext cx="8785226" cy="4714875"/>
          </a:xfrm>
        </p:spPr>
        <p:txBody>
          <a:bodyPr/>
          <a:lstStyle/>
          <a:p>
            <a:r>
              <a:rPr lang="de-CH" dirty="0" smtClean="0"/>
              <a:t>Jährliche </a:t>
            </a:r>
            <a:r>
              <a:rPr lang="de-CH" dirty="0" smtClean="0"/>
              <a:t>Mindererträge bei der Vermögenssteuer</a:t>
            </a:r>
            <a:br>
              <a:rPr lang="de-CH" dirty="0" smtClean="0"/>
            </a:br>
            <a:r>
              <a:rPr lang="de-CH" dirty="0" smtClean="0"/>
              <a:t>von 27 Millionen Franken beim Kanton (AFP 2022–2025).</a:t>
            </a:r>
          </a:p>
          <a:p>
            <a:r>
              <a:rPr lang="de-CH" dirty="0" smtClean="0"/>
              <a:t>Kompensation für die Gemeinden: 9,5 Millionen Franken.</a:t>
            </a:r>
          </a:p>
          <a:p>
            <a:pPr marL="0" indent="0">
              <a:buNone/>
            </a:pPr>
            <a:endParaRPr lang="de-CH" dirty="0" smtClean="0"/>
          </a:p>
          <a:p>
            <a:pPr>
              <a:buFont typeface="Wingdings" panose="05000000000000000000" pitchFamily="2" charset="2"/>
              <a:buChar char="Ø"/>
            </a:pPr>
            <a:r>
              <a:rPr lang="de-CH" dirty="0">
                <a:solidFill>
                  <a:srgbClr val="FF0000"/>
                </a:solidFill>
              </a:rPr>
              <a:t>Gesamtaufwand für die Vermögenssteuerreform I:</a:t>
            </a:r>
            <a:br>
              <a:rPr lang="de-CH" dirty="0">
                <a:solidFill>
                  <a:srgbClr val="FF0000"/>
                </a:solidFill>
              </a:rPr>
            </a:br>
            <a:r>
              <a:rPr lang="de-CH" b="1" dirty="0" smtClean="0">
                <a:solidFill>
                  <a:srgbClr val="FF0000"/>
                </a:solidFill>
              </a:rPr>
              <a:t>36,5 </a:t>
            </a:r>
            <a:r>
              <a:rPr lang="de-CH" b="1" dirty="0">
                <a:solidFill>
                  <a:srgbClr val="FF0000"/>
                </a:solidFill>
              </a:rPr>
              <a:t>Millionen </a:t>
            </a:r>
            <a:r>
              <a:rPr lang="de-CH" b="1" dirty="0" smtClean="0">
                <a:solidFill>
                  <a:srgbClr val="FF0000"/>
                </a:solidFill>
              </a:rPr>
              <a:t>Franken</a:t>
            </a:r>
            <a:r>
              <a:rPr lang="de-CH" dirty="0">
                <a:solidFill>
                  <a:srgbClr val="FF0000"/>
                </a:solidFill>
              </a:rPr>
              <a:t>.	</a:t>
            </a:r>
          </a:p>
        </p:txBody>
      </p:sp>
    </p:spTree>
    <p:extLst>
      <p:ext uri="{BB962C8B-B14F-4D97-AF65-F5344CB8AC3E}">
        <p14:creationId xmlns:p14="http://schemas.microsoft.com/office/powerpoint/2010/main" val="193160813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3" name="Titel 2"/>
          <p:cNvSpPr>
            <a:spLocks noGrp="1"/>
          </p:cNvSpPr>
          <p:nvPr>
            <p:ph type="title"/>
          </p:nvPr>
        </p:nvSpPr>
        <p:spPr/>
        <p:txBody>
          <a:bodyPr/>
          <a:lstStyle/>
          <a:p>
            <a:pPr>
              <a:lnSpc>
                <a:spcPts val="2000"/>
              </a:lnSpc>
              <a:spcBef>
                <a:spcPts val="0"/>
              </a:spcBef>
              <a:spcAft>
                <a:spcPts val="300"/>
              </a:spcAft>
            </a:pPr>
            <a:r>
              <a:rPr lang="de-CH" dirty="0" smtClean="0"/>
              <a:t>Vermögenssteuerbelastung 2018 (in Promille)</a:t>
            </a:r>
            <a:br>
              <a:rPr lang="de-CH" dirty="0" smtClean="0"/>
            </a:br>
            <a:r>
              <a:rPr lang="de-CH" sz="1600" dirty="0" smtClean="0"/>
              <a:t>(verheiratet – Kantonshauptorte)</a:t>
            </a:r>
            <a:endParaRPr lang="de-CH" sz="1600" dirty="0"/>
          </a:p>
        </p:txBody>
      </p:sp>
      <p:sp>
        <p:nvSpPr>
          <p:cNvPr id="12" name="Textfeld 11"/>
          <p:cNvSpPr txBox="1"/>
          <p:nvPr/>
        </p:nvSpPr>
        <p:spPr>
          <a:xfrm>
            <a:off x="5771857" y="1650409"/>
            <a:ext cx="27076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a:ea typeface="+mn-ea"/>
                <a:cs typeface="+mn-cs"/>
              </a:rPr>
              <a:t>R</a:t>
            </a:r>
            <a:r>
              <a:rPr kumimoji="0" lang="de-CH" sz="1800" b="0" i="0" u="none" strike="noStrike" kern="1200" cap="none" spc="0" normalizeH="0" baseline="0" noProof="0" dirty="0" smtClean="0">
                <a:ln>
                  <a:noFill/>
                </a:ln>
                <a:solidFill>
                  <a:prstClr val="black"/>
                </a:solidFill>
                <a:effectLst/>
                <a:uLnTx/>
                <a:uFillTx/>
                <a:latin typeface="Arial"/>
                <a:ea typeface="+mn-ea"/>
                <a:cs typeface="+mn-cs"/>
              </a:rPr>
              <a:t>einvermögen in TCHF</a:t>
            </a:r>
            <a:endParaRPr kumimoji="0" lang="de-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feld 6"/>
          <p:cNvSpPr txBox="1"/>
          <p:nvPr/>
        </p:nvSpPr>
        <p:spPr>
          <a:xfrm>
            <a:off x="177801" y="6475601"/>
            <a:ext cx="101959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 </a:t>
            </a:r>
            <a:r>
              <a:rPr kumimoji="0" lang="de-CH"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ESTV</a:t>
            </a:r>
            <a:endParaRPr kumimoji="0" lang="de-CH" sz="10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Tabelle 4"/>
          <p:cNvGraphicFramePr>
            <a:graphicFrameLocks noGrp="1"/>
          </p:cNvGraphicFramePr>
          <p:nvPr>
            <p:extLst/>
          </p:nvPr>
        </p:nvGraphicFramePr>
        <p:xfrm>
          <a:off x="319595" y="1962150"/>
          <a:ext cx="8380518" cy="4513455"/>
        </p:xfrm>
        <a:graphic>
          <a:graphicData uri="http://schemas.openxmlformats.org/drawingml/2006/table">
            <a:tbl>
              <a:tblPr/>
              <a:tblGrid>
                <a:gridCol w="335874">
                  <a:extLst>
                    <a:ext uri="{9D8B030D-6E8A-4147-A177-3AD203B41FA5}">
                      <a16:colId xmlns:a16="http://schemas.microsoft.com/office/drawing/2014/main" val="936859543"/>
                    </a:ext>
                  </a:extLst>
                </a:gridCol>
                <a:gridCol w="419842">
                  <a:extLst>
                    <a:ext uri="{9D8B030D-6E8A-4147-A177-3AD203B41FA5}">
                      <a16:colId xmlns:a16="http://schemas.microsoft.com/office/drawing/2014/main" val="3315415293"/>
                    </a:ext>
                  </a:extLst>
                </a:gridCol>
                <a:gridCol w="300887">
                  <a:extLst>
                    <a:ext uri="{9D8B030D-6E8A-4147-A177-3AD203B41FA5}">
                      <a16:colId xmlns:a16="http://schemas.microsoft.com/office/drawing/2014/main" val="3889212934"/>
                    </a:ext>
                  </a:extLst>
                </a:gridCol>
                <a:gridCol w="419842">
                  <a:extLst>
                    <a:ext uri="{9D8B030D-6E8A-4147-A177-3AD203B41FA5}">
                      <a16:colId xmlns:a16="http://schemas.microsoft.com/office/drawing/2014/main" val="2874495087"/>
                    </a:ext>
                  </a:extLst>
                </a:gridCol>
                <a:gridCol w="300887">
                  <a:extLst>
                    <a:ext uri="{9D8B030D-6E8A-4147-A177-3AD203B41FA5}">
                      <a16:colId xmlns:a16="http://schemas.microsoft.com/office/drawing/2014/main" val="1250515205"/>
                    </a:ext>
                  </a:extLst>
                </a:gridCol>
                <a:gridCol w="419842">
                  <a:extLst>
                    <a:ext uri="{9D8B030D-6E8A-4147-A177-3AD203B41FA5}">
                      <a16:colId xmlns:a16="http://schemas.microsoft.com/office/drawing/2014/main" val="3198144289"/>
                    </a:ext>
                  </a:extLst>
                </a:gridCol>
                <a:gridCol w="300887">
                  <a:extLst>
                    <a:ext uri="{9D8B030D-6E8A-4147-A177-3AD203B41FA5}">
                      <a16:colId xmlns:a16="http://schemas.microsoft.com/office/drawing/2014/main" val="2028198743"/>
                    </a:ext>
                  </a:extLst>
                </a:gridCol>
                <a:gridCol w="447833">
                  <a:extLst>
                    <a:ext uri="{9D8B030D-6E8A-4147-A177-3AD203B41FA5}">
                      <a16:colId xmlns:a16="http://schemas.microsoft.com/office/drawing/2014/main" val="2237833060"/>
                    </a:ext>
                  </a:extLst>
                </a:gridCol>
                <a:gridCol w="300887">
                  <a:extLst>
                    <a:ext uri="{9D8B030D-6E8A-4147-A177-3AD203B41FA5}">
                      <a16:colId xmlns:a16="http://schemas.microsoft.com/office/drawing/2014/main" val="2472970917"/>
                    </a:ext>
                  </a:extLst>
                </a:gridCol>
                <a:gridCol w="517805">
                  <a:extLst>
                    <a:ext uri="{9D8B030D-6E8A-4147-A177-3AD203B41FA5}">
                      <a16:colId xmlns:a16="http://schemas.microsoft.com/office/drawing/2014/main" val="1750171745"/>
                    </a:ext>
                  </a:extLst>
                </a:gridCol>
                <a:gridCol w="300887">
                  <a:extLst>
                    <a:ext uri="{9D8B030D-6E8A-4147-A177-3AD203B41FA5}">
                      <a16:colId xmlns:a16="http://schemas.microsoft.com/office/drawing/2014/main" val="1311287457"/>
                    </a:ext>
                  </a:extLst>
                </a:gridCol>
                <a:gridCol w="522471">
                  <a:extLst>
                    <a:ext uri="{9D8B030D-6E8A-4147-A177-3AD203B41FA5}">
                      <a16:colId xmlns:a16="http://schemas.microsoft.com/office/drawing/2014/main" val="1407869853"/>
                    </a:ext>
                  </a:extLst>
                </a:gridCol>
                <a:gridCol w="300887">
                  <a:extLst>
                    <a:ext uri="{9D8B030D-6E8A-4147-A177-3AD203B41FA5}">
                      <a16:colId xmlns:a16="http://schemas.microsoft.com/office/drawing/2014/main" val="3602262353"/>
                    </a:ext>
                  </a:extLst>
                </a:gridCol>
                <a:gridCol w="517805">
                  <a:extLst>
                    <a:ext uri="{9D8B030D-6E8A-4147-A177-3AD203B41FA5}">
                      <a16:colId xmlns:a16="http://schemas.microsoft.com/office/drawing/2014/main" val="1223260354"/>
                    </a:ext>
                  </a:extLst>
                </a:gridCol>
                <a:gridCol w="300887">
                  <a:extLst>
                    <a:ext uri="{9D8B030D-6E8A-4147-A177-3AD203B41FA5}">
                      <a16:colId xmlns:a16="http://schemas.microsoft.com/office/drawing/2014/main" val="1179607751"/>
                    </a:ext>
                  </a:extLst>
                </a:gridCol>
                <a:gridCol w="517805">
                  <a:extLst>
                    <a:ext uri="{9D8B030D-6E8A-4147-A177-3AD203B41FA5}">
                      <a16:colId xmlns:a16="http://schemas.microsoft.com/office/drawing/2014/main" val="1437751198"/>
                    </a:ext>
                  </a:extLst>
                </a:gridCol>
                <a:gridCol w="300887">
                  <a:extLst>
                    <a:ext uri="{9D8B030D-6E8A-4147-A177-3AD203B41FA5}">
                      <a16:colId xmlns:a16="http://schemas.microsoft.com/office/drawing/2014/main" val="998280547"/>
                    </a:ext>
                  </a:extLst>
                </a:gridCol>
                <a:gridCol w="517805">
                  <a:extLst>
                    <a:ext uri="{9D8B030D-6E8A-4147-A177-3AD203B41FA5}">
                      <a16:colId xmlns:a16="http://schemas.microsoft.com/office/drawing/2014/main" val="593921825"/>
                    </a:ext>
                  </a:extLst>
                </a:gridCol>
                <a:gridCol w="300887">
                  <a:extLst>
                    <a:ext uri="{9D8B030D-6E8A-4147-A177-3AD203B41FA5}">
                      <a16:colId xmlns:a16="http://schemas.microsoft.com/office/drawing/2014/main" val="659157"/>
                    </a:ext>
                  </a:extLst>
                </a:gridCol>
                <a:gridCol w="517805">
                  <a:extLst>
                    <a:ext uri="{9D8B030D-6E8A-4147-A177-3AD203B41FA5}">
                      <a16:colId xmlns:a16="http://schemas.microsoft.com/office/drawing/2014/main" val="3501321030"/>
                    </a:ext>
                  </a:extLst>
                </a:gridCol>
                <a:gridCol w="300887">
                  <a:extLst>
                    <a:ext uri="{9D8B030D-6E8A-4147-A177-3AD203B41FA5}">
                      <a16:colId xmlns:a16="http://schemas.microsoft.com/office/drawing/2014/main" val="1063540822"/>
                    </a:ext>
                  </a:extLst>
                </a:gridCol>
                <a:gridCol w="216919">
                  <a:extLst>
                    <a:ext uri="{9D8B030D-6E8A-4147-A177-3AD203B41FA5}">
                      <a16:colId xmlns:a16="http://schemas.microsoft.com/office/drawing/2014/main" val="2990847264"/>
                    </a:ext>
                  </a:extLst>
                </a:gridCol>
              </a:tblGrid>
              <a:tr h="167165">
                <a:tc>
                  <a:txBody>
                    <a:bodyPr/>
                    <a:lstStyle/>
                    <a:p>
                      <a:pPr algn="l" fontAlgn="ctr"/>
                      <a:r>
                        <a:rPr lang="de-CH" sz="900" b="1" i="0" u="none" strike="noStrike">
                          <a:effectLst/>
                          <a:latin typeface="Arial" panose="020B0604020202020204" pitchFamily="34" charset="0"/>
                        </a:rPr>
                        <a:t> </a:t>
                      </a:r>
                    </a:p>
                  </a:txBody>
                  <a:tcPr marL="6911" marR="6911" marT="6911"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de-CH" sz="1000" b="1" i="0" u="none" strike="noStrike">
                          <a:effectLst/>
                          <a:latin typeface="Arial" panose="020B0604020202020204" pitchFamily="34" charset="0"/>
                        </a:rPr>
                        <a:t>75</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150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200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300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400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a:txBody>
                    <a:bodyPr/>
                    <a:lstStyle/>
                    <a:p>
                      <a:pPr algn="r" fontAlgn="ctr"/>
                      <a:r>
                        <a:rPr lang="de-CH" sz="1000" b="1" i="0" u="none" strike="noStrike">
                          <a:effectLst/>
                          <a:latin typeface="Arial" panose="020B0604020202020204" pitchFamily="34" charset="0"/>
                        </a:rPr>
                        <a:t>500</a:t>
                      </a:r>
                    </a:p>
                  </a:txBody>
                  <a:tcPr marL="6911" marR="6911" marT="691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de-CH" sz="1000" b="1" i="0" u="none" strike="noStrike">
                          <a:effectLst/>
                          <a:latin typeface="Arial" panose="020B0604020202020204" pitchFamily="34" charset="0"/>
                        </a:rPr>
                        <a:t> </a:t>
                      </a:r>
                    </a:p>
                  </a:txBody>
                  <a:tcPr marL="6911" marR="6911" marT="691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de-CH" sz="1000" b="1" i="0" u="none" strike="noStrike">
                          <a:effectLst/>
                          <a:latin typeface="Arial" panose="020B0604020202020204" pitchFamily="34" charset="0"/>
                        </a:rPr>
                        <a:t>800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1'000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2'000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5'000</a:t>
                      </a:r>
                    </a:p>
                  </a:txBody>
                  <a:tcPr marL="6911" marR="6911" marT="69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a:txBody>
                    <a:bodyPr/>
                    <a:lstStyle/>
                    <a:p>
                      <a:pPr algn="l" fontAlgn="ctr"/>
                      <a:r>
                        <a:rPr lang="de-CH" sz="700" b="1" i="0" u="none" strike="noStrike">
                          <a:effectLst/>
                          <a:latin typeface="Arial" panose="020B0604020202020204" pitchFamily="34" charset="0"/>
                        </a:rPr>
                        <a:t> </a:t>
                      </a:r>
                    </a:p>
                  </a:txBody>
                  <a:tcPr marL="6911" marR="6911" marT="6911"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12772821"/>
                  </a:ext>
                </a:extLst>
              </a:tr>
              <a:tr h="167165">
                <a:tc>
                  <a:txBody>
                    <a:bodyPr/>
                    <a:lstStyle/>
                    <a:p>
                      <a:pPr algn="r" fontAlgn="b"/>
                      <a:r>
                        <a:rPr lang="de-CH" sz="1000" b="1" i="0" u="none" strike="noStrike">
                          <a:effectLst/>
                          <a:latin typeface="Arial" panose="020B0604020202020204" pitchFamily="34" charset="0"/>
                        </a:rPr>
                        <a:t>1</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0.24</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0.43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0.64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1.25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1.27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010478036"/>
                  </a:ext>
                </a:extLst>
              </a:tr>
              <a:tr h="167165">
                <a:tc>
                  <a:txBody>
                    <a:bodyPr/>
                    <a:lstStyle/>
                    <a:p>
                      <a:pPr algn="r" fontAlgn="b"/>
                      <a:r>
                        <a:rPr lang="de-CH" sz="1000" b="1" i="0" u="none" strike="noStrike">
                          <a:effectLst/>
                          <a:latin typeface="Arial" panose="020B0604020202020204" pitchFamily="34" charset="0"/>
                        </a:rPr>
                        <a:t>2</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0.42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0.75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1.06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1.29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1.45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1.49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1.51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74444189"/>
                  </a:ext>
                </a:extLst>
              </a:tr>
              <a:tr h="167165">
                <a:tc>
                  <a:txBody>
                    <a:bodyPr/>
                    <a:lstStyle/>
                    <a:p>
                      <a:pPr algn="r" fontAlgn="b"/>
                      <a:r>
                        <a:rPr lang="de-CH" sz="1000" b="1" i="0" u="none" strike="noStrike">
                          <a:effectLst/>
                          <a:latin typeface="Arial" panose="020B0604020202020204" pitchFamily="34" charset="0"/>
                        </a:rPr>
                        <a:t>3</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0.56</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0.94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1.17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1.43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1.62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1.98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2.11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3</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22493876"/>
                  </a:ext>
                </a:extLst>
              </a:tr>
              <a:tr h="167165">
                <a:tc>
                  <a:txBody>
                    <a:bodyPr/>
                    <a:lstStyle/>
                    <a:p>
                      <a:pPr algn="r" fontAlgn="b"/>
                      <a:r>
                        <a:rPr lang="de-CH" sz="1000" b="1" i="0" u="none" strike="noStrike">
                          <a:effectLst/>
                          <a:latin typeface="Arial" panose="020B0604020202020204" pitchFamily="34" charset="0"/>
                        </a:rPr>
                        <a:t>4</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0.72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1.09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1.25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1.56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1.75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2.19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2.30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1" i="0" u="none" strike="noStrike">
                          <a:effectLst/>
                          <a:latin typeface="Arial" panose="020B0604020202020204" pitchFamily="34" charset="0"/>
                        </a:rPr>
                        <a:t>4</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62112970"/>
                  </a:ext>
                </a:extLst>
              </a:tr>
              <a:tr h="167165">
                <a:tc>
                  <a:txBody>
                    <a:bodyPr/>
                    <a:lstStyle/>
                    <a:p>
                      <a:pPr algn="r" fontAlgn="b"/>
                      <a:r>
                        <a:rPr lang="de-CH" sz="1000" b="1" i="0" u="none" strike="noStrike">
                          <a:effectLst/>
                          <a:latin typeface="Arial" panose="020B0604020202020204" pitchFamily="34" charset="0"/>
                        </a:rPr>
                        <a:t>5</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dirty="0">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0.83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1.13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1.64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1.88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2.23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2.38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5</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793405686"/>
                  </a:ext>
                </a:extLst>
              </a:tr>
              <a:tr h="167165">
                <a:tc>
                  <a:txBody>
                    <a:bodyPr/>
                    <a:lstStyle/>
                    <a:p>
                      <a:pPr algn="r" fontAlgn="b"/>
                      <a:r>
                        <a:rPr lang="de-CH" sz="1000" b="1" i="0" u="none" strike="noStrike">
                          <a:effectLst/>
                          <a:latin typeface="Arial" panose="020B0604020202020204" pitchFamily="34" charset="0"/>
                        </a:rPr>
                        <a:t>6</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1.02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1.72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1.94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2.28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2.57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6</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64517910"/>
                  </a:ext>
                </a:extLst>
              </a:tr>
              <a:tr h="167165">
                <a:tc>
                  <a:txBody>
                    <a:bodyPr/>
                    <a:lstStyle/>
                    <a:p>
                      <a:pPr algn="r" fontAlgn="b"/>
                      <a:r>
                        <a:rPr lang="de-CH" sz="1000" b="1" i="0" u="none" strike="noStrike">
                          <a:effectLst/>
                          <a:latin typeface="Arial" panose="020B0604020202020204" pitchFamily="34" charset="0"/>
                        </a:rPr>
                        <a:t>7</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0.26</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1.05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1.36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1.73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2.06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2.12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2.49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2.68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7</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765741062"/>
                  </a:ext>
                </a:extLst>
              </a:tr>
              <a:tr h="167165">
                <a:tc>
                  <a:txBody>
                    <a:bodyPr/>
                    <a:lstStyle/>
                    <a:p>
                      <a:pPr algn="r" fontAlgn="b"/>
                      <a:r>
                        <a:rPr lang="de-CH" sz="1000" b="1" i="0" u="none" strike="noStrike">
                          <a:effectLst/>
                          <a:latin typeface="Arial" panose="020B0604020202020204" pitchFamily="34" charset="0"/>
                        </a:rPr>
                        <a:t>8</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0.61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1.28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1.53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1.84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2.30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2.36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2.64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2.72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8</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64498031"/>
                  </a:ext>
                </a:extLst>
              </a:tr>
              <a:tr h="167165">
                <a:tc>
                  <a:txBody>
                    <a:bodyPr/>
                    <a:lstStyle/>
                    <a:p>
                      <a:pPr algn="r" fontAlgn="b"/>
                      <a:r>
                        <a:rPr lang="de-CH" sz="1000" b="1" i="0" u="none" strike="noStrike">
                          <a:effectLst/>
                          <a:latin typeface="Arial" panose="020B0604020202020204" pitchFamily="34" charset="0"/>
                        </a:rPr>
                        <a:t>9</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0.67</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1.76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1.88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2.30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2.46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2.76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2.95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9</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87595087"/>
                  </a:ext>
                </a:extLst>
              </a:tr>
              <a:tr h="167165">
                <a:tc>
                  <a:txBody>
                    <a:bodyPr/>
                    <a:lstStyle/>
                    <a:p>
                      <a:pPr algn="r" fontAlgn="b"/>
                      <a:r>
                        <a:rPr lang="de-CH" sz="1000" b="1" i="0" u="none" strike="noStrike">
                          <a:effectLst/>
                          <a:latin typeface="Arial" panose="020B0604020202020204" pitchFamily="34" charset="0"/>
                        </a:rPr>
                        <a:t>10</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0.68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1.45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1.76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2.10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2.43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2.50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3.04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3.30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10</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722562498"/>
                  </a:ext>
                </a:extLst>
              </a:tr>
              <a:tr h="167165">
                <a:tc>
                  <a:txBody>
                    <a:bodyPr/>
                    <a:lstStyle/>
                    <a:p>
                      <a:pPr algn="r" fontAlgn="b"/>
                      <a:r>
                        <a:rPr lang="de-CH" sz="1000" b="1" i="0" u="none" strike="noStrike">
                          <a:effectLst/>
                          <a:latin typeface="Arial" panose="020B0604020202020204" pitchFamily="34" charset="0"/>
                        </a:rPr>
                        <a:t>11</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dirty="0">
                          <a:effectLst/>
                          <a:latin typeface="Helvetica" pitchFamily="34" charset="0"/>
                        </a:rPr>
                        <a:t>0.89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1.57</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    1.97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2.14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2.44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2.77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3.17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3.68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11</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31810058"/>
                  </a:ext>
                </a:extLst>
              </a:tr>
              <a:tr h="167165">
                <a:tc>
                  <a:txBody>
                    <a:bodyPr/>
                    <a:lstStyle/>
                    <a:p>
                      <a:pPr algn="r" fontAlgn="b"/>
                      <a:r>
                        <a:rPr lang="de-CH" sz="1000" b="1" i="0" u="none" strike="noStrike">
                          <a:effectLst/>
                          <a:latin typeface="Arial" panose="020B0604020202020204" pitchFamily="34" charset="0"/>
                        </a:rPr>
                        <a:t>12</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0.95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2.08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2.22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2.85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2.96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3.51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4.19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12</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75857778"/>
                  </a:ext>
                </a:extLst>
              </a:tr>
              <a:tr h="167165">
                <a:tc>
                  <a:txBody>
                    <a:bodyPr/>
                    <a:lstStyle/>
                    <a:p>
                      <a:pPr algn="r" fontAlgn="b"/>
                      <a:r>
                        <a:rPr lang="de-CH" sz="1000" b="1" i="0" u="none" strike="noStrike">
                          <a:effectLst/>
                          <a:latin typeface="Arial" panose="020B0604020202020204" pitchFamily="34" charset="0"/>
                        </a:rPr>
                        <a:t>13</a:t>
                      </a:r>
                    </a:p>
                  </a:txBody>
                  <a:tcPr marL="6911" marR="6911" marT="691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dirty="0">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0.99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2.17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2.60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3.08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3.23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    4.34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de-CH" sz="1000" b="1" i="0" u="none" strike="noStrike">
                          <a:effectLst/>
                          <a:latin typeface="Arial" panose="020B0604020202020204" pitchFamily="34" charset="0"/>
                        </a:rPr>
                        <a:t>13</a:t>
                      </a:r>
                    </a:p>
                  </a:txBody>
                  <a:tcPr marL="6911" marR="6911" marT="691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907249581"/>
                  </a:ext>
                </a:extLst>
              </a:tr>
              <a:tr h="167165">
                <a:tc>
                  <a:txBody>
                    <a:bodyPr/>
                    <a:lstStyle/>
                    <a:p>
                      <a:pPr algn="r" fontAlgn="b"/>
                      <a:r>
                        <a:rPr lang="de-CH" sz="1000" b="1" i="0" u="none" strike="noStrike">
                          <a:effectLst/>
                          <a:latin typeface="Arial" panose="020B0604020202020204" pitchFamily="34" charset="0"/>
                        </a:rPr>
                        <a:t>14</a:t>
                      </a:r>
                    </a:p>
                  </a:txBody>
                  <a:tcPr marL="6911" marR="6911" marT="691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0.29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1.03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1.78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2.37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2.66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3.41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3.59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3.97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14</a:t>
                      </a:r>
                    </a:p>
                  </a:txBody>
                  <a:tcPr marL="6911" marR="6911" marT="691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2836933299"/>
                  </a:ext>
                </a:extLst>
              </a:tr>
              <a:tr h="167165">
                <a:tc>
                  <a:txBody>
                    <a:bodyPr/>
                    <a:lstStyle/>
                    <a:p>
                      <a:pPr algn="r" fontAlgn="b"/>
                      <a:r>
                        <a:rPr lang="de-CH" sz="1000" b="1" i="0" u="none" strike="noStrike">
                          <a:effectLst/>
                          <a:latin typeface="Arial" panose="020B0604020202020204" pitchFamily="34" charset="0"/>
                        </a:rPr>
                        <a:t>15</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0.59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1.09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2.37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2.84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3.69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4.02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4.48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4.89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15</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98302900"/>
                  </a:ext>
                </a:extLst>
              </a:tr>
              <a:tr h="167165">
                <a:tc>
                  <a:txBody>
                    <a:bodyPr/>
                    <a:lstStyle/>
                    <a:p>
                      <a:pPr algn="r" fontAlgn="b"/>
                      <a:r>
                        <a:rPr lang="de-CH" sz="1000" b="1" i="0" u="none" strike="noStrike">
                          <a:effectLst/>
                          <a:latin typeface="Arial" panose="020B0604020202020204" pitchFamily="34" charset="0"/>
                        </a:rPr>
                        <a:t>16</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0.72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1.13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1.85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2.46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2.93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4.11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4.74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4.98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16</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12666328"/>
                  </a:ext>
                </a:extLst>
              </a:tr>
              <a:tr h="167165">
                <a:tc>
                  <a:txBody>
                    <a:bodyPr/>
                    <a:lstStyle/>
                    <a:p>
                      <a:pPr algn="r" fontAlgn="b"/>
                      <a:r>
                        <a:rPr lang="de-CH" sz="1000" b="1" i="0" u="none" strike="noStrike">
                          <a:effectLst/>
                          <a:latin typeface="Arial" panose="020B0604020202020204" pitchFamily="34" charset="0"/>
                        </a:rPr>
                        <a:t>17</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Arial" panose="020B0604020202020204" pitchFamily="34" charset="0"/>
                        </a:rPr>
                        <a:t>AG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CH" sz="1000" b="0" i="0" u="none" strike="noStrike">
                          <a:effectLst/>
                          <a:latin typeface="Helvetica" pitchFamily="34" charset="0"/>
                        </a:rPr>
                        <a:t>0.73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1.15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2.47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3.00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3.80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4.12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4.82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5.48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de-CH" sz="1000" b="1" i="0" u="none" strike="noStrike">
                          <a:effectLst/>
                          <a:latin typeface="Arial" panose="020B0604020202020204" pitchFamily="34" charset="0"/>
                        </a:rPr>
                        <a:t>17</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627017613"/>
                  </a:ext>
                </a:extLst>
              </a:tr>
              <a:tr h="167165">
                <a:tc>
                  <a:txBody>
                    <a:bodyPr/>
                    <a:lstStyle/>
                    <a:p>
                      <a:pPr algn="r" fontAlgn="b"/>
                      <a:r>
                        <a:rPr lang="de-CH" sz="1000" b="1" i="0" u="none" strike="noStrike">
                          <a:effectLst/>
                          <a:latin typeface="Arial" panose="020B0604020202020204" pitchFamily="34" charset="0"/>
                        </a:rPr>
                        <a:t>18</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0.88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1.21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2.74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3.11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3.82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4.20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5.08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5.85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18</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21317458"/>
                  </a:ext>
                </a:extLst>
              </a:tr>
              <a:tr h="167165">
                <a:tc>
                  <a:txBody>
                    <a:bodyPr/>
                    <a:lstStyle/>
                    <a:p>
                      <a:pPr algn="r" fontAlgn="b"/>
                      <a:r>
                        <a:rPr lang="de-CH" sz="1000" b="1" i="0" u="none" strike="noStrike">
                          <a:effectLst/>
                          <a:latin typeface="Arial" panose="020B0604020202020204" pitchFamily="34" charset="0"/>
                        </a:rPr>
                        <a:t>19</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0.93</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    2.81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3.15</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    3.94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4.34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dirty="0">
                          <a:effectLst/>
                          <a:latin typeface="Helvetica" pitchFamily="34" charset="0"/>
                        </a:rPr>
                        <a:t>    5.13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6.00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19</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401919915"/>
                  </a:ext>
                </a:extLst>
              </a:tr>
              <a:tr h="167165">
                <a:tc>
                  <a:txBody>
                    <a:bodyPr/>
                    <a:lstStyle/>
                    <a:p>
                      <a:pPr algn="r" fontAlgn="b"/>
                      <a:r>
                        <a:rPr lang="de-CH" sz="1000" b="1" i="0" u="none" strike="noStrike">
                          <a:effectLst/>
                          <a:latin typeface="Arial" panose="020B0604020202020204" pitchFamily="34" charset="0"/>
                        </a:rPr>
                        <a:t>20</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1.02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2.89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3.25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4.29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4.82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    6.21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6.32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20</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99594754"/>
                  </a:ext>
                </a:extLst>
              </a:tr>
              <a:tr h="167165">
                <a:tc>
                  <a:txBody>
                    <a:bodyPr/>
                    <a:lstStyle/>
                    <a:p>
                      <a:pPr algn="r" fontAlgn="b"/>
                      <a:r>
                        <a:rPr lang="de-CH" sz="1000" b="1" i="0" u="none" strike="noStrike">
                          <a:effectLst/>
                          <a:latin typeface="Arial" panose="020B0604020202020204" pitchFamily="34" charset="0"/>
                        </a:rPr>
                        <a:t>21</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1.60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2.08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2.62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    2.97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3.39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4.34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    4.87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6.51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    6.65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21</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172525833"/>
                  </a:ext>
                </a:extLst>
              </a:tr>
              <a:tr h="167165">
                <a:tc>
                  <a:txBody>
                    <a:bodyPr/>
                    <a:lstStyle/>
                    <a:p>
                      <a:pPr algn="r" fontAlgn="b"/>
                      <a:r>
                        <a:rPr lang="de-CH" sz="1000" b="1" i="0" u="none" strike="noStrike">
                          <a:effectLst/>
                          <a:latin typeface="Arial" panose="020B0604020202020204" pitchFamily="34" charset="0"/>
                        </a:rPr>
                        <a:t>22</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1.78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2.17</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3.03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3.64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4.70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5.01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6.65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6.84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22</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02527650"/>
                  </a:ext>
                </a:extLst>
              </a:tr>
              <a:tr h="167165">
                <a:tc>
                  <a:txBody>
                    <a:bodyPr/>
                    <a:lstStyle/>
                    <a:p>
                      <a:pPr algn="r" fontAlgn="b"/>
                      <a:r>
                        <a:rPr lang="de-CH" sz="1000" b="1" i="0" u="none" strike="noStrike">
                          <a:effectLst/>
                          <a:latin typeface="Arial" panose="020B0604020202020204" pitchFamily="34" charset="0"/>
                        </a:rPr>
                        <a:t>23</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Arial" panose="020B0604020202020204" pitchFamily="34" charset="0"/>
                        </a:rPr>
                        <a:t>JU</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de-CH" sz="1000" b="0" i="0" u="none" strike="noStrike">
                          <a:effectLst/>
                          <a:latin typeface="Helvetica" pitchFamily="34" charset="0"/>
                        </a:rPr>
                        <a:t>2.18</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2.84</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3.41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3.81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4.13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5.63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6.45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6.80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7.63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23</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54855272"/>
                  </a:ext>
                </a:extLst>
              </a:tr>
              <a:tr h="167165">
                <a:tc>
                  <a:txBody>
                    <a:bodyPr/>
                    <a:lstStyle/>
                    <a:p>
                      <a:pPr algn="r" fontAlgn="b"/>
                      <a:r>
                        <a:rPr lang="de-CH" sz="1000" b="1" i="0" u="none" strike="noStrike">
                          <a:effectLst/>
                          <a:latin typeface="Arial" panose="020B0604020202020204" pitchFamily="34" charset="0"/>
                        </a:rPr>
                        <a:t>24</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Helvetica" pitchFamily="34" charset="0"/>
                        </a:rPr>
                        <a:t>2.22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3.09</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3.96</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4.56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5.17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6.05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6.46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6.84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7.83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Arial" panose="020B0604020202020204" pitchFamily="34" charset="0"/>
                        </a:rPr>
                        <a:t>BS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1" i="0" u="none" strike="noStrike">
                          <a:effectLst/>
                          <a:latin typeface="Arial" panose="020B0604020202020204" pitchFamily="34" charset="0"/>
                        </a:rPr>
                        <a:t>24</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5673419"/>
                  </a:ext>
                </a:extLst>
              </a:tr>
              <a:tr h="167165">
                <a:tc>
                  <a:txBody>
                    <a:bodyPr/>
                    <a:lstStyle/>
                    <a:p>
                      <a:pPr algn="r" fontAlgn="b"/>
                      <a:r>
                        <a:rPr lang="de-CH" sz="1000" b="1" i="0" u="none" strike="noStrike">
                          <a:effectLst/>
                          <a:latin typeface="Arial" panose="020B0604020202020204" pitchFamily="34" charset="0"/>
                        </a:rPr>
                        <a:t>25</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0.51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Helvetica" pitchFamily="34" charset="0"/>
                        </a:rPr>
                        <a:t>2.50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3.20</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4.02</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4.70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5.23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6.12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6.48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7.20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7.85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1" i="0" u="none" strike="noStrike">
                          <a:effectLst/>
                          <a:latin typeface="Arial" panose="020B0604020202020204" pitchFamily="34" charset="0"/>
                        </a:rPr>
                        <a:t>25</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03253720"/>
                  </a:ext>
                </a:extLst>
              </a:tr>
              <a:tr h="167165">
                <a:tc>
                  <a:txBody>
                    <a:bodyPr/>
                    <a:lstStyle/>
                    <a:p>
                      <a:pPr algn="r" fontAlgn="b"/>
                      <a:r>
                        <a:rPr lang="de-CH" sz="1000" b="1" i="0" u="none" strike="noStrike">
                          <a:effectLst/>
                          <a:latin typeface="Arial" panose="020B0604020202020204" pitchFamily="34" charset="0"/>
                        </a:rPr>
                        <a:t>26</a:t>
                      </a:r>
                    </a:p>
                  </a:txBody>
                  <a:tcPr marL="6911" marR="6911" marT="69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0.51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2.57</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4.41</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4.84</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5.04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5.24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6.47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6.84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    7.48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    8.70 </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6911" marR="6911" marT="6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dirty="0">
                          <a:effectLst/>
                          <a:latin typeface="Arial" panose="020B0604020202020204" pitchFamily="34" charset="0"/>
                        </a:rPr>
                        <a:t>26</a:t>
                      </a:r>
                    </a:p>
                  </a:txBody>
                  <a:tcPr marL="6911" marR="6911" marT="69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110139633"/>
                  </a:ext>
                </a:extLst>
              </a:tr>
            </a:tbl>
          </a:graphicData>
        </a:graphic>
      </p:graphicFrame>
    </p:spTree>
    <p:extLst>
      <p:ext uri="{BB962C8B-B14F-4D97-AF65-F5344CB8AC3E}">
        <p14:creationId xmlns:p14="http://schemas.microsoft.com/office/powerpoint/2010/main" val="3930418415"/>
      </p:ext>
    </p:extLst>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50</a:t>
            </a:fld>
            <a:endParaRPr lang="en-US"/>
          </a:p>
        </p:txBody>
      </p:sp>
      <p:sp>
        <p:nvSpPr>
          <p:cNvPr id="3" name="Titel 2"/>
          <p:cNvSpPr>
            <a:spLocks noGrp="1"/>
          </p:cNvSpPr>
          <p:nvPr>
            <p:ph type="title"/>
          </p:nvPr>
        </p:nvSpPr>
        <p:spPr/>
        <p:txBody>
          <a:bodyPr/>
          <a:lstStyle/>
          <a:p>
            <a:r>
              <a:rPr lang="de-CH" dirty="0" smtClean="0"/>
              <a:t>Finanzielle Auswirkungen bei den Gemeinden</a:t>
            </a:r>
            <a:endParaRPr lang="de-CH" dirty="0"/>
          </a:p>
        </p:txBody>
      </p:sp>
      <p:sp>
        <p:nvSpPr>
          <p:cNvPr id="4" name="Textplatzhalter 3"/>
          <p:cNvSpPr>
            <a:spLocks noGrp="1"/>
          </p:cNvSpPr>
          <p:nvPr>
            <p:ph type="body" sz="quarter" idx="14"/>
          </p:nvPr>
        </p:nvSpPr>
        <p:spPr/>
        <p:txBody>
          <a:bodyPr>
            <a:normAutofit/>
          </a:bodyPr>
          <a:lstStyle/>
          <a:p>
            <a:r>
              <a:rPr lang="de-CH" dirty="0"/>
              <a:t>Jährliche Mindererträge bei der </a:t>
            </a:r>
            <a:r>
              <a:rPr lang="de-CH" dirty="0" smtClean="0"/>
              <a:t>Vermögenssteuer</a:t>
            </a:r>
            <a:br>
              <a:rPr lang="de-CH" dirty="0" smtClean="0"/>
            </a:br>
            <a:r>
              <a:rPr lang="de-CH" dirty="0" smtClean="0"/>
              <a:t>von 15 </a:t>
            </a:r>
            <a:r>
              <a:rPr lang="de-CH" dirty="0"/>
              <a:t>Millionen Franken bei den </a:t>
            </a:r>
            <a:r>
              <a:rPr lang="de-CH" dirty="0" smtClean="0"/>
              <a:t>Gemeinden:</a:t>
            </a:r>
            <a:endParaRPr lang="de-CH" dirty="0"/>
          </a:p>
          <a:p>
            <a:pPr lvl="1">
              <a:buFont typeface="Arial" panose="020B0604020202020204" pitchFamily="34" charset="0"/>
              <a:buChar char="•"/>
            </a:pPr>
            <a:r>
              <a:rPr lang="de-CH" dirty="0"/>
              <a:t>Unterschiedliche Verteilung der Vermögensmillionäre auf die </a:t>
            </a:r>
            <a:r>
              <a:rPr lang="de-CH" dirty="0" smtClean="0"/>
              <a:t>Gemeinden;</a:t>
            </a:r>
          </a:p>
          <a:p>
            <a:pPr lvl="1">
              <a:buFont typeface="Arial" panose="020B0604020202020204" pitchFamily="34" charset="0"/>
              <a:buChar char="•"/>
            </a:pPr>
            <a:r>
              <a:rPr lang="de-CH" dirty="0" smtClean="0"/>
              <a:t>Betroffenheit aller Gemeinden über den Finanzausgleich (Senkung des Ausgleichsniveaus);</a:t>
            </a:r>
          </a:p>
          <a:p>
            <a:pPr lvl="1">
              <a:buFont typeface="Arial" panose="020B0604020202020204" pitchFamily="34" charset="0"/>
              <a:buChar char="•"/>
            </a:pPr>
            <a:r>
              <a:rPr lang="de-CH" dirty="0" smtClean="0"/>
              <a:t>Stärkere Betroffenheit von Gemeinden mit hohen Vermögenssteuern.</a:t>
            </a:r>
          </a:p>
          <a:p>
            <a:r>
              <a:rPr lang="de-CH" dirty="0" smtClean="0"/>
              <a:t>Kompensationszahlungen von total 9,5 Millionen Franken.</a:t>
            </a:r>
          </a:p>
          <a:p>
            <a:pPr>
              <a:buFont typeface="Wingdings" panose="05000000000000000000" pitchFamily="2" charset="2"/>
              <a:buChar char="Ø"/>
            </a:pPr>
            <a:r>
              <a:rPr lang="de-CH" dirty="0" smtClean="0">
                <a:solidFill>
                  <a:srgbClr val="FF0000"/>
                </a:solidFill>
              </a:rPr>
              <a:t>Nettobelastung von </a:t>
            </a:r>
            <a:r>
              <a:rPr lang="de-CH" b="1" dirty="0" smtClean="0">
                <a:solidFill>
                  <a:srgbClr val="FF0000"/>
                </a:solidFill>
              </a:rPr>
              <a:t>5,5 Millionen Franken.</a:t>
            </a:r>
            <a:endParaRPr lang="de-CH" b="1" dirty="0">
              <a:solidFill>
                <a:srgbClr val="FF0000"/>
              </a:solidFill>
            </a:endParaRPr>
          </a:p>
        </p:txBody>
      </p:sp>
    </p:spTree>
    <p:extLst>
      <p:ext uri="{BB962C8B-B14F-4D97-AF65-F5344CB8AC3E}">
        <p14:creationId xmlns:p14="http://schemas.microsoft.com/office/powerpoint/2010/main" val="2642803984"/>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51</a:t>
            </a:fld>
            <a:endParaRPr lang="en-US"/>
          </a:p>
        </p:txBody>
      </p:sp>
      <p:sp>
        <p:nvSpPr>
          <p:cNvPr id="3" name="Titel 2"/>
          <p:cNvSpPr>
            <a:spLocks noGrp="1"/>
          </p:cNvSpPr>
          <p:nvPr>
            <p:ph type="title"/>
          </p:nvPr>
        </p:nvSpPr>
        <p:spPr/>
        <p:txBody>
          <a:bodyPr/>
          <a:lstStyle/>
          <a:p>
            <a:r>
              <a:rPr lang="de-CH" dirty="0"/>
              <a:t>Finanzielle Auswirkungen bei den </a:t>
            </a:r>
            <a:r>
              <a:rPr lang="de-CH" dirty="0" smtClean="0"/>
              <a:t>Kirchgemeinden (1)</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b="1" dirty="0" smtClean="0"/>
              <a:t>Evangelisch-reformiert</a:t>
            </a:r>
          </a:p>
          <a:p>
            <a:r>
              <a:rPr lang="de-CH" dirty="0" smtClean="0"/>
              <a:t>Eigener Vermögenssteuertarif vom steuerbaren Vermögen.</a:t>
            </a:r>
          </a:p>
          <a:p>
            <a:r>
              <a:rPr lang="de-CH" dirty="0" smtClean="0"/>
              <a:t>Beispiel Laufen:</a:t>
            </a:r>
          </a:p>
          <a:p>
            <a:pPr marL="4129088" indent="-4129088">
              <a:buNone/>
              <a:tabLst>
                <a:tab pos="271463" algn="l"/>
                <a:tab pos="4129088" algn="l"/>
              </a:tabLst>
            </a:pPr>
            <a:r>
              <a:rPr lang="de-CH" dirty="0" smtClean="0"/>
              <a:t>	</a:t>
            </a:r>
            <a:r>
              <a:rPr lang="de-CH" i="1" dirty="0" smtClean="0"/>
              <a:t>Gemeindesteuer 	59 </a:t>
            </a:r>
            <a:r>
              <a:rPr lang="de-CH" i="1" dirty="0"/>
              <a:t>% der massgebenden </a:t>
            </a:r>
            <a:r>
              <a:rPr lang="de-CH" i="1" dirty="0" smtClean="0"/>
              <a:t>Staatssteuer</a:t>
            </a:r>
          </a:p>
          <a:p>
            <a:pPr marL="4129088" indent="-4129088">
              <a:lnSpc>
                <a:spcPct val="110000"/>
              </a:lnSpc>
              <a:buNone/>
              <a:tabLst>
                <a:tab pos="271463" algn="l"/>
                <a:tab pos="4129088" algn="l"/>
              </a:tabLst>
            </a:pPr>
            <a:r>
              <a:rPr lang="de-CH" i="1" dirty="0" smtClean="0"/>
              <a:t>	Reformierte </a:t>
            </a:r>
            <a:r>
              <a:rPr lang="de-CH" i="1" dirty="0"/>
              <a:t>Kirchensteuer </a:t>
            </a:r>
            <a:r>
              <a:rPr lang="de-CH" i="1" dirty="0" smtClean="0"/>
              <a:t>	0,7 </a:t>
            </a:r>
            <a:r>
              <a:rPr lang="de-CH" i="1" dirty="0"/>
              <a:t>% / 0,07 % des steuerbaren </a:t>
            </a:r>
            <a:r>
              <a:rPr lang="de-CH" i="1" dirty="0" smtClean="0"/>
              <a:t>Einkommens / Vermögens</a:t>
            </a:r>
          </a:p>
          <a:p>
            <a:pPr marL="4129088" indent="-4129088">
              <a:lnSpc>
                <a:spcPct val="110000"/>
              </a:lnSpc>
              <a:buNone/>
              <a:tabLst>
                <a:tab pos="271463" algn="l"/>
                <a:tab pos="4129088" algn="l"/>
              </a:tabLst>
            </a:pPr>
            <a:endParaRPr lang="de-CH" i="1" dirty="0"/>
          </a:p>
          <a:p>
            <a:pPr marL="270000" lvl="1" indent="0">
              <a:buNone/>
            </a:pPr>
            <a:r>
              <a:rPr lang="de-CH" dirty="0" smtClean="0">
                <a:sym typeface="Wingdings" panose="05000000000000000000" pitchFamily="2" charset="2"/>
              </a:rPr>
              <a:t> </a:t>
            </a:r>
            <a:r>
              <a:rPr lang="de-CH" dirty="0"/>
              <a:t>Geringe Auswirkungen / tendenziell Mehrertrag</a:t>
            </a:r>
            <a:r>
              <a:rPr lang="de-CH" dirty="0" smtClean="0"/>
              <a:t>.</a:t>
            </a:r>
            <a:endParaRPr lang="de-CH" dirty="0"/>
          </a:p>
        </p:txBody>
      </p:sp>
    </p:spTree>
    <p:extLst>
      <p:ext uri="{BB962C8B-B14F-4D97-AF65-F5344CB8AC3E}">
        <p14:creationId xmlns:p14="http://schemas.microsoft.com/office/powerpoint/2010/main" val="1373597516"/>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52</a:t>
            </a:fld>
            <a:endParaRPr lang="en-US"/>
          </a:p>
        </p:txBody>
      </p:sp>
      <p:sp>
        <p:nvSpPr>
          <p:cNvPr id="3" name="Titel 2"/>
          <p:cNvSpPr>
            <a:spLocks noGrp="1"/>
          </p:cNvSpPr>
          <p:nvPr>
            <p:ph type="title"/>
          </p:nvPr>
        </p:nvSpPr>
        <p:spPr/>
        <p:txBody>
          <a:bodyPr/>
          <a:lstStyle/>
          <a:p>
            <a:r>
              <a:rPr lang="de-CH" dirty="0"/>
              <a:t>Finanzielle Auswirkungen bei den </a:t>
            </a:r>
            <a:r>
              <a:rPr lang="de-CH" dirty="0" smtClean="0"/>
              <a:t>Kirchgemeinden (2)</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b="1" dirty="0" smtClean="0"/>
              <a:t>Christkatholisch</a:t>
            </a:r>
          </a:p>
          <a:p>
            <a:r>
              <a:rPr lang="de-CH" dirty="0" smtClean="0"/>
              <a:t>Eigener </a:t>
            </a:r>
            <a:r>
              <a:rPr lang="de-CH" dirty="0"/>
              <a:t>Vermögenssteuertarif vom steuerbaren </a:t>
            </a:r>
            <a:r>
              <a:rPr lang="de-CH" dirty="0" smtClean="0"/>
              <a:t>Vermögen.</a:t>
            </a:r>
          </a:p>
          <a:p>
            <a:r>
              <a:rPr lang="de-CH" dirty="0" smtClean="0"/>
              <a:t>Beispiel Laufen:</a:t>
            </a:r>
          </a:p>
          <a:p>
            <a:pPr marL="4129088" indent="-4129088">
              <a:buNone/>
              <a:tabLst>
                <a:tab pos="271463" algn="l"/>
                <a:tab pos="4129088" algn="l"/>
              </a:tabLst>
            </a:pPr>
            <a:r>
              <a:rPr lang="de-CH" i="1" dirty="0" smtClean="0"/>
              <a:t>	Gemeindesteuer </a:t>
            </a:r>
            <a:r>
              <a:rPr lang="de-CH" i="1" dirty="0"/>
              <a:t>	59 % der massgebenden Staatssteuer</a:t>
            </a:r>
          </a:p>
          <a:p>
            <a:pPr marL="4129088" indent="-4129088">
              <a:lnSpc>
                <a:spcPct val="110000"/>
              </a:lnSpc>
              <a:buNone/>
              <a:tabLst>
                <a:tab pos="271463" algn="l"/>
                <a:tab pos="4129088" algn="l"/>
              </a:tabLst>
            </a:pPr>
            <a:r>
              <a:rPr lang="de-CH" i="1" dirty="0"/>
              <a:t>	</a:t>
            </a:r>
            <a:r>
              <a:rPr lang="de-CH" i="1" dirty="0" err="1" smtClean="0"/>
              <a:t>Christkath</a:t>
            </a:r>
            <a:r>
              <a:rPr lang="de-CH" i="1" dirty="0" smtClean="0"/>
              <a:t>. </a:t>
            </a:r>
            <a:r>
              <a:rPr lang="de-CH" i="1" dirty="0"/>
              <a:t>Kirchensteuer 	</a:t>
            </a:r>
            <a:r>
              <a:rPr lang="de-CH" i="1" dirty="0" smtClean="0"/>
              <a:t>0,8 </a:t>
            </a:r>
            <a:r>
              <a:rPr lang="de-CH" i="1" dirty="0"/>
              <a:t>% / </a:t>
            </a:r>
            <a:r>
              <a:rPr lang="de-CH" i="1" dirty="0" smtClean="0"/>
              <a:t>0,08 </a:t>
            </a:r>
            <a:r>
              <a:rPr lang="de-CH" i="1" dirty="0"/>
              <a:t>% des steuerbaren </a:t>
            </a:r>
            <a:r>
              <a:rPr lang="de-CH" i="1" dirty="0" smtClean="0"/>
              <a:t>Einkommens / Vermögens</a:t>
            </a:r>
            <a:endParaRPr lang="de-CH" i="1" dirty="0"/>
          </a:p>
          <a:p>
            <a:pPr marL="270000" lvl="1" indent="0">
              <a:buNone/>
            </a:pPr>
            <a:endParaRPr lang="de-CH" dirty="0" smtClean="0">
              <a:sym typeface="Wingdings" panose="05000000000000000000" pitchFamily="2" charset="2"/>
            </a:endParaRPr>
          </a:p>
          <a:p>
            <a:pPr marL="270000" lvl="1" indent="0">
              <a:buNone/>
            </a:pPr>
            <a:r>
              <a:rPr lang="de-CH" dirty="0" smtClean="0">
                <a:sym typeface="Wingdings" panose="05000000000000000000" pitchFamily="2" charset="2"/>
              </a:rPr>
              <a:t> </a:t>
            </a:r>
            <a:r>
              <a:rPr lang="de-CH" dirty="0"/>
              <a:t>Geringe Auswirkungen / tendenziell Mehrertrag</a:t>
            </a:r>
            <a:r>
              <a:rPr lang="de-CH" dirty="0" smtClean="0"/>
              <a:t>.</a:t>
            </a:r>
            <a:endParaRPr lang="de-CH" dirty="0"/>
          </a:p>
        </p:txBody>
      </p:sp>
    </p:spTree>
    <p:extLst>
      <p:ext uri="{BB962C8B-B14F-4D97-AF65-F5344CB8AC3E}">
        <p14:creationId xmlns:p14="http://schemas.microsoft.com/office/powerpoint/2010/main" val="2041287045"/>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53</a:t>
            </a:fld>
            <a:endParaRPr lang="en-US"/>
          </a:p>
        </p:txBody>
      </p:sp>
      <p:sp>
        <p:nvSpPr>
          <p:cNvPr id="3" name="Titel 2"/>
          <p:cNvSpPr>
            <a:spLocks noGrp="1"/>
          </p:cNvSpPr>
          <p:nvPr>
            <p:ph type="title"/>
          </p:nvPr>
        </p:nvSpPr>
        <p:spPr/>
        <p:txBody>
          <a:bodyPr/>
          <a:lstStyle/>
          <a:p>
            <a:r>
              <a:rPr lang="de-CH" dirty="0"/>
              <a:t>Finanzielle Auswirkungen bei den </a:t>
            </a:r>
            <a:r>
              <a:rPr lang="de-CH" dirty="0" smtClean="0"/>
              <a:t>Kirchgemeinden (3)</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b="1" dirty="0" smtClean="0"/>
              <a:t>Römisch-katholisch</a:t>
            </a:r>
          </a:p>
          <a:p>
            <a:r>
              <a:rPr lang="de-CH" dirty="0" smtClean="0"/>
              <a:t>Vermögenssteuer </a:t>
            </a:r>
            <a:r>
              <a:rPr lang="de-CH" dirty="0"/>
              <a:t>leitet sich von der Staatssteuer </a:t>
            </a:r>
            <a:r>
              <a:rPr lang="de-CH" dirty="0" smtClean="0"/>
              <a:t>ab.</a:t>
            </a:r>
          </a:p>
          <a:p>
            <a:r>
              <a:rPr lang="de-CH" dirty="0" smtClean="0"/>
              <a:t>Beispiel Laufen:</a:t>
            </a:r>
          </a:p>
          <a:p>
            <a:pPr marL="4129088" indent="-4129088">
              <a:buNone/>
              <a:tabLst>
                <a:tab pos="271463" algn="l"/>
                <a:tab pos="4129088" algn="l"/>
              </a:tabLst>
            </a:pPr>
            <a:r>
              <a:rPr lang="de-CH" i="1" dirty="0" smtClean="0"/>
              <a:t>	Gemeindesteuer </a:t>
            </a:r>
            <a:r>
              <a:rPr lang="de-CH" i="1" dirty="0"/>
              <a:t>	59 % der massgebenden Staatssteuer</a:t>
            </a:r>
          </a:p>
          <a:p>
            <a:pPr marL="4129088" indent="-4129088">
              <a:lnSpc>
                <a:spcPct val="110000"/>
              </a:lnSpc>
              <a:buNone/>
              <a:tabLst>
                <a:tab pos="271463" algn="l"/>
                <a:tab pos="4129088" algn="l"/>
              </a:tabLst>
            </a:pPr>
            <a:r>
              <a:rPr lang="de-CH" i="1" dirty="0"/>
              <a:t>	</a:t>
            </a:r>
            <a:r>
              <a:rPr lang="de-CH" i="1" dirty="0" smtClean="0"/>
              <a:t>Röm.-kath. </a:t>
            </a:r>
            <a:r>
              <a:rPr lang="de-CH" i="1" dirty="0"/>
              <a:t>Kirchensteuer 	</a:t>
            </a:r>
            <a:r>
              <a:rPr lang="de-CH" i="1" dirty="0" smtClean="0"/>
              <a:t>8,5 % der massgebenden Staatssteuer</a:t>
            </a:r>
            <a:endParaRPr lang="de-CH" i="1" dirty="0"/>
          </a:p>
          <a:p>
            <a:pPr marL="270000" lvl="1" indent="0">
              <a:buNone/>
            </a:pPr>
            <a:endParaRPr lang="de-CH" dirty="0" smtClean="0">
              <a:sym typeface="Wingdings" panose="05000000000000000000" pitchFamily="2" charset="2"/>
            </a:endParaRPr>
          </a:p>
          <a:p>
            <a:pPr marL="270000" lvl="1" indent="0">
              <a:buNone/>
            </a:pPr>
            <a:r>
              <a:rPr lang="de-CH" dirty="0" smtClean="0">
                <a:sym typeface="Wingdings" panose="05000000000000000000" pitchFamily="2" charset="2"/>
              </a:rPr>
              <a:t> </a:t>
            </a:r>
            <a:r>
              <a:rPr lang="de-CH" dirty="0"/>
              <a:t>Grössere Auswirkungen / wie bei den Gemeinden.</a:t>
            </a:r>
          </a:p>
        </p:txBody>
      </p:sp>
    </p:spTree>
    <p:extLst>
      <p:ext uri="{BB962C8B-B14F-4D97-AF65-F5344CB8AC3E}">
        <p14:creationId xmlns:p14="http://schemas.microsoft.com/office/powerpoint/2010/main" val="3140316456"/>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idx="1"/>
          </p:nvPr>
        </p:nvSpPr>
        <p:spPr/>
        <p:txBody>
          <a:bodyPr/>
          <a:lstStyle/>
          <a:p>
            <a:pPr>
              <a:lnSpc>
                <a:spcPct val="100000"/>
              </a:lnSpc>
              <a:spcAft>
                <a:spcPts val="0"/>
              </a:spcAft>
            </a:pPr>
            <a:r>
              <a:rPr lang="de-CH" dirty="0" smtClean="0"/>
              <a:t>Regierungsrat</a:t>
            </a:r>
          </a:p>
          <a:p>
            <a:pPr>
              <a:lnSpc>
                <a:spcPct val="100000"/>
              </a:lnSpc>
              <a:spcAft>
                <a:spcPts val="0"/>
              </a:spcAft>
            </a:pPr>
            <a:r>
              <a:rPr lang="de-CH" dirty="0" smtClean="0"/>
              <a:t>Dr. Anton Lauber</a:t>
            </a:r>
          </a:p>
          <a:p>
            <a:pPr>
              <a:lnSpc>
                <a:spcPct val="100000"/>
              </a:lnSpc>
              <a:spcAft>
                <a:spcPts val="0"/>
              </a:spcAft>
            </a:pPr>
            <a:endParaRPr lang="de-CH" dirty="0" smtClean="0"/>
          </a:p>
          <a:p>
            <a:pPr>
              <a:lnSpc>
                <a:spcPct val="100000"/>
              </a:lnSpc>
              <a:spcAft>
                <a:spcPts val="0"/>
              </a:spcAft>
            </a:pPr>
            <a:r>
              <a:rPr lang="de-CH" dirty="0" smtClean="0"/>
              <a:t>Vorsteher der</a:t>
            </a:r>
            <a:br>
              <a:rPr lang="de-CH" dirty="0" smtClean="0"/>
            </a:br>
            <a:r>
              <a:rPr lang="de-CH" dirty="0" smtClean="0"/>
              <a:t>Finanz- und Kirchendirektion</a:t>
            </a:r>
            <a:endParaRPr lang="de-CH" dirty="0"/>
          </a:p>
        </p:txBody>
      </p:sp>
      <p:sp>
        <p:nvSpPr>
          <p:cNvPr id="2" name="Foliennummernplatzhalter 1"/>
          <p:cNvSpPr>
            <a:spLocks noGrp="1"/>
          </p:cNvSpPr>
          <p:nvPr>
            <p:ph type="sldNum" sz="quarter" idx="12"/>
          </p:nvPr>
        </p:nvSpPr>
        <p:spPr/>
        <p:txBody>
          <a:bodyPr/>
          <a:lstStyle/>
          <a:p>
            <a:fld id="{63343499-4781-8F47-9616-5D65C730EB58}" type="slidenum">
              <a:rPr lang="en-US" smtClean="0"/>
              <a:t>54</a:t>
            </a:fld>
            <a:endParaRPr lang="en-US"/>
          </a:p>
        </p:txBody>
      </p:sp>
      <p:sp>
        <p:nvSpPr>
          <p:cNvPr id="3" name="Titel 2"/>
          <p:cNvSpPr>
            <a:spLocks noGrp="1"/>
          </p:cNvSpPr>
          <p:nvPr>
            <p:ph type="title"/>
          </p:nvPr>
        </p:nvSpPr>
        <p:spPr/>
        <p:txBody>
          <a:bodyPr/>
          <a:lstStyle/>
          <a:p>
            <a:r>
              <a:rPr lang="de-CH" dirty="0">
                <a:solidFill>
                  <a:srgbClr val="FF0000"/>
                </a:solidFill>
              </a:rPr>
              <a:t>9. Würdigung</a:t>
            </a:r>
          </a:p>
        </p:txBody>
      </p:sp>
      <p:pic>
        <p:nvPicPr>
          <p:cNvPr id="1026" name="Picture 2" descr="N:\Lka_Vorlagen_CI_CD\Fotos RR 2017_2018\Porträts JPG\Lauber.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3852" b="3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17149"/>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55</a:t>
            </a:fld>
            <a:endParaRPr lang="en-US"/>
          </a:p>
        </p:txBody>
      </p:sp>
      <p:sp>
        <p:nvSpPr>
          <p:cNvPr id="3" name="Titel 2"/>
          <p:cNvSpPr>
            <a:spLocks noGrp="1"/>
          </p:cNvSpPr>
          <p:nvPr>
            <p:ph type="title"/>
          </p:nvPr>
        </p:nvSpPr>
        <p:spPr/>
        <p:txBody>
          <a:bodyPr/>
          <a:lstStyle/>
          <a:p>
            <a:r>
              <a:rPr lang="de-CH" dirty="0"/>
              <a:t>Reform der Vermögenssteuer I auf einen Blick</a:t>
            </a:r>
          </a:p>
        </p:txBody>
      </p:sp>
      <p:graphicFrame>
        <p:nvGraphicFramePr>
          <p:cNvPr id="6" name="Tabelle 5"/>
          <p:cNvGraphicFramePr>
            <a:graphicFrameLocks noGrp="1"/>
          </p:cNvGraphicFramePr>
          <p:nvPr>
            <p:extLst/>
          </p:nvPr>
        </p:nvGraphicFramePr>
        <p:xfrm>
          <a:off x="177801" y="1943305"/>
          <a:ext cx="8785224" cy="3779520"/>
        </p:xfrm>
        <a:graphic>
          <a:graphicData uri="http://schemas.openxmlformats.org/drawingml/2006/table">
            <a:tbl>
              <a:tblPr bandRow="1">
                <a:tableStyleId>{5C22544A-7EE6-4342-B048-85BDC9FD1C3A}</a:tableStyleId>
              </a:tblPr>
              <a:tblGrid>
                <a:gridCol w="1169218">
                  <a:extLst>
                    <a:ext uri="{9D8B030D-6E8A-4147-A177-3AD203B41FA5}">
                      <a16:colId xmlns:a16="http://schemas.microsoft.com/office/drawing/2014/main" val="3826052624"/>
                    </a:ext>
                  </a:extLst>
                </a:gridCol>
                <a:gridCol w="7616006">
                  <a:extLst>
                    <a:ext uri="{9D8B030D-6E8A-4147-A177-3AD203B41FA5}">
                      <a16:colId xmlns:a16="http://schemas.microsoft.com/office/drawing/2014/main" val="962209400"/>
                    </a:ext>
                  </a:extLst>
                </a:gridCol>
              </a:tblGrid>
              <a:tr h="534271">
                <a:tc>
                  <a:txBody>
                    <a:bodyPr/>
                    <a:lstStyle/>
                    <a:p>
                      <a:r>
                        <a:rPr lang="de-CH" b="1" dirty="0"/>
                        <a:t>Schritt 1</a:t>
                      </a:r>
                    </a:p>
                  </a:txBody>
                  <a:tcPr/>
                </a:tc>
                <a:tc>
                  <a:txBody>
                    <a:bodyPr/>
                    <a:lstStyle/>
                    <a:p>
                      <a:r>
                        <a:rPr lang="de-CH" b="1" dirty="0"/>
                        <a:t>Aufhebung der speziellen Baselbieter</a:t>
                      </a:r>
                      <a:r>
                        <a:rPr lang="de-CH" b="1" baseline="0" dirty="0"/>
                        <a:t> Steuerwerte für Wertschriften</a:t>
                      </a:r>
                    </a:p>
                    <a:p>
                      <a:r>
                        <a:rPr lang="de-CH" baseline="0" dirty="0"/>
                        <a:t>Vereinfachung der Steuerdeklaration und Steuerveranlagung; politisch wiederholt geforderter Reformpunkt.</a:t>
                      </a:r>
                      <a:endParaRPr lang="de-CH" dirty="0"/>
                    </a:p>
                  </a:txBody>
                  <a:tcPr/>
                </a:tc>
                <a:extLst>
                  <a:ext uri="{0D108BD9-81ED-4DB2-BD59-A6C34878D82A}">
                    <a16:rowId xmlns:a16="http://schemas.microsoft.com/office/drawing/2014/main" val="2456031497"/>
                  </a:ext>
                </a:extLst>
              </a:tr>
              <a:tr h="0">
                <a:tc>
                  <a:txBody>
                    <a:bodyPr/>
                    <a:lstStyle/>
                    <a:p>
                      <a:endParaRPr lang="de-CH" sz="1000" b="1" dirty="0"/>
                    </a:p>
                  </a:txBody>
                  <a:tcPr>
                    <a:noFill/>
                  </a:tcPr>
                </a:tc>
                <a:tc>
                  <a:txBody>
                    <a:bodyPr/>
                    <a:lstStyle/>
                    <a:p>
                      <a:endParaRPr lang="de-CH" sz="1000" dirty="0"/>
                    </a:p>
                  </a:txBody>
                  <a:tcPr>
                    <a:noFill/>
                  </a:tcPr>
                </a:tc>
                <a:extLst>
                  <a:ext uri="{0D108BD9-81ED-4DB2-BD59-A6C34878D82A}">
                    <a16:rowId xmlns:a16="http://schemas.microsoft.com/office/drawing/2014/main" val="3988396281"/>
                  </a:ext>
                </a:extLst>
              </a:tr>
              <a:tr h="534271">
                <a:tc>
                  <a:txBody>
                    <a:bodyPr/>
                    <a:lstStyle/>
                    <a:p>
                      <a:r>
                        <a:rPr lang="de-CH" b="1" dirty="0"/>
                        <a:t>Schritt 2</a:t>
                      </a:r>
                    </a:p>
                  </a:txBody>
                  <a:tcPr/>
                </a:tc>
                <a:tc>
                  <a:txBody>
                    <a:bodyPr/>
                    <a:lstStyle/>
                    <a:p>
                      <a:r>
                        <a:rPr lang="de-CH" b="1" dirty="0"/>
                        <a:t>Kompensation der Mehrbelastung aus Schritt 1</a:t>
                      </a:r>
                    </a:p>
                    <a:p>
                      <a:r>
                        <a:rPr lang="de-CH" dirty="0"/>
                        <a:t>Aufhebung</a:t>
                      </a:r>
                      <a:r>
                        <a:rPr lang="de-CH" baseline="0" dirty="0"/>
                        <a:t> der speziellen Steuerwerte für Wertschriften generiert Mehrertrag; Mehrertrag wird durch Senkung des Vermögenssteuer-Tarifs und Erhöhung der Freibeträge kompensiert.</a:t>
                      </a:r>
                      <a:endParaRPr lang="de-CH" dirty="0"/>
                    </a:p>
                  </a:txBody>
                  <a:tcPr/>
                </a:tc>
                <a:extLst>
                  <a:ext uri="{0D108BD9-81ED-4DB2-BD59-A6C34878D82A}">
                    <a16:rowId xmlns:a16="http://schemas.microsoft.com/office/drawing/2014/main" val="10947372"/>
                  </a:ext>
                </a:extLst>
              </a:tr>
              <a:tr h="0">
                <a:tc>
                  <a:txBody>
                    <a:bodyPr/>
                    <a:lstStyle/>
                    <a:p>
                      <a:endParaRPr lang="de-CH" sz="1000" b="1" dirty="0"/>
                    </a:p>
                  </a:txBody>
                  <a:tcPr>
                    <a:noFill/>
                  </a:tcPr>
                </a:tc>
                <a:tc>
                  <a:txBody>
                    <a:bodyPr/>
                    <a:lstStyle/>
                    <a:p>
                      <a:endParaRPr lang="de-CH" sz="1000" dirty="0"/>
                    </a:p>
                  </a:txBody>
                  <a:tcPr>
                    <a:noFill/>
                  </a:tcPr>
                </a:tc>
                <a:extLst>
                  <a:ext uri="{0D108BD9-81ED-4DB2-BD59-A6C34878D82A}">
                    <a16:rowId xmlns:a16="http://schemas.microsoft.com/office/drawing/2014/main" val="3553260805"/>
                  </a:ext>
                </a:extLst>
              </a:tr>
              <a:tr h="534271">
                <a:tc>
                  <a:txBody>
                    <a:bodyPr/>
                    <a:lstStyle/>
                    <a:p>
                      <a:r>
                        <a:rPr lang="de-CH" b="1" dirty="0"/>
                        <a:t>Schritt 3</a:t>
                      </a:r>
                    </a:p>
                  </a:txBody>
                  <a:tcPr/>
                </a:tc>
                <a:tc>
                  <a:txBody>
                    <a:bodyPr/>
                    <a:lstStyle/>
                    <a:p>
                      <a:r>
                        <a:rPr lang="de-CH" b="1" dirty="0"/>
                        <a:t>Verbesserung der Wettbewerbsfähigkeit</a:t>
                      </a:r>
                      <a:r>
                        <a:rPr lang="de-CH" b="1" baseline="0" dirty="0"/>
                        <a:t> in der Region</a:t>
                      </a:r>
                    </a:p>
                    <a:p>
                      <a:r>
                        <a:rPr lang="de-CH" baseline="0" dirty="0"/>
                        <a:t>Regierungsrat stellt zusätzliche finanzielle Mittel bereit, um den Kanton Basel-Landschaft bei der Vermögenssteuer in der Region Nordwest-schweiz wieder attraktiv und konkurrenzfähig zu positionieren.</a:t>
                      </a:r>
                      <a:endParaRPr lang="de-CH" dirty="0"/>
                    </a:p>
                  </a:txBody>
                  <a:tcPr/>
                </a:tc>
                <a:extLst>
                  <a:ext uri="{0D108BD9-81ED-4DB2-BD59-A6C34878D82A}">
                    <a16:rowId xmlns:a16="http://schemas.microsoft.com/office/drawing/2014/main" val="3455455645"/>
                  </a:ext>
                </a:extLst>
              </a:tr>
            </a:tbl>
          </a:graphicData>
        </a:graphic>
      </p:graphicFrame>
      <p:sp>
        <p:nvSpPr>
          <p:cNvPr id="4" name="Rechteck 3"/>
          <p:cNvSpPr/>
          <p:nvPr/>
        </p:nvSpPr>
        <p:spPr>
          <a:xfrm>
            <a:off x="96715" y="4422531"/>
            <a:ext cx="8941777" cy="140676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37263860"/>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56</a:t>
            </a:fld>
            <a:endParaRPr lang="en-US"/>
          </a:p>
        </p:txBody>
      </p:sp>
      <p:sp>
        <p:nvSpPr>
          <p:cNvPr id="3" name="Titel 2"/>
          <p:cNvSpPr>
            <a:spLocks noGrp="1"/>
          </p:cNvSpPr>
          <p:nvPr>
            <p:ph type="title"/>
          </p:nvPr>
        </p:nvSpPr>
        <p:spPr/>
        <p:txBody>
          <a:bodyPr/>
          <a:lstStyle/>
          <a:p>
            <a:r>
              <a:rPr lang="de-CH" dirty="0"/>
              <a:t>Bedeutung von Schritt 3</a:t>
            </a:r>
          </a:p>
        </p:txBody>
      </p:sp>
      <p:sp>
        <p:nvSpPr>
          <p:cNvPr id="4" name="Textplatzhalter 3"/>
          <p:cNvSpPr>
            <a:spLocks noGrp="1"/>
          </p:cNvSpPr>
          <p:nvPr>
            <p:ph type="body" sz="quarter" idx="14"/>
          </p:nvPr>
        </p:nvSpPr>
        <p:spPr/>
        <p:txBody>
          <a:bodyPr/>
          <a:lstStyle/>
          <a:p>
            <a:r>
              <a:rPr lang="de-CH" dirty="0"/>
              <a:t>Schritt 2 allein führt zu neuer oder höherer Belastung mit Vermögenssteuern:</a:t>
            </a:r>
            <a:br>
              <a:rPr lang="de-CH" dirty="0"/>
            </a:br>
            <a:r>
              <a:rPr lang="de-CH" dirty="0">
                <a:sym typeface="Wingdings" panose="05000000000000000000" pitchFamily="2" charset="2"/>
              </a:rPr>
              <a:t> Widerspricht der Langfristplanung des Regierungsrats</a:t>
            </a:r>
            <a:r>
              <a:rPr lang="de-CH" dirty="0"/>
              <a:t>.</a:t>
            </a:r>
          </a:p>
          <a:p>
            <a:r>
              <a:rPr lang="de-CH" dirty="0"/>
              <a:t>Mit Schritt 3 lassen sich Verzerrungen mit individuellen Steuermehrbelastungen grösstenteils vermeiden.</a:t>
            </a:r>
          </a:p>
          <a:p>
            <a:r>
              <a:rPr lang="de-CH" dirty="0"/>
              <a:t>Das System der Vermögenssteuer wird im </a:t>
            </a:r>
            <a:r>
              <a:rPr lang="de-CH" dirty="0" smtClean="0"/>
              <a:t>Baselbiet</a:t>
            </a:r>
            <a:br>
              <a:rPr lang="de-CH" dirty="0" smtClean="0"/>
            </a:br>
            <a:r>
              <a:rPr lang="de-CH" dirty="0" smtClean="0"/>
              <a:t>neu </a:t>
            </a:r>
            <a:r>
              <a:rPr lang="de-CH" dirty="0"/>
              <a:t>«eingestellt».</a:t>
            </a:r>
          </a:p>
          <a:p>
            <a:r>
              <a:rPr lang="de-CH" dirty="0"/>
              <a:t>Erhöhung der Attraktivität des Kantons </a:t>
            </a:r>
            <a:r>
              <a:rPr lang="de-CH" dirty="0" smtClean="0"/>
              <a:t>Basel-Landschaft</a:t>
            </a:r>
            <a:br>
              <a:rPr lang="de-CH" dirty="0" smtClean="0"/>
            </a:br>
            <a:r>
              <a:rPr lang="de-CH" dirty="0" smtClean="0"/>
              <a:t>ist </a:t>
            </a:r>
            <a:r>
              <a:rPr lang="de-CH" dirty="0"/>
              <a:t>nur mit Schritt 3 möglich.</a:t>
            </a:r>
          </a:p>
          <a:p>
            <a:pPr marL="0" lvl="1">
              <a:buFont typeface="Wingdings" panose="05000000000000000000" pitchFamily="2" charset="2"/>
              <a:buChar char="Ø"/>
            </a:pPr>
            <a:r>
              <a:rPr lang="de-CH" dirty="0">
                <a:solidFill>
                  <a:srgbClr val="FF0000"/>
                </a:solidFill>
              </a:rPr>
              <a:t>Keine nationale Spitzenposition, aber hinteres Mittelfeld.</a:t>
            </a:r>
          </a:p>
          <a:p>
            <a:endParaRPr lang="de-CH" dirty="0"/>
          </a:p>
          <a:p>
            <a:endParaRPr lang="de-CH" dirty="0"/>
          </a:p>
        </p:txBody>
      </p:sp>
    </p:spTree>
    <p:extLst>
      <p:ext uri="{BB962C8B-B14F-4D97-AF65-F5344CB8AC3E}">
        <p14:creationId xmlns:p14="http://schemas.microsoft.com/office/powerpoint/2010/main" val="97194145"/>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57</a:t>
            </a:fld>
            <a:endParaRPr lang="en-US"/>
          </a:p>
        </p:txBody>
      </p:sp>
      <p:sp>
        <p:nvSpPr>
          <p:cNvPr id="3" name="Titel 2"/>
          <p:cNvSpPr>
            <a:spLocks noGrp="1"/>
          </p:cNvSpPr>
          <p:nvPr>
            <p:ph type="title"/>
          </p:nvPr>
        </p:nvSpPr>
        <p:spPr/>
        <p:txBody>
          <a:bodyPr/>
          <a:lstStyle/>
          <a:p>
            <a:r>
              <a:rPr lang="de-CH" dirty="0"/>
              <a:t>NWCH Vermögenssteuerbelastung 2018</a:t>
            </a:r>
            <a:endParaRPr lang="de-CH" sz="2000" dirty="0"/>
          </a:p>
        </p:txBody>
      </p:sp>
      <p:graphicFrame>
        <p:nvGraphicFramePr>
          <p:cNvPr id="5" name="Diagramm 4"/>
          <p:cNvGraphicFramePr>
            <a:graphicFrameLocks/>
          </p:cNvGraphicFramePr>
          <p:nvPr/>
        </p:nvGraphicFramePr>
        <p:xfrm>
          <a:off x="261257" y="1962150"/>
          <a:ext cx="8409667" cy="4181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7225376"/>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58</a:t>
            </a:fld>
            <a:endParaRPr lang="en-US"/>
          </a:p>
        </p:txBody>
      </p:sp>
      <p:sp>
        <p:nvSpPr>
          <p:cNvPr id="3" name="Titel 2"/>
          <p:cNvSpPr>
            <a:spLocks noGrp="1"/>
          </p:cNvSpPr>
          <p:nvPr>
            <p:ph type="title"/>
          </p:nvPr>
        </p:nvSpPr>
        <p:spPr/>
        <p:txBody>
          <a:bodyPr/>
          <a:lstStyle/>
          <a:p>
            <a:r>
              <a:rPr lang="de-CH" dirty="0"/>
              <a:t>Interkantonaler Vergleich mit neuer Positionierung BL</a:t>
            </a:r>
          </a:p>
        </p:txBody>
      </p:sp>
      <p:pic>
        <p:nvPicPr>
          <p:cNvPr id="5" name="Grafik 4"/>
          <p:cNvPicPr>
            <a:picLocks noChangeAspect="1"/>
          </p:cNvPicPr>
          <p:nvPr/>
        </p:nvPicPr>
        <p:blipFill>
          <a:blip r:embed="rId2"/>
          <a:stretch>
            <a:fillRect/>
          </a:stretch>
        </p:blipFill>
        <p:spPr>
          <a:xfrm>
            <a:off x="177799" y="1802656"/>
            <a:ext cx="8785226" cy="4375113"/>
          </a:xfrm>
          <a:prstGeom prst="rect">
            <a:avLst/>
          </a:prstGeom>
        </p:spPr>
      </p:pic>
    </p:spTree>
    <p:extLst>
      <p:ext uri="{BB962C8B-B14F-4D97-AF65-F5344CB8AC3E}">
        <p14:creationId xmlns:p14="http://schemas.microsoft.com/office/powerpoint/2010/main" val="1341612851"/>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59</a:t>
            </a:fld>
            <a:endParaRPr lang="en-US"/>
          </a:p>
        </p:txBody>
      </p:sp>
      <p:sp>
        <p:nvSpPr>
          <p:cNvPr id="3" name="Titel 2"/>
          <p:cNvSpPr>
            <a:spLocks noGrp="1"/>
          </p:cNvSpPr>
          <p:nvPr>
            <p:ph type="title"/>
          </p:nvPr>
        </p:nvSpPr>
        <p:spPr/>
        <p:txBody>
          <a:bodyPr/>
          <a:lstStyle/>
          <a:p>
            <a:r>
              <a:rPr lang="de-CH" dirty="0" smtClean="0"/>
              <a:t>Finanzpolitische Rahmenbedingungen stimmen</a:t>
            </a:r>
            <a:endParaRPr lang="de-CH" dirty="0"/>
          </a:p>
        </p:txBody>
      </p:sp>
      <p:sp>
        <p:nvSpPr>
          <p:cNvPr id="4" name="Textplatzhalter 3"/>
          <p:cNvSpPr>
            <a:spLocks noGrp="1"/>
          </p:cNvSpPr>
          <p:nvPr>
            <p:ph type="body" sz="quarter" idx="14"/>
          </p:nvPr>
        </p:nvSpPr>
        <p:spPr/>
        <p:txBody>
          <a:bodyPr/>
          <a:lstStyle/>
          <a:p>
            <a:r>
              <a:rPr lang="de-CH" dirty="0" smtClean="0"/>
              <a:t>Der Jahresabschluss 2021 wird positiv ausfallen.</a:t>
            </a:r>
          </a:p>
          <a:p>
            <a:r>
              <a:rPr lang="de-CH" dirty="0" smtClean="0"/>
              <a:t>Der Ausblick auf die kommenden Jahre ist selbst auf der Basis des Negativszenarios durch schwarze Zahlen geprägt.</a:t>
            </a:r>
          </a:p>
          <a:p>
            <a:r>
              <a:rPr lang="de-CH" dirty="0" smtClean="0"/>
              <a:t>Die Vermögenssteuerreform I ist seit Jahren im Aufgaben- und Finanzplan enthalten.</a:t>
            </a:r>
          </a:p>
          <a:p>
            <a:r>
              <a:rPr lang="de-CH" dirty="0" smtClean="0"/>
              <a:t>Wann, wenn nicht jetzt!</a:t>
            </a:r>
          </a:p>
          <a:p>
            <a:pPr>
              <a:buFont typeface="Wingdings" panose="05000000000000000000" pitchFamily="2" charset="2"/>
              <a:buChar char="Ø"/>
            </a:pPr>
            <a:r>
              <a:rPr lang="de-CH" dirty="0" smtClean="0">
                <a:solidFill>
                  <a:srgbClr val="FF0000"/>
                </a:solidFill>
              </a:rPr>
              <a:t>Das Baselbiet kann sich die Senkung der Vermögens-steuern leisten!</a:t>
            </a:r>
            <a:endParaRPr lang="de-CH" dirty="0">
              <a:solidFill>
                <a:srgbClr val="FF0000"/>
              </a:solidFill>
            </a:endParaRPr>
          </a:p>
        </p:txBody>
      </p:sp>
    </p:spTree>
    <p:extLst>
      <p:ext uri="{BB962C8B-B14F-4D97-AF65-F5344CB8AC3E}">
        <p14:creationId xmlns:p14="http://schemas.microsoft.com/office/powerpoint/2010/main" val="232346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6</a:t>
            </a:fld>
            <a:endParaRPr lang="en-US"/>
          </a:p>
        </p:txBody>
      </p:sp>
      <p:sp>
        <p:nvSpPr>
          <p:cNvPr id="3" name="Titel 2"/>
          <p:cNvSpPr>
            <a:spLocks noGrp="1"/>
          </p:cNvSpPr>
          <p:nvPr>
            <p:ph type="title"/>
          </p:nvPr>
        </p:nvSpPr>
        <p:spPr/>
        <p:txBody>
          <a:bodyPr/>
          <a:lstStyle/>
          <a:p>
            <a:r>
              <a:rPr lang="de-CH" dirty="0" smtClean="0"/>
              <a:t>Vermögenssteuerbelastung im Vergleich</a:t>
            </a:r>
            <a:endParaRPr lang="de-CH" dirty="0"/>
          </a:p>
        </p:txBody>
      </p:sp>
      <p:sp>
        <p:nvSpPr>
          <p:cNvPr id="4" name="Textplatzhalter 3"/>
          <p:cNvSpPr>
            <a:spLocks noGrp="1"/>
          </p:cNvSpPr>
          <p:nvPr>
            <p:ph type="body" sz="quarter" idx="14"/>
          </p:nvPr>
        </p:nvSpPr>
        <p:spPr/>
        <p:txBody>
          <a:bodyPr/>
          <a:lstStyle/>
          <a:p>
            <a:r>
              <a:rPr lang="de-CH" dirty="0"/>
              <a:t>Maximaler Vermögenssteuersatz in BL ist sehr hoch</a:t>
            </a:r>
            <a:br>
              <a:rPr lang="de-CH" dirty="0"/>
            </a:br>
            <a:r>
              <a:rPr lang="de-CH" dirty="0"/>
              <a:t>(4,6 Promille + Gemeindesteuer </a:t>
            </a:r>
            <a:r>
              <a:rPr lang="de-CH" dirty="0">
                <a:sym typeface="Wingdings" panose="05000000000000000000" pitchFamily="2" charset="2"/>
              </a:rPr>
              <a:t> </a:t>
            </a:r>
            <a:r>
              <a:rPr lang="de-CH" dirty="0" smtClean="0">
                <a:sym typeface="Wingdings" panose="05000000000000000000" pitchFamily="2" charset="2"/>
              </a:rPr>
              <a:t>höher als </a:t>
            </a:r>
            <a:r>
              <a:rPr lang="de-CH" dirty="0">
                <a:sym typeface="Wingdings" panose="05000000000000000000" pitchFamily="2" charset="2"/>
              </a:rPr>
              <a:t>7,5 Promille</a:t>
            </a:r>
            <a:r>
              <a:rPr lang="de-CH" dirty="0" smtClean="0">
                <a:sym typeface="Wingdings" panose="05000000000000000000" pitchFamily="2" charset="2"/>
              </a:rPr>
              <a:t>).</a:t>
            </a:r>
          </a:p>
          <a:p>
            <a:r>
              <a:rPr lang="de-CH" dirty="0" smtClean="0">
                <a:sym typeface="Wingdings" panose="05000000000000000000" pitchFamily="2" charset="2"/>
              </a:rPr>
              <a:t>Bei einem Reinvermögen von 300’000 Franken liegt Liestal im interkantonalen Vergleich noch im Mittelfeld.</a:t>
            </a:r>
          </a:p>
          <a:p>
            <a:r>
              <a:rPr lang="de-CH" dirty="0" smtClean="0">
                <a:sym typeface="Wingdings" panose="05000000000000000000" pitchFamily="2" charset="2"/>
              </a:rPr>
              <a:t>Ab einem Reinvermögen von 1 Million Franken liegt BL</a:t>
            </a:r>
            <a:br>
              <a:rPr lang="de-CH" dirty="0" smtClean="0">
                <a:sym typeface="Wingdings" panose="05000000000000000000" pitchFamily="2" charset="2"/>
              </a:rPr>
            </a:br>
            <a:r>
              <a:rPr lang="de-CH" dirty="0" smtClean="0">
                <a:sym typeface="Wingdings" panose="05000000000000000000" pitchFamily="2" charset="2"/>
              </a:rPr>
              <a:t>auf den hintersten Plätzen.</a:t>
            </a:r>
            <a:endParaRPr lang="de-CH" dirty="0">
              <a:sym typeface="Wingdings" panose="05000000000000000000" pitchFamily="2" charset="2"/>
            </a:endParaRPr>
          </a:p>
          <a:p>
            <a:pPr>
              <a:buFont typeface="Wingdings" panose="05000000000000000000" pitchFamily="2" charset="2"/>
              <a:buChar char="Ø"/>
            </a:pPr>
            <a:r>
              <a:rPr lang="de-CH" dirty="0" smtClean="0">
                <a:solidFill>
                  <a:srgbClr val="FF0000"/>
                </a:solidFill>
              </a:rPr>
              <a:t>Die Nachbarn in der Nordwestschweiz erheben zum Teil massiv weniger Vermögenssteuern – insbesondere</a:t>
            </a:r>
            <a:br>
              <a:rPr lang="de-CH" dirty="0" smtClean="0">
                <a:solidFill>
                  <a:srgbClr val="FF0000"/>
                </a:solidFill>
              </a:rPr>
            </a:br>
            <a:r>
              <a:rPr lang="de-CH" dirty="0" smtClean="0">
                <a:solidFill>
                  <a:srgbClr val="FF0000"/>
                </a:solidFill>
              </a:rPr>
              <a:t>SO und AG.</a:t>
            </a:r>
            <a:endParaRPr lang="de-CH" dirty="0">
              <a:solidFill>
                <a:srgbClr val="FF0000"/>
              </a:solidFill>
            </a:endParaRPr>
          </a:p>
        </p:txBody>
      </p:sp>
    </p:spTree>
    <p:extLst>
      <p:ext uri="{BB962C8B-B14F-4D97-AF65-F5344CB8AC3E}">
        <p14:creationId xmlns:p14="http://schemas.microsoft.com/office/powerpoint/2010/main" val="3991500665"/>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60</a:t>
            </a:fld>
            <a:endParaRPr lang="en-US"/>
          </a:p>
        </p:txBody>
      </p:sp>
      <p:sp>
        <p:nvSpPr>
          <p:cNvPr id="3" name="Titel 2"/>
          <p:cNvSpPr>
            <a:spLocks noGrp="1"/>
          </p:cNvSpPr>
          <p:nvPr>
            <p:ph type="title"/>
          </p:nvPr>
        </p:nvSpPr>
        <p:spPr/>
        <p:txBody>
          <a:bodyPr/>
          <a:lstStyle/>
          <a:p>
            <a:r>
              <a:rPr lang="de-CH" dirty="0"/>
              <a:t>Finanzielle Situation der Gemeinden</a:t>
            </a:r>
          </a:p>
        </p:txBody>
      </p:sp>
      <p:sp>
        <p:nvSpPr>
          <p:cNvPr id="4" name="Textplatzhalter 3"/>
          <p:cNvSpPr>
            <a:spLocks noGrp="1"/>
          </p:cNvSpPr>
          <p:nvPr>
            <p:ph type="body" sz="quarter" idx="14"/>
          </p:nvPr>
        </p:nvSpPr>
        <p:spPr/>
        <p:txBody>
          <a:bodyPr>
            <a:normAutofit lnSpcReduction="10000"/>
          </a:bodyPr>
          <a:lstStyle/>
          <a:p>
            <a:r>
              <a:rPr lang="de-CH" dirty="0" smtClean="0"/>
              <a:t>1 Mrd. Franken an Eigenkapital per Ende 2020.</a:t>
            </a:r>
          </a:p>
          <a:p>
            <a:r>
              <a:rPr lang="de-CH" dirty="0" smtClean="0"/>
              <a:t>15 Mio. Franken entsprechen:</a:t>
            </a:r>
          </a:p>
          <a:p>
            <a:pPr lvl="1">
              <a:buFont typeface="Arial" panose="020B0604020202020204" pitchFamily="34" charset="0"/>
              <a:buChar char="•"/>
            </a:pPr>
            <a:r>
              <a:rPr lang="de-CH" dirty="0" smtClean="0"/>
              <a:t>51 </a:t>
            </a:r>
            <a:r>
              <a:rPr lang="de-CH" dirty="0"/>
              <a:t>Franken pro </a:t>
            </a:r>
            <a:r>
              <a:rPr lang="de-CH" dirty="0" smtClean="0"/>
              <a:t>Einwohner/in;</a:t>
            </a:r>
          </a:p>
          <a:p>
            <a:pPr lvl="1">
              <a:buFont typeface="Arial" panose="020B0604020202020204" pitchFamily="34" charset="0"/>
              <a:buChar char="•"/>
            </a:pPr>
            <a:r>
              <a:rPr lang="de-CH" dirty="0" smtClean="0"/>
              <a:t>1,8 Prozent </a:t>
            </a:r>
            <a:r>
              <a:rPr lang="de-CH" dirty="0"/>
              <a:t>des Gesamtsteuerertrags der </a:t>
            </a:r>
            <a:r>
              <a:rPr lang="de-CH" dirty="0" smtClean="0"/>
              <a:t>Gemeinden.</a:t>
            </a:r>
          </a:p>
          <a:p>
            <a:r>
              <a:rPr lang="de-CH" dirty="0" smtClean="0"/>
              <a:t>Die meisten Gemeinden stehen finanziell gut da:</a:t>
            </a:r>
            <a:endParaRPr lang="de-CH" dirty="0"/>
          </a:p>
          <a:p>
            <a:pPr lvl="1">
              <a:lnSpc>
                <a:spcPct val="120000"/>
              </a:lnSpc>
              <a:buFont typeface="Arial" panose="020B0604020202020204" pitchFamily="34" charset="0"/>
              <a:buChar char="•"/>
            </a:pPr>
            <a:r>
              <a:rPr lang="de-CH" dirty="0" smtClean="0"/>
              <a:t>Das Netto</a:t>
            </a:r>
            <a:r>
              <a:rPr lang="de-CH" u="sng" dirty="0" smtClean="0"/>
              <a:t>vermögen</a:t>
            </a:r>
            <a:r>
              <a:rPr lang="de-CH" dirty="0" smtClean="0"/>
              <a:t> der Gemeinden beträgt 1’359 Franken pro Einwohner/in. </a:t>
            </a:r>
            <a:endParaRPr lang="de-CH" dirty="0"/>
          </a:p>
          <a:p>
            <a:pPr lvl="1">
              <a:lnSpc>
                <a:spcPct val="120000"/>
              </a:lnSpc>
              <a:buFont typeface="Arial" panose="020B0604020202020204" pitchFamily="34" charset="0"/>
              <a:buChar char="•"/>
            </a:pPr>
            <a:r>
              <a:rPr lang="de-CH" dirty="0" smtClean="0"/>
              <a:t>Zum Vergleich: Die Netto</a:t>
            </a:r>
            <a:r>
              <a:rPr lang="de-CH" u="sng" dirty="0" smtClean="0"/>
              <a:t>verschuldung</a:t>
            </a:r>
            <a:r>
              <a:rPr lang="de-CH" dirty="0" smtClean="0"/>
              <a:t> beim Kanton beträgt 9’198 </a:t>
            </a:r>
            <a:r>
              <a:rPr lang="de-CH" dirty="0"/>
              <a:t>Franken pro </a:t>
            </a:r>
            <a:r>
              <a:rPr lang="de-CH" dirty="0" smtClean="0"/>
              <a:t>Einwohner/in.</a:t>
            </a:r>
            <a:endParaRPr lang="de-CH" dirty="0"/>
          </a:p>
          <a:p>
            <a:pPr marL="270000" lvl="1" indent="0">
              <a:buNone/>
            </a:pPr>
            <a:endParaRPr lang="de-CH" dirty="0"/>
          </a:p>
          <a:p>
            <a:endParaRPr lang="de-CH" dirty="0"/>
          </a:p>
        </p:txBody>
      </p:sp>
    </p:spTree>
    <p:extLst>
      <p:ext uri="{BB962C8B-B14F-4D97-AF65-F5344CB8AC3E}">
        <p14:creationId xmlns:p14="http://schemas.microsoft.com/office/powerpoint/2010/main" val="3757543196"/>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61</a:t>
            </a:fld>
            <a:endParaRPr lang="en-US"/>
          </a:p>
        </p:txBody>
      </p:sp>
      <p:sp>
        <p:nvSpPr>
          <p:cNvPr id="3" name="Titel 2"/>
          <p:cNvSpPr>
            <a:spLocks noGrp="1"/>
          </p:cNvSpPr>
          <p:nvPr>
            <p:ph type="title"/>
          </p:nvPr>
        </p:nvSpPr>
        <p:spPr/>
        <p:txBody>
          <a:bodyPr/>
          <a:lstStyle/>
          <a:p>
            <a:r>
              <a:rPr lang="de-CH" dirty="0"/>
              <a:t>Fazit und Zusammenfassung (1)</a:t>
            </a:r>
          </a:p>
        </p:txBody>
      </p:sp>
      <p:sp>
        <p:nvSpPr>
          <p:cNvPr id="4" name="Textplatzhalter 3"/>
          <p:cNvSpPr>
            <a:spLocks noGrp="1"/>
          </p:cNvSpPr>
          <p:nvPr>
            <p:ph type="body" sz="quarter" idx="14"/>
          </p:nvPr>
        </p:nvSpPr>
        <p:spPr/>
        <p:txBody>
          <a:bodyPr/>
          <a:lstStyle/>
          <a:p>
            <a:r>
              <a:rPr lang="de-CH" dirty="0"/>
              <a:t>Benchmarks zeigen</a:t>
            </a:r>
            <a:r>
              <a:rPr lang="de-CH" dirty="0" smtClean="0"/>
              <a:t>:</a:t>
            </a:r>
            <a:br>
              <a:rPr lang="de-CH" dirty="0" smtClean="0"/>
            </a:br>
            <a:r>
              <a:rPr lang="de-CH" dirty="0" smtClean="0"/>
              <a:t>Das </a:t>
            </a:r>
            <a:r>
              <a:rPr lang="de-CH" dirty="0"/>
              <a:t>Kostenumfeld ist in BL im schweizweiten Vergleich ein klarer </a:t>
            </a:r>
            <a:r>
              <a:rPr lang="de-CH" dirty="0" smtClean="0"/>
              <a:t>Nachteil (CS-Studie und </a:t>
            </a:r>
            <a:r>
              <a:rPr lang="de-CH" dirty="0"/>
              <a:t>UBS-Studie);</a:t>
            </a:r>
            <a:br>
              <a:rPr lang="de-CH" dirty="0"/>
            </a:br>
            <a:r>
              <a:rPr lang="de-CH" dirty="0">
                <a:sym typeface="Wingdings" panose="05000000000000000000" pitchFamily="2" charset="2"/>
              </a:rPr>
              <a:t> </a:t>
            </a:r>
            <a:r>
              <a:rPr lang="de-CH" dirty="0"/>
              <a:t>Bei hohen Vermögen belegt BL die letzten Plätze;</a:t>
            </a:r>
          </a:p>
          <a:p>
            <a:r>
              <a:rPr lang="de-CH" dirty="0"/>
              <a:t>Letzte grosse Revision für natürliche Personen im Jahr 2007: Entlastung tiefer und mittlerer Einkommen;</a:t>
            </a:r>
          </a:p>
          <a:p>
            <a:r>
              <a:rPr lang="de-CH" dirty="0"/>
              <a:t>Andere Kantone haben sich seit 2007 deutlich verbessert;</a:t>
            </a:r>
          </a:p>
          <a:p>
            <a:pPr>
              <a:buFont typeface="Wingdings" panose="05000000000000000000" pitchFamily="2" charset="2"/>
              <a:buChar char="Ø"/>
            </a:pPr>
            <a:r>
              <a:rPr lang="de-CH" dirty="0">
                <a:solidFill>
                  <a:srgbClr val="FF0000"/>
                </a:solidFill>
              </a:rPr>
              <a:t>Wir wollen gute Steuerzahlerinnen und Steuerzahler in BL behalten und neue gewinnen.</a:t>
            </a:r>
          </a:p>
          <a:p>
            <a:endParaRPr lang="de-CH" dirty="0"/>
          </a:p>
        </p:txBody>
      </p:sp>
    </p:spTree>
    <p:extLst>
      <p:ext uri="{BB962C8B-B14F-4D97-AF65-F5344CB8AC3E}">
        <p14:creationId xmlns:p14="http://schemas.microsoft.com/office/powerpoint/2010/main" val="241991402"/>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62</a:t>
            </a:fld>
            <a:endParaRPr lang="en-US"/>
          </a:p>
        </p:txBody>
      </p:sp>
      <p:sp>
        <p:nvSpPr>
          <p:cNvPr id="3" name="Titel 2"/>
          <p:cNvSpPr>
            <a:spLocks noGrp="1"/>
          </p:cNvSpPr>
          <p:nvPr>
            <p:ph type="title"/>
          </p:nvPr>
        </p:nvSpPr>
        <p:spPr/>
        <p:txBody>
          <a:bodyPr/>
          <a:lstStyle/>
          <a:p>
            <a:r>
              <a:rPr lang="de-CH" dirty="0"/>
              <a:t>Fazit und Zusammenfassung (2)</a:t>
            </a:r>
          </a:p>
        </p:txBody>
      </p:sp>
      <p:sp>
        <p:nvSpPr>
          <p:cNvPr id="4" name="Textplatzhalter 3"/>
          <p:cNvSpPr>
            <a:spLocks noGrp="1"/>
          </p:cNvSpPr>
          <p:nvPr>
            <p:ph type="body" sz="quarter" idx="14"/>
          </p:nvPr>
        </p:nvSpPr>
        <p:spPr/>
        <p:txBody>
          <a:bodyPr>
            <a:normAutofit/>
          </a:bodyPr>
          <a:lstStyle/>
          <a:p>
            <a:r>
              <a:rPr lang="de-CH" dirty="0"/>
              <a:t>Grosse Vermögen bringen die grossen Erträge bei der Vermögenssteuer:</a:t>
            </a:r>
            <a:br>
              <a:rPr lang="de-CH" dirty="0"/>
            </a:br>
            <a:r>
              <a:rPr lang="de-CH" dirty="0">
                <a:sym typeface="Wingdings" panose="05000000000000000000" pitchFamily="2" charset="2"/>
              </a:rPr>
              <a:t> </a:t>
            </a:r>
            <a:r>
              <a:rPr lang="de-CH" dirty="0"/>
              <a:t>7,7 Prozent zahlen 90,2 Prozent der </a:t>
            </a:r>
            <a:r>
              <a:rPr lang="de-CH" dirty="0" smtClean="0"/>
              <a:t>Vermögenssteuern 		  (rund 13’600 Haushalte zahlten rund 140 Mio. Franken</a:t>
            </a:r>
            <a:br>
              <a:rPr lang="de-CH" dirty="0" smtClean="0"/>
            </a:br>
            <a:r>
              <a:rPr lang="de-CH" dirty="0" smtClean="0"/>
              <a:t>     im 2016);</a:t>
            </a:r>
            <a:endParaRPr lang="de-CH" dirty="0"/>
          </a:p>
          <a:p>
            <a:r>
              <a:rPr lang="de-CH" dirty="0"/>
              <a:t>Es geht nicht einfach um Steuersenkungen – es geht vielmehr um die Erhaltung des Steuersubstrats;</a:t>
            </a:r>
          </a:p>
          <a:p>
            <a:r>
              <a:rPr lang="de-CH" dirty="0"/>
              <a:t>BL kann sich dem Steuerwettbewerb für </a:t>
            </a:r>
            <a:r>
              <a:rPr lang="de-CH" dirty="0" smtClean="0"/>
              <a:t>natürliche</a:t>
            </a:r>
            <a:br>
              <a:rPr lang="de-CH" dirty="0" smtClean="0"/>
            </a:br>
            <a:r>
              <a:rPr lang="de-CH" dirty="0" smtClean="0"/>
              <a:t>Personen </a:t>
            </a:r>
            <a:r>
              <a:rPr lang="de-CH" dirty="0"/>
              <a:t>nicht durch Untätigkeit </a:t>
            </a:r>
            <a:r>
              <a:rPr lang="de-CH" dirty="0" smtClean="0"/>
              <a:t>entziehen.</a:t>
            </a:r>
            <a:endParaRPr lang="de-CH" dirty="0"/>
          </a:p>
          <a:p>
            <a:pPr>
              <a:buFont typeface="Wingdings" panose="05000000000000000000" pitchFamily="2" charset="2"/>
              <a:buChar char="Ø"/>
            </a:pPr>
            <a:r>
              <a:rPr lang="de-CH" dirty="0">
                <a:solidFill>
                  <a:srgbClr val="FF0000"/>
                </a:solidFill>
              </a:rPr>
              <a:t>Die Vorlage zur Vermögenssteuerreform I ist massvoll:</a:t>
            </a:r>
            <a:br>
              <a:rPr lang="de-CH" dirty="0">
                <a:solidFill>
                  <a:srgbClr val="FF0000"/>
                </a:solidFill>
              </a:rPr>
            </a:br>
            <a:r>
              <a:rPr lang="de-CH" dirty="0">
                <a:solidFill>
                  <a:srgbClr val="FF0000"/>
                </a:solidFill>
                <a:sym typeface="Wingdings" panose="05000000000000000000" pitchFamily="2" charset="2"/>
              </a:rPr>
              <a:t> </a:t>
            </a:r>
            <a:r>
              <a:rPr lang="de-CH" dirty="0">
                <a:solidFill>
                  <a:srgbClr val="FF0000"/>
                </a:solidFill>
              </a:rPr>
              <a:t>Ziel ist Rang 18 </a:t>
            </a:r>
            <a:r>
              <a:rPr lang="de-CH" dirty="0" smtClean="0">
                <a:solidFill>
                  <a:srgbClr val="FF0000"/>
                </a:solidFill>
              </a:rPr>
              <a:t>im nationalen </a:t>
            </a:r>
            <a:r>
              <a:rPr lang="de-CH" dirty="0">
                <a:solidFill>
                  <a:srgbClr val="FF0000"/>
                </a:solidFill>
              </a:rPr>
              <a:t>Ranking (nicht 1 bis 10).</a:t>
            </a:r>
          </a:p>
        </p:txBody>
      </p:sp>
    </p:spTree>
    <p:extLst>
      <p:ext uri="{BB962C8B-B14F-4D97-AF65-F5344CB8AC3E}">
        <p14:creationId xmlns:p14="http://schemas.microsoft.com/office/powerpoint/2010/main" val="1653014494"/>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63343499-4781-8F47-9616-5D65C730EB58}" type="slidenum">
              <a:rPr lang="en-US" smtClean="0"/>
              <a:pPr/>
              <a:t>63</a:t>
            </a:fld>
            <a:endParaRPr lang="en-US" dirty="0"/>
          </a:p>
        </p:txBody>
      </p:sp>
      <p:sp>
        <p:nvSpPr>
          <p:cNvPr id="7" name="Titel 6"/>
          <p:cNvSpPr>
            <a:spLocks noGrp="1"/>
          </p:cNvSpPr>
          <p:nvPr>
            <p:ph type="title"/>
          </p:nvPr>
        </p:nvSpPr>
        <p:spPr/>
        <p:txBody>
          <a:bodyPr/>
          <a:lstStyle/>
          <a:p>
            <a:r>
              <a:rPr lang="de-CH" smtClean="0">
                <a:solidFill>
                  <a:srgbClr val="FF0000"/>
                </a:solidFill>
              </a:rPr>
              <a:t>10. </a:t>
            </a:r>
            <a:r>
              <a:rPr lang="de-CH" dirty="0" smtClean="0">
                <a:solidFill>
                  <a:srgbClr val="FF0000"/>
                </a:solidFill>
              </a:rPr>
              <a:t>Fragen / Diskussion</a:t>
            </a:r>
            <a:endParaRPr lang="de-CH" i="1" dirty="0">
              <a:solidFill>
                <a:srgbClr val="00B0F0"/>
              </a:solidFill>
            </a:endParaRPr>
          </a:p>
        </p:txBody>
      </p:sp>
      <p:pic>
        <p:nvPicPr>
          <p:cNvPr id="4" name="Bildplatzhalt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95" b="2295"/>
          <a:stretch>
            <a:fillRect/>
          </a:stretch>
        </p:blipFill>
        <p:spPr/>
      </p:pic>
    </p:spTree>
    <p:extLst>
      <p:ext uri="{BB962C8B-B14F-4D97-AF65-F5344CB8AC3E}">
        <p14:creationId xmlns:p14="http://schemas.microsoft.com/office/powerpoint/2010/main" val="352895355"/>
      </p:ext>
    </p:extLst>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749" b="9749"/>
          <a:stretch>
            <a:fillRect/>
          </a:stretch>
        </p:blipFill>
        <p:spPr/>
      </p:pic>
      <p:sp>
        <p:nvSpPr>
          <p:cNvPr id="3" name="Foliennummernplatzhalter 2"/>
          <p:cNvSpPr>
            <a:spLocks noGrp="1"/>
          </p:cNvSpPr>
          <p:nvPr>
            <p:ph type="sldNum" sz="quarter" idx="12"/>
          </p:nvPr>
        </p:nvSpPr>
        <p:spPr/>
        <p:txBody>
          <a:bodyPr/>
          <a:lstStyle/>
          <a:p>
            <a:fld id="{63343499-4781-8F47-9616-5D65C730EB58}" type="slidenum">
              <a:rPr lang="en-US" smtClean="0"/>
              <a:t>64</a:t>
            </a:fld>
            <a:endParaRPr lang="en-US"/>
          </a:p>
        </p:txBody>
      </p:sp>
      <p:sp>
        <p:nvSpPr>
          <p:cNvPr id="4" name="Titel 3"/>
          <p:cNvSpPr>
            <a:spLocks noGrp="1"/>
          </p:cNvSpPr>
          <p:nvPr>
            <p:ph type="title"/>
          </p:nvPr>
        </p:nvSpPr>
        <p:spPr/>
        <p:txBody>
          <a:bodyPr/>
          <a:lstStyle/>
          <a:p>
            <a:r>
              <a:rPr lang="de-CH" dirty="0"/>
              <a:t>Anhang</a:t>
            </a:r>
          </a:p>
        </p:txBody>
      </p:sp>
    </p:spTree>
    <p:extLst>
      <p:ext uri="{BB962C8B-B14F-4D97-AF65-F5344CB8AC3E}">
        <p14:creationId xmlns:p14="http://schemas.microsoft.com/office/powerpoint/2010/main" val="315893172"/>
      </p:ext>
    </p:extLst>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sp>
        <p:nvSpPr>
          <p:cNvPr id="3" name="Foliennummernplatzhalter 2"/>
          <p:cNvSpPr>
            <a:spLocks noGrp="1"/>
          </p:cNvSpPr>
          <p:nvPr>
            <p:ph type="sldNum" sz="quarter" idx="12"/>
          </p:nvPr>
        </p:nvSpPr>
        <p:spPr/>
        <p:txBody>
          <a:bodyPr/>
          <a:lstStyle/>
          <a:p>
            <a:fld id="{63343499-4781-8F47-9616-5D65C730EB58}" type="slidenum">
              <a:rPr lang="en-US" smtClean="0"/>
              <a:t>65</a:t>
            </a:fld>
            <a:endParaRPr lang="en-US"/>
          </a:p>
        </p:txBody>
      </p:sp>
      <p:sp>
        <p:nvSpPr>
          <p:cNvPr id="4" name="Titel 3"/>
          <p:cNvSpPr>
            <a:spLocks noGrp="1"/>
          </p:cNvSpPr>
          <p:nvPr>
            <p:ph type="title"/>
          </p:nvPr>
        </p:nvSpPr>
        <p:spPr/>
        <p:txBody>
          <a:bodyPr/>
          <a:lstStyle/>
          <a:p>
            <a:r>
              <a:rPr lang="de-CH" dirty="0" smtClean="0"/>
              <a:t>Vermögenssteuer</a:t>
            </a:r>
            <a:endParaRPr lang="de-CH" dirty="0"/>
          </a:p>
        </p:txBody>
      </p:sp>
    </p:spTree>
    <p:extLst>
      <p:ext uri="{BB962C8B-B14F-4D97-AF65-F5344CB8AC3E}">
        <p14:creationId xmlns:p14="http://schemas.microsoft.com/office/powerpoint/2010/main" val="14858460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66</a:t>
            </a:fld>
            <a:endParaRPr lang="en-US"/>
          </a:p>
        </p:txBody>
      </p:sp>
      <p:sp>
        <p:nvSpPr>
          <p:cNvPr id="3" name="Titel 2"/>
          <p:cNvSpPr>
            <a:spLocks noGrp="1"/>
          </p:cNvSpPr>
          <p:nvPr>
            <p:ph type="title"/>
          </p:nvPr>
        </p:nvSpPr>
        <p:spPr/>
        <p:txBody>
          <a:bodyPr/>
          <a:lstStyle/>
          <a:p>
            <a:r>
              <a:rPr lang="de-CH" smtClean="0"/>
              <a:t>Steuerbelastungskurve Alleinstehend</a:t>
            </a:r>
            <a:endParaRPr lang="de-CH" dirty="0"/>
          </a:p>
        </p:txBody>
      </p:sp>
      <p:pic>
        <p:nvPicPr>
          <p:cNvPr id="5" name="Grafik 4"/>
          <p:cNvPicPr>
            <a:picLocks noChangeAspect="1"/>
          </p:cNvPicPr>
          <p:nvPr/>
        </p:nvPicPr>
        <p:blipFill>
          <a:blip r:embed="rId2"/>
          <a:stretch>
            <a:fillRect/>
          </a:stretch>
        </p:blipFill>
        <p:spPr>
          <a:xfrm>
            <a:off x="923988" y="1962150"/>
            <a:ext cx="7146543" cy="4131468"/>
          </a:xfrm>
          <a:prstGeom prst="rect">
            <a:avLst/>
          </a:prstGeom>
        </p:spPr>
      </p:pic>
      <p:sp>
        <p:nvSpPr>
          <p:cNvPr id="9" name="Textfeld 8"/>
          <p:cNvSpPr txBox="1"/>
          <p:nvPr/>
        </p:nvSpPr>
        <p:spPr>
          <a:xfrm>
            <a:off x="177801" y="6190488"/>
            <a:ext cx="8785224" cy="307777"/>
          </a:xfrm>
          <a:prstGeom prst="rect">
            <a:avLst/>
          </a:prstGeom>
          <a:noFill/>
        </p:spPr>
        <p:txBody>
          <a:bodyPr wrap="square" rtlCol="0">
            <a:spAutoFit/>
          </a:bodyPr>
          <a:lstStyle/>
          <a:p>
            <a:r>
              <a:rPr lang="de-CH" sz="1400" dirty="0" smtClean="0"/>
              <a:t>Vergleich Steuerbelastungskurve Alleinstehend Alt und Neu («Knicke» nur beim Wechsel der Skala)</a:t>
            </a:r>
            <a:endParaRPr lang="de-CH" sz="1400" dirty="0"/>
          </a:p>
        </p:txBody>
      </p:sp>
    </p:spTree>
    <p:extLst>
      <p:ext uri="{BB962C8B-B14F-4D97-AF65-F5344CB8AC3E}">
        <p14:creationId xmlns:p14="http://schemas.microsoft.com/office/powerpoint/2010/main" val="359402620"/>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67</a:t>
            </a:fld>
            <a:endParaRPr lang="en-US"/>
          </a:p>
        </p:txBody>
      </p:sp>
      <p:sp>
        <p:nvSpPr>
          <p:cNvPr id="3" name="Titel 2"/>
          <p:cNvSpPr>
            <a:spLocks noGrp="1"/>
          </p:cNvSpPr>
          <p:nvPr>
            <p:ph type="title"/>
          </p:nvPr>
        </p:nvSpPr>
        <p:spPr/>
        <p:txBody>
          <a:bodyPr/>
          <a:lstStyle/>
          <a:p>
            <a:r>
              <a:rPr lang="de-CH" dirty="0" smtClean="0"/>
              <a:t>Steuerbelastungskurve Ehepaare</a:t>
            </a:r>
            <a:endParaRPr lang="de-CH" dirty="0"/>
          </a:p>
        </p:txBody>
      </p:sp>
      <p:pic>
        <p:nvPicPr>
          <p:cNvPr id="5" name="Grafik 4"/>
          <p:cNvPicPr>
            <a:picLocks noChangeAspect="1"/>
          </p:cNvPicPr>
          <p:nvPr/>
        </p:nvPicPr>
        <p:blipFill>
          <a:blip r:embed="rId2"/>
          <a:stretch>
            <a:fillRect/>
          </a:stretch>
        </p:blipFill>
        <p:spPr>
          <a:xfrm>
            <a:off x="1256792" y="1962149"/>
            <a:ext cx="6745217" cy="4210051"/>
          </a:xfrm>
          <a:prstGeom prst="rect">
            <a:avLst/>
          </a:prstGeom>
        </p:spPr>
      </p:pic>
      <p:sp>
        <p:nvSpPr>
          <p:cNvPr id="6" name="Textfeld 5"/>
          <p:cNvSpPr txBox="1"/>
          <p:nvPr/>
        </p:nvSpPr>
        <p:spPr>
          <a:xfrm>
            <a:off x="177801" y="6190488"/>
            <a:ext cx="8785224" cy="307777"/>
          </a:xfrm>
          <a:prstGeom prst="rect">
            <a:avLst/>
          </a:prstGeom>
          <a:noFill/>
        </p:spPr>
        <p:txBody>
          <a:bodyPr wrap="square" rtlCol="0">
            <a:spAutoFit/>
          </a:bodyPr>
          <a:lstStyle/>
          <a:p>
            <a:r>
              <a:rPr lang="de-CH" sz="1400" dirty="0" smtClean="0"/>
              <a:t>Vergleich Steuerbelastungskurve Verheiratet Alt und Neu («Knicke» nur beim Wechsel der Skala)</a:t>
            </a:r>
            <a:endParaRPr lang="de-CH" sz="1400" dirty="0"/>
          </a:p>
        </p:txBody>
      </p:sp>
    </p:spTree>
    <p:extLst>
      <p:ext uri="{BB962C8B-B14F-4D97-AF65-F5344CB8AC3E}">
        <p14:creationId xmlns:p14="http://schemas.microsoft.com/office/powerpoint/2010/main" val="231295825"/>
      </p:ext>
    </p:extLst>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68</a:t>
            </a:fld>
            <a:endParaRPr lang="en-US"/>
          </a:p>
        </p:txBody>
      </p:sp>
      <p:sp>
        <p:nvSpPr>
          <p:cNvPr id="3" name="Titel 2"/>
          <p:cNvSpPr>
            <a:spLocks noGrp="1"/>
          </p:cNvSpPr>
          <p:nvPr>
            <p:ph type="title"/>
          </p:nvPr>
        </p:nvSpPr>
        <p:spPr/>
        <p:txBody>
          <a:bodyPr/>
          <a:lstStyle/>
          <a:p>
            <a:r>
              <a:rPr lang="de-CH" smtClean="0"/>
              <a:t>Auswirkungen auf die Steuerkundschaft (1)</a:t>
            </a:r>
            <a:br>
              <a:rPr lang="de-CH" smtClean="0"/>
            </a:br>
            <a:endParaRPr lang="de-CH" dirty="0"/>
          </a:p>
        </p:txBody>
      </p:sp>
      <p:sp>
        <p:nvSpPr>
          <p:cNvPr id="4" name="Textplatzhalter 3"/>
          <p:cNvSpPr>
            <a:spLocks noGrp="1"/>
          </p:cNvSpPr>
          <p:nvPr>
            <p:ph type="body" sz="quarter" idx="14"/>
          </p:nvPr>
        </p:nvSpPr>
        <p:spPr/>
        <p:txBody>
          <a:bodyPr/>
          <a:lstStyle/>
          <a:p>
            <a:pPr marL="0" indent="0">
              <a:buNone/>
            </a:pPr>
            <a:r>
              <a:rPr lang="de-CH" dirty="0" smtClean="0"/>
              <a:t>Alleinstehende Person in Sissach mit Wertschriften</a:t>
            </a:r>
            <a:endParaRPr lang="de-CH" dirty="0"/>
          </a:p>
        </p:txBody>
      </p:sp>
      <p:graphicFrame>
        <p:nvGraphicFramePr>
          <p:cNvPr id="5" name="Tabelle 4"/>
          <p:cNvGraphicFramePr>
            <a:graphicFrameLocks noGrp="1"/>
          </p:cNvGraphicFramePr>
          <p:nvPr>
            <p:extLst/>
          </p:nvPr>
        </p:nvGraphicFramePr>
        <p:xfrm>
          <a:off x="177799" y="2684523"/>
          <a:ext cx="8785227" cy="3992501"/>
        </p:xfrm>
        <a:graphic>
          <a:graphicData uri="http://schemas.openxmlformats.org/drawingml/2006/table">
            <a:tbl>
              <a:tblPr firstRow="1" lastRow="1" bandRow="1">
                <a:tableStyleId>{5C22544A-7EE6-4342-B048-85BDC9FD1C3A}</a:tableStyleId>
              </a:tblPr>
              <a:tblGrid>
                <a:gridCol w="5473193">
                  <a:extLst>
                    <a:ext uri="{9D8B030D-6E8A-4147-A177-3AD203B41FA5}">
                      <a16:colId xmlns:a16="http://schemas.microsoft.com/office/drawing/2014/main" val="2901754995"/>
                    </a:ext>
                  </a:extLst>
                </a:gridCol>
                <a:gridCol w="1656017">
                  <a:extLst>
                    <a:ext uri="{9D8B030D-6E8A-4147-A177-3AD203B41FA5}">
                      <a16:colId xmlns:a16="http://schemas.microsoft.com/office/drawing/2014/main" val="281419925"/>
                    </a:ext>
                  </a:extLst>
                </a:gridCol>
                <a:gridCol w="1656017">
                  <a:extLst>
                    <a:ext uri="{9D8B030D-6E8A-4147-A177-3AD203B41FA5}">
                      <a16:colId xmlns:a16="http://schemas.microsoft.com/office/drawing/2014/main" val="1663140203"/>
                    </a:ext>
                  </a:extLst>
                </a:gridCol>
              </a:tblGrid>
              <a:tr h="511436">
                <a:tc>
                  <a:txBody>
                    <a:bodyPr/>
                    <a:lstStyle/>
                    <a:p>
                      <a:r>
                        <a:rPr lang="de-CH" sz="2500" dirty="0" smtClean="0"/>
                        <a:t>Basis</a:t>
                      </a:r>
                      <a:endParaRPr lang="de-CH" sz="2500" dirty="0"/>
                    </a:p>
                  </a:txBody>
                  <a:tcPr/>
                </a:tc>
                <a:tc>
                  <a:txBody>
                    <a:bodyPr/>
                    <a:lstStyle/>
                    <a:p>
                      <a:pPr algn="ctr"/>
                      <a:r>
                        <a:rPr lang="de-CH" sz="2500" dirty="0" smtClean="0"/>
                        <a:t>Bisher</a:t>
                      </a:r>
                      <a:endParaRPr lang="de-CH" sz="2500" dirty="0"/>
                    </a:p>
                  </a:txBody>
                  <a:tcPr/>
                </a:tc>
                <a:tc>
                  <a:txBody>
                    <a:bodyPr/>
                    <a:lstStyle/>
                    <a:p>
                      <a:pPr algn="ctr"/>
                      <a:r>
                        <a:rPr lang="de-CH" sz="2500" dirty="0" smtClean="0"/>
                        <a:t>Neu</a:t>
                      </a:r>
                      <a:endParaRPr lang="de-CH" sz="2500" dirty="0"/>
                    </a:p>
                  </a:txBody>
                  <a:tcPr/>
                </a:tc>
                <a:extLst>
                  <a:ext uri="{0D108BD9-81ED-4DB2-BD59-A6C34878D82A}">
                    <a16:rowId xmlns:a16="http://schemas.microsoft.com/office/drawing/2014/main" val="150653669"/>
                  </a:ext>
                </a:extLst>
              </a:tr>
              <a:tr h="923885">
                <a:tc>
                  <a:txBody>
                    <a:bodyPr/>
                    <a:lstStyle/>
                    <a:p>
                      <a:r>
                        <a:rPr lang="de-CH" sz="2500" dirty="0" smtClean="0"/>
                        <a:t>Wertschriften</a:t>
                      </a:r>
                    </a:p>
                    <a:p>
                      <a:r>
                        <a:rPr lang="de-CH" sz="2500" dirty="0" smtClean="0"/>
                        <a:t>(Annahme</a:t>
                      </a:r>
                      <a:r>
                        <a:rPr lang="de-CH" sz="2500" baseline="0" dirty="0" smtClean="0"/>
                        <a:t> 12 % Einschlagsquote)</a:t>
                      </a:r>
                      <a:endParaRPr lang="de-CH" sz="2500" dirty="0"/>
                    </a:p>
                  </a:txBody>
                  <a:tcPr/>
                </a:tc>
                <a:tc>
                  <a:txBody>
                    <a:bodyPr/>
                    <a:lstStyle/>
                    <a:p>
                      <a:pPr algn="r"/>
                      <a:r>
                        <a:rPr lang="de-CH" sz="2500" dirty="0" smtClean="0"/>
                        <a:t>215’000</a:t>
                      </a:r>
                      <a:endParaRPr lang="de-CH" sz="2500" dirty="0"/>
                    </a:p>
                  </a:txBody>
                  <a:tcPr/>
                </a:tc>
                <a:tc>
                  <a:txBody>
                    <a:bodyPr/>
                    <a:lstStyle/>
                    <a:p>
                      <a:pPr algn="r"/>
                      <a:r>
                        <a:rPr lang="de-CH" sz="2500" dirty="0" smtClean="0"/>
                        <a:t>244’318</a:t>
                      </a:r>
                      <a:endParaRPr lang="de-CH" sz="2500" dirty="0"/>
                    </a:p>
                  </a:txBody>
                  <a:tcPr/>
                </a:tc>
                <a:extLst>
                  <a:ext uri="{0D108BD9-81ED-4DB2-BD59-A6C34878D82A}">
                    <a16:rowId xmlns:a16="http://schemas.microsoft.com/office/drawing/2014/main" val="2216203802"/>
                  </a:ext>
                </a:extLst>
              </a:tr>
              <a:tr h="511436">
                <a:tc>
                  <a:txBody>
                    <a:bodyPr/>
                    <a:lstStyle/>
                    <a:p>
                      <a:r>
                        <a:rPr lang="de-CH" sz="2500" dirty="0" smtClean="0"/>
                        <a:t>Fahrzeuge</a:t>
                      </a:r>
                      <a:endParaRPr lang="de-CH" sz="2500" dirty="0"/>
                    </a:p>
                  </a:txBody>
                  <a:tcPr/>
                </a:tc>
                <a:tc>
                  <a:txBody>
                    <a:bodyPr/>
                    <a:lstStyle/>
                    <a:p>
                      <a:pPr algn="r"/>
                      <a:r>
                        <a:rPr lang="de-CH" sz="2500" dirty="0" smtClean="0"/>
                        <a:t>12’000</a:t>
                      </a:r>
                      <a:endParaRPr lang="de-CH" sz="2500" dirty="0"/>
                    </a:p>
                  </a:txBody>
                  <a:tcPr/>
                </a:tc>
                <a:tc>
                  <a:txBody>
                    <a:bodyPr/>
                    <a:lstStyle/>
                    <a:p>
                      <a:pPr algn="r"/>
                      <a:r>
                        <a:rPr lang="de-CH" sz="2500" dirty="0" smtClean="0"/>
                        <a:t>12’000</a:t>
                      </a:r>
                      <a:endParaRPr lang="de-CH" sz="2500" dirty="0"/>
                    </a:p>
                  </a:txBody>
                  <a:tcPr/>
                </a:tc>
                <a:extLst>
                  <a:ext uri="{0D108BD9-81ED-4DB2-BD59-A6C34878D82A}">
                    <a16:rowId xmlns:a16="http://schemas.microsoft.com/office/drawing/2014/main" val="1664364798"/>
                  </a:ext>
                </a:extLst>
              </a:tr>
              <a:tr h="511436">
                <a:tc>
                  <a:txBody>
                    <a:bodyPr/>
                    <a:lstStyle/>
                    <a:p>
                      <a:r>
                        <a:rPr lang="de-CH" sz="2500" dirty="0" smtClean="0"/>
                        <a:t>Reinvermögen</a:t>
                      </a:r>
                      <a:endParaRPr lang="de-CH" sz="2500" dirty="0"/>
                    </a:p>
                  </a:txBody>
                  <a:tcPr/>
                </a:tc>
                <a:tc>
                  <a:txBody>
                    <a:bodyPr/>
                    <a:lstStyle/>
                    <a:p>
                      <a:pPr algn="r"/>
                      <a:r>
                        <a:rPr lang="de-CH" sz="2500" dirty="0" smtClean="0"/>
                        <a:t>227’000</a:t>
                      </a:r>
                      <a:endParaRPr lang="de-CH" sz="2500" dirty="0"/>
                    </a:p>
                  </a:txBody>
                  <a:tcPr/>
                </a:tc>
                <a:tc>
                  <a:txBody>
                    <a:bodyPr/>
                    <a:lstStyle/>
                    <a:p>
                      <a:pPr algn="r"/>
                      <a:r>
                        <a:rPr lang="de-CH" sz="2500" dirty="0" smtClean="0"/>
                        <a:t>256’318</a:t>
                      </a:r>
                      <a:endParaRPr lang="de-CH" sz="2500" dirty="0"/>
                    </a:p>
                  </a:txBody>
                  <a:tcPr/>
                </a:tc>
                <a:extLst>
                  <a:ext uri="{0D108BD9-81ED-4DB2-BD59-A6C34878D82A}">
                    <a16:rowId xmlns:a16="http://schemas.microsoft.com/office/drawing/2014/main" val="1042974009"/>
                  </a:ext>
                </a:extLst>
              </a:tr>
              <a:tr h="511436">
                <a:tc>
                  <a:txBody>
                    <a:bodyPr/>
                    <a:lstStyle/>
                    <a:p>
                      <a:r>
                        <a:rPr lang="de-CH" sz="2500" dirty="0" smtClean="0"/>
                        <a:t>Steuerbar (nach Abzug Freibetrag)</a:t>
                      </a:r>
                      <a:endParaRPr lang="de-CH" sz="2500" dirty="0"/>
                    </a:p>
                  </a:txBody>
                  <a:tcPr/>
                </a:tc>
                <a:tc>
                  <a:txBody>
                    <a:bodyPr/>
                    <a:lstStyle/>
                    <a:p>
                      <a:pPr algn="r"/>
                      <a:r>
                        <a:rPr lang="de-CH" sz="2500" dirty="0" smtClean="0"/>
                        <a:t>152’000</a:t>
                      </a:r>
                      <a:endParaRPr lang="de-CH" sz="2500" dirty="0"/>
                    </a:p>
                  </a:txBody>
                  <a:tcPr/>
                </a:tc>
                <a:tc>
                  <a:txBody>
                    <a:bodyPr/>
                    <a:lstStyle/>
                    <a:p>
                      <a:pPr algn="r"/>
                      <a:r>
                        <a:rPr lang="de-CH" sz="2500" dirty="0" smtClean="0"/>
                        <a:t>166’318</a:t>
                      </a:r>
                      <a:endParaRPr lang="de-CH" sz="2500" dirty="0"/>
                    </a:p>
                  </a:txBody>
                  <a:tcPr/>
                </a:tc>
                <a:extLst>
                  <a:ext uri="{0D108BD9-81ED-4DB2-BD59-A6C34878D82A}">
                    <a16:rowId xmlns:a16="http://schemas.microsoft.com/office/drawing/2014/main" val="741904223"/>
                  </a:ext>
                </a:extLst>
              </a:tr>
              <a:tr h="511436">
                <a:tc>
                  <a:txBody>
                    <a:bodyPr/>
                    <a:lstStyle/>
                    <a:p>
                      <a:r>
                        <a:rPr lang="de-CH" sz="2500" dirty="0" smtClean="0"/>
                        <a:t>Steuerbetrag (Kanton &amp; Gemeinde)</a:t>
                      </a:r>
                      <a:endParaRPr lang="de-CH" sz="2500" dirty="0"/>
                    </a:p>
                  </a:txBody>
                  <a:tcPr/>
                </a:tc>
                <a:tc>
                  <a:txBody>
                    <a:bodyPr/>
                    <a:lstStyle/>
                    <a:p>
                      <a:pPr algn="r"/>
                      <a:r>
                        <a:rPr lang="de-CH" sz="2500" dirty="0" smtClean="0"/>
                        <a:t>443</a:t>
                      </a:r>
                      <a:endParaRPr lang="de-CH" sz="2500" dirty="0"/>
                    </a:p>
                  </a:txBody>
                  <a:tcPr/>
                </a:tc>
                <a:tc>
                  <a:txBody>
                    <a:bodyPr/>
                    <a:lstStyle/>
                    <a:p>
                      <a:pPr algn="r"/>
                      <a:r>
                        <a:rPr lang="de-CH" sz="2500" dirty="0" smtClean="0"/>
                        <a:t>332</a:t>
                      </a:r>
                      <a:endParaRPr lang="de-CH" sz="2500" dirty="0"/>
                    </a:p>
                  </a:txBody>
                  <a:tcPr/>
                </a:tc>
                <a:extLst>
                  <a:ext uri="{0D108BD9-81ED-4DB2-BD59-A6C34878D82A}">
                    <a16:rowId xmlns:a16="http://schemas.microsoft.com/office/drawing/2014/main" val="4089340535"/>
                  </a:ext>
                </a:extLst>
              </a:tr>
              <a:tr h="511436">
                <a:tc>
                  <a:txBody>
                    <a:bodyPr/>
                    <a:lstStyle/>
                    <a:p>
                      <a:r>
                        <a:rPr lang="de-CH" sz="2500" dirty="0" smtClean="0"/>
                        <a:t>Differenz</a:t>
                      </a:r>
                      <a:endParaRPr lang="de-CH" sz="2500" dirty="0"/>
                    </a:p>
                  </a:txBody>
                  <a:tcPr/>
                </a:tc>
                <a:tc>
                  <a:txBody>
                    <a:bodyPr/>
                    <a:lstStyle/>
                    <a:p>
                      <a:pPr algn="r"/>
                      <a:endParaRPr lang="de-CH" sz="2500" dirty="0"/>
                    </a:p>
                  </a:txBody>
                  <a:tcPr/>
                </a:tc>
                <a:tc>
                  <a:txBody>
                    <a:bodyPr/>
                    <a:lstStyle/>
                    <a:p>
                      <a:pPr algn="r"/>
                      <a:r>
                        <a:rPr lang="de-CH" sz="2500" dirty="0" smtClean="0"/>
                        <a:t>- 111</a:t>
                      </a:r>
                      <a:endParaRPr lang="de-CH" sz="2500" dirty="0"/>
                    </a:p>
                  </a:txBody>
                  <a:tcPr/>
                </a:tc>
                <a:extLst>
                  <a:ext uri="{0D108BD9-81ED-4DB2-BD59-A6C34878D82A}">
                    <a16:rowId xmlns:a16="http://schemas.microsoft.com/office/drawing/2014/main" val="2931898768"/>
                  </a:ext>
                </a:extLst>
              </a:tr>
            </a:tbl>
          </a:graphicData>
        </a:graphic>
      </p:graphicFrame>
    </p:spTree>
    <p:extLst>
      <p:ext uri="{BB962C8B-B14F-4D97-AF65-F5344CB8AC3E}">
        <p14:creationId xmlns:p14="http://schemas.microsoft.com/office/powerpoint/2010/main" val="601474480"/>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69</a:t>
            </a:fld>
            <a:endParaRPr lang="en-US"/>
          </a:p>
        </p:txBody>
      </p:sp>
      <p:sp>
        <p:nvSpPr>
          <p:cNvPr id="3" name="Titel 2"/>
          <p:cNvSpPr>
            <a:spLocks noGrp="1"/>
          </p:cNvSpPr>
          <p:nvPr>
            <p:ph type="title"/>
          </p:nvPr>
        </p:nvSpPr>
        <p:spPr/>
        <p:txBody>
          <a:bodyPr/>
          <a:lstStyle/>
          <a:p>
            <a:r>
              <a:rPr lang="de-CH" dirty="0" smtClean="0"/>
              <a:t>Auswirkungen auf die Steuerkundschaft (2)</a:t>
            </a:r>
            <a:br>
              <a:rPr lang="de-CH" dirty="0" smtClean="0"/>
            </a:br>
            <a:endParaRPr lang="de-CH" dirty="0"/>
          </a:p>
        </p:txBody>
      </p:sp>
      <p:sp>
        <p:nvSpPr>
          <p:cNvPr id="4" name="Textplatzhalter 3"/>
          <p:cNvSpPr>
            <a:spLocks noGrp="1"/>
          </p:cNvSpPr>
          <p:nvPr>
            <p:ph type="body" sz="quarter" idx="14"/>
          </p:nvPr>
        </p:nvSpPr>
        <p:spPr/>
        <p:txBody>
          <a:bodyPr>
            <a:normAutofit/>
          </a:bodyPr>
          <a:lstStyle/>
          <a:p>
            <a:pPr marL="0" indent="0">
              <a:buNone/>
            </a:pPr>
            <a:r>
              <a:rPr lang="de-CH" sz="2000" dirty="0" smtClean="0"/>
              <a:t>Ehepaar mit Kindern in Aesch, Wohneigentum und Wertschriften</a:t>
            </a:r>
            <a:endParaRPr lang="de-CH" sz="2000" dirty="0"/>
          </a:p>
        </p:txBody>
      </p:sp>
      <p:graphicFrame>
        <p:nvGraphicFramePr>
          <p:cNvPr id="5" name="Tabelle 4"/>
          <p:cNvGraphicFramePr>
            <a:graphicFrameLocks noGrp="1"/>
          </p:cNvGraphicFramePr>
          <p:nvPr>
            <p:extLst/>
          </p:nvPr>
        </p:nvGraphicFramePr>
        <p:xfrm>
          <a:off x="177799" y="2346198"/>
          <a:ext cx="8785227" cy="4192251"/>
        </p:xfrm>
        <a:graphic>
          <a:graphicData uri="http://schemas.openxmlformats.org/drawingml/2006/table">
            <a:tbl>
              <a:tblPr firstRow="1" lastRow="1" bandRow="1">
                <a:tableStyleId>{5C22544A-7EE6-4342-B048-85BDC9FD1C3A}</a:tableStyleId>
              </a:tblPr>
              <a:tblGrid>
                <a:gridCol w="5473193">
                  <a:extLst>
                    <a:ext uri="{9D8B030D-6E8A-4147-A177-3AD203B41FA5}">
                      <a16:colId xmlns:a16="http://schemas.microsoft.com/office/drawing/2014/main" val="2901754995"/>
                    </a:ext>
                  </a:extLst>
                </a:gridCol>
                <a:gridCol w="1656017">
                  <a:extLst>
                    <a:ext uri="{9D8B030D-6E8A-4147-A177-3AD203B41FA5}">
                      <a16:colId xmlns:a16="http://schemas.microsoft.com/office/drawing/2014/main" val="281419925"/>
                    </a:ext>
                  </a:extLst>
                </a:gridCol>
                <a:gridCol w="1656017">
                  <a:extLst>
                    <a:ext uri="{9D8B030D-6E8A-4147-A177-3AD203B41FA5}">
                      <a16:colId xmlns:a16="http://schemas.microsoft.com/office/drawing/2014/main" val="1663140203"/>
                    </a:ext>
                  </a:extLst>
                </a:gridCol>
              </a:tblGrid>
              <a:tr h="429128">
                <a:tc>
                  <a:txBody>
                    <a:bodyPr/>
                    <a:lstStyle/>
                    <a:p>
                      <a:r>
                        <a:rPr lang="de-CH" sz="2000" dirty="0" smtClean="0"/>
                        <a:t>Basis</a:t>
                      </a:r>
                      <a:endParaRPr lang="de-CH" sz="2000" dirty="0"/>
                    </a:p>
                  </a:txBody>
                  <a:tcPr/>
                </a:tc>
                <a:tc>
                  <a:txBody>
                    <a:bodyPr/>
                    <a:lstStyle/>
                    <a:p>
                      <a:pPr algn="ctr"/>
                      <a:r>
                        <a:rPr lang="de-CH" sz="2000" dirty="0" smtClean="0"/>
                        <a:t>Bisher</a:t>
                      </a:r>
                      <a:endParaRPr lang="de-CH" sz="2000" dirty="0"/>
                    </a:p>
                  </a:txBody>
                  <a:tcPr/>
                </a:tc>
                <a:tc>
                  <a:txBody>
                    <a:bodyPr/>
                    <a:lstStyle/>
                    <a:p>
                      <a:pPr algn="ctr"/>
                      <a:r>
                        <a:rPr lang="de-CH" sz="2000" dirty="0" smtClean="0"/>
                        <a:t>Neu</a:t>
                      </a:r>
                      <a:endParaRPr lang="de-CH" sz="2000" dirty="0"/>
                    </a:p>
                  </a:txBody>
                  <a:tcPr/>
                </a:tc>
                <a:extLst>
                  <a:ext uri="{0D108BD9-81ED-4DB2-BD59-A6C34878D82A}">
                    <a16:rowId xmlns:a16="http://schemas.microsoft.com/office/drawing/2014/main" val="150653669"/>
                  </a:ext>
                </a:extLst>
              </a:tr>
              <a:tr h="429128">
                <a:tc>
                  <a:txBody>
                    <a:bodyPr/>
                    <a:lstStyle/>
                    <a:p>
                      <a:r>
                        <a:rPr lang="de-CH" sz="2000" dirty="0" smtClean="0"/>
                        <a:t>Gebäudewert</a:t>
                      </a:r>
                      <a:endParaRPr lang="de-CH" sz="2000" dirty="0"/>
                    </a:p>
                  </a:txBody>
                  <a:tcPr/>
                </a:tc>
                <a:tc>
                  <a:txBody>
                    <a:bodyPr/>
                    <a:lstStyle/>
                    <a:p>
                      <a:pPr algn="r"/>
                      <a:r>
                        <a:rPr lang="de-CH" sz="2000" dirty="0" smtClean="0"/>
                        <a:t>167’300</a:t>
                      </a:r>
                      <a:endParaRPr lang="de-CH" sz="2000" dirty="0"/>
                    </a:p>
                  </a:txBody>
                  <a:tcPr anchor="ctr"/>
                </a:tc>
                <a:tc>
                  <a:txBody>
                    <a:bodyPr/>
                    <a:lstStyle/>
                    <a:p>
                      <a:pPr algn="r"/>
                      <a:r>
                        <a:rPr lang="de-CH" sz="2000" dirty="0" smtClean="0"/>
                        <a:t>167’300</a:t>
                      </a:r>
                      <a:endParaRPr lang="de-CH" sz="2000" dirty="0"/>
                    </a:p>
                  </a:txBody>
                  <a:tcPr anchor="ctr"/>
                </a:tc>
                <a:extLst>
                  <a:ext uri="{0D108BD9-81ED-4DB2-BD59-A6C34878D82A}">
                    <a16:rowId xmlns:a16="http://schemas.microsoft.com/office/drawing/2014/main" val="2216203802"/>
                  </a:ext>
                </a:extLst>
              </a:tr>
              <a:tr h="429128">
                <a:tc>
                  <a:txBody>
                    <a:bodyPr/>
                    <a:lstStyle/>
                    <a:p>
                      <a:r>
                        <a:rPr lang="de-CH" sz="2000" dirty="0" smtClean="0"/>
                        <a:t>Bodenwert</a:t>
                      </a:r>
                      <a:endParaRPr lang="de-CH" sz="2000" dirty="0"/>
                    </a:p>
                  </a:txBody>
                  <a:tcPr/>
                </a:tc>
                <a:tc>
                  <a:txBody>
                    <a:bodyPr/>
                    <a:lstStyle/>
                    <a:p>
                      <a:pPr algn="r"/>
                      <a:r>
                        <a:rPr lang="de-CH" sz="2000" dirty="0" smtClean="0"/>
                        <a:t>23’800</a:t>
                      </a:r>
                      <a:endParaRPr lang="de-CH" sz="2000" dirty="0"/>
                    </a:p>
                  </a:txBody>
                  <a:tcPr anchor="ctr"/>
                </a:tc>
                <a:tc>
                  <a:txBody>
                    <a:bodyPr/>
                    <a:lstStyle/>
                    <a:p>
                      <a:pPr algn="r"/>
                      <a:r>
                        <a:rPr lang="de-CH" sz="2000" dirty="0" smtClean="0"/>
                        <a:t>23’800</a:t>
                      </a:r>
                      <a:endParaRPr lang="de-CH" sz="2000" dirty="0"/>
                    </a:p>
                  </a:txBody>
                  <a:tcPr anchor="ctr"/>
                </a:tc>
                <a:extLst>
                  <a:ext uri="{0D108BD9-81ED-4DB2-BD59-A6C34878D82A}">
                    <a16:rowId xmlns:a16="http://schemas.microsoft.com/office/drawing/2014/main" val="1664364798"/>
                  </a:ext>
                </a:extLst>
              </a:tr>
              <a:tr h="759227">
                <a:tc>
                  <a:txBody>
                    <a:bodyPr/>
                    <a:lstStyle/>
                    <a:p>
                      <a:r>
                        <a:rPr lang="de-CH" sz="2000" dirty="0" smtClean="0"/>
                        <a:t>Wertschriften</a:t>
                      </a:r>
                    </a:p>
                    <a:p>
                      <a:r>
                        <a:rPr lang="de-CH" sz="2000" dirty="0" smtClean="0"/>
                        <a:t>(Annahme</a:t>
                      </a:r>
                      <a:r>
                        <a:rPr lang="de-CH" sz="2000" baseline="0" dirty="0" smtClean="0"/>
                        <a:t> 12 % Einschlagsquote)</a:t>
                      </a:r>
                      <a:endParaRPr lang="de-CH" sz="2000" dirty="0"/>
                    </a:p>
                  </a:txBody>
                  <a:tcPr/>
                </a:tc>
                <a:tc>
                  <a:txBody>
                    <a:bodyPr/>
                    <a:lstStyle/>
                    <a:p>
                      <a:pPr algn="r"/>
                      <a:r>
                        <a:rPr lang="de-CH" sz="2000" dirty="0" smtClean="0"/>
                        <a:t>150’000</a:t>
                      </a:r>
                      <a:endParaRPr lang="de-CH" sz="2000" dirty="0"/>
                    </a:p>
                  </a:txBody>
                  <a:tcPr anchor="ctr"/>
                </a:tc>
                <a:tc>
                  <a:txBody>
                    <a:bodyPr/>
                    <a:lstStyle/>
                    <a:p>
                      <a:pPr algn="r"/>
                      <a:r>
                        <a:rPr lang="de-CH" sz="2000" dirty="0" smtClean="0"/>
                        <a:t>170’454</a:t>
                      </a:r>
                      <a:endParaRPr lang="de-CH" sz="2000" dirty="0"/>
                    </a:p>
                  </a:txBody>
                  <a:tcPr anchor="ctr"/>
                </a:tc>
                <a:extLst>
                  <a:ext uri="{0D108BD9-81ED-4DB2-BD59-A6C34878D82A}">
                    <a16:rowId xmlns:a16="http://schemas.microsoft.com/office/drawing/2014/main" val="1042974009"/>
                  </a:ext>
                </a:extLst>
              </a:tr>
              <a:tr h="429128">
                <a:tc>
                  <a:txBody>
                    <a:bodyPr/>
                    <a:lstStyle/>
                    <a:p>
                      <a:r>
                        <a:rPr lang="de-CH" sz="2000" dirty="0" smtClean="0"/>
                        <a:t>Hypothek</a:t>
                      </a:r>
                      <a:endParaRPr lang="de-CH" sz="2000" dirty="0"/>
                    </a:p>
                  </a:txBody>
                  <a:tcPr/>
                </a:tc>
                <a:tc>
                  <a:txBody>
                    <a:bodyPr/>
                    <a:lstStyle/>
                    <a:p>
                      <a:pPr algn="r"/>
                      <a:r>
                        <a:rPr lang="de-CH" sz="2000" dirty="0" smtClean="0"/>
                        <a:t>- 600’000</a:t>
                      </a:r>
                      <a:endParaRPr lang="de-CH" sz="2000" dirty="0"/>
                    </a:p>
                  </a:txBody>
                  <a:tcPr anchor="ctr"/>
                </a:tc>
                <a:tc>
                  <a:txBody>
                    <a:bodyPr/>
                    <a:lstStyle/>
                    <a:p>
                      <a:pPr algn="r"/>
                      <a:r>
                        <a:rPr lang="de-CH" sz="2000" dirty="0" smtClean="0"/>
                        <a:t>- 600’000</a:t>
                      </a:r>
                      <a:endParaRPr lang="de-CH" sz="2000" dirty="0"/>
                    </a:p>
                  </a:txBody>
                  <a:tcPr anchor="ctr"/>
                </a:tc>
                <a:extLst>
                  <a:ext uri="{0D108BD9-81ED-4DB2-BD59-A6C34878D82A}">
                    <a16:rowId xmlns:a16="http://schemas.microsoft.com/office/drawing/2014/main" val="741904223"/>
                  </a:ext>
                </a:extLst>
              </a:tr>
              <a:tr h="429128">
                <a:tc>
                  <a:txBody>
                    <a:bodyPr/>
                    <a:lstStyle/>
                    <a:p>
                      <a:r>
                        <a:rPr lang="de-CH" sz="2000" dirty="0" smtClean="0"/>
                        <a:t>Reinvermögen</a:t>
                      </a:r>
                      <a:endParaRPr lang="de-CH" sz="2000" dirty="0"/>
                    </a:p>
                  </a:txBody>
                  <a:tcPr/>
                </a:tc>
                <a:tc>
                  <a:txBody>
                    <a:bodyPr/>
                    <a:lstStyle/>
                    <a:p>
                      <a:pPr algn="r"/>
                      <a:r>
                        <a:rPr lang="de-CH" sz="2000" dirty="0" smtClean="0"/>
                        <a:t>- 258’900</a:t>
                      </a:r>
                      <a:endParaRPr lang="de-CH" sz="2000" dirty="0"/>
                    </a:p>
                  </a:txBody>
                  <a:tcPr anchor="ctr"/>
                </a:tc>
                <a:tc>
                  <a:txBody>
                    <a:bodyPr/>
                    <a:lstStyle/>
                    <a:p>
                      <a:pPr algn="r"/>
                      <a:r>
                        <a:rPr lang="de-CH" sz="2000" dirty="0" smtClean="0"/>
                        <a:t>- 238’446</a:t>
                      </a:r>
                      <a:endParaRPr lang="de-CH" sz="2000" dirty="0"/>
                    </a:p>
                  </a:txBody>
                  <a:tcPr anchor="ctr"/>
                </a:tc>
                <a:extLst>
                  <a:ext uri="{0D108BD9-81ED-4DB2-BD59-A6C34878D82A}">
                    <a16:rowId xmlns:a16="http://schemas.microsoft.com/office/drawing/2014/main" val="1801362928"/>
                  </a:ext>
                </a:extLst>
              </a:tr>
              <a:tr h="429128">
                <a:tc>
                  <a:txBody>
                    <a:bodyPr/>
                    <a:lstStyle/>
                    <a:p>
                      <a:r>
                        <a:rPr lang="de-CH" sz="2000" dirty="0" smtClean="0"/>
                        <a:t>Steuerbar (nach Abzug Freibetrag)</a:t>
                      </a:r>
                      <a:endParaRPr lang="de-CH" sz="2000" dirty="0"/>
                    </a:p>
                  </a:txBody>
                  <a:tcPr/>
                </a:tc>
                <a:tc>
                  <a:txBody>
                    <a:bodyPr/>
                    <a:lstStyle/>
                    <a:p>
                      <a:pPr algn="r"/>
                      <a:r>
                        <a:rPr lang="de-CH" sz="2000" dirty="0" smtClean="0"/>
                        <a:t>0</a:t>
                      </a:r>
                      <a:endParaRPr lang="de-CH" sz="2000" dirty="0"/>
                    </a:p>
                  </a:txBody>
                  <a:tcPr anchor="ctr"/>
                </a:tc>
                <a:tc>
                  <a:txBody>
                    <a:bodyPr/>
                    <a:lstStyle/>
                    <a:p>
                      <a:pPr algn="r"/>
                      <a:r>
                        <a:rPr lang="de-CH" sz="2000" dirty="0" smtClean="0"/>
                        <a:t>0</a:t>
                      </a:r>
                      <a:endParaRPr lang="de-CH" sz="2000" dirty="0"/>
                    </a:p>
                  </a:txBody>
                  <a:tcPr anchor="ctr"/>
                </a:tc>
                <a:extLst>
                  <a:ext uri="{0D108BD9-81ED-4DB2-BD59-A6C34878D82A}">
                    <a16:rowId xmlns:a16="http://schemas.microsoft.com/office/drawing/2014/main" val="4089340535"/>
                  </a:ext>
                </a:extLst>
              </a:tr>
              <a:tr h="429128">
                <a:tc>
                  <a:txBody>
                    <a:bodyPr/>
                    <a:lstStyle/>
                    <a:p>
                      <a:r>
                        <a:rPr lang="de-CH" sz="2000" dirty="0" smtClean="0"/>
                        <a:t>Steuerbetrag</a:t>
                      </a:r>
                      <a:r>
                        <a:rPr lang="de-CH" sz="2000" baseline="0" dirty="0" smtClean="0"/>
                        <a:t> (Kanton &amp; Gemeinde)</a:t>
                      </a:r>
                      <a:endParaRPr lang="de-CH" sz="2000" dirty="0"/>
                    </a:p>
                  </a:txBody>
                  <a:tcPr/>
                </a:tc>
                <a:tc>
                  <a:txBody>
                    <a:bodyPr/>
                    <a:lstStyle/>
                    <a:p>
                      <a:pPr algn="r"/>
                      <a:r>
                        <a:rPr lang="de-CH" sz="2000" dirty="0" smtClean="0"/>
                        <a:t>0</a:t>
                      </a:r>
                      <a:endParaRPr lang="de-CH" sz="2000" dirty="0"/>
                    </a:p>
                  </a:txBody>
                  <a:tcPr anchor="ctr"/>
                </a:tc>
                <a:tc>
                  <a:txBody>
                    <a:bodyPr/>
                    <a:lstStyle/>
                    <a:p>
                      <a:pPr algn="r"/>
                      <a:r>
                        <a:rPr lang="de-CH" sz="2000" dirty="0" smtClean="0"/>
                        <a:t>0</a:t>
                      </a:r>
                      <a:endParaRPr lang="de-CH" sz="2000" dirty="0"/>
                    </a:p>
                  </a:txBody>
                  <a:tcPr anchor="ctr"/>
                </a:tc>
                <a:extLst>
                  <a:ext uri="{0D108BD9-81ED-4DB2-BD59-A6C34878D82A}">
                    <a16:rowId xmlns:a16="http://schemas.microsoft.com/office/drawing/2014/main" val="3227887226"/>
                  </a:ext>
                </a:extLst>
              </a:tr>
              <a:tr h="429128">
                <a:tc>
                  <a:txBody>
                    <a:bodyPr/>
                    <a:lstStyle/>
                    <a:p>
                      <a:r>
                        <a:rPr lang="de-CH" sz="2000" dirty="0" smtClean="0"/>
                        <a:t>Differenz</a:t>
                      </a:r>
                      <a:endParaRPr lang="de-CH" sz="2000" dirty="0"/>
                    </a:p>
                  </a:txBody>
                  <a:tcPr/>
                </a:tc>
                <a:tc>
                  <a:txBody>
                    <a:bodyPr/>
                    <a:lstStyle/>
                    <a:p>
                      <a:pPr algn="r"/>
                      <a:endParaRPr lang="de-CH" sz="2000" dirty="0"/>
                    </a:p>
                  </a:txBody>
                  <a:tcPr/>
                </a:tc>
                <a:tc>
                  <a:txBody>
                    <a:bodyPr/>
                    <a:lstStyle/>
                    <a:p>
                      <a:pPr algn="r"/>
                      <a:r>
                        <a:rPr lang="de-CH" sz="2000" dirty="0" smtClean="0"/>
                        <a:t>0</a:t>
                      </a:r>
                      <a:endParaRPr lang="de-CH" sz="2000" dirty="0"/>
                    </a:p>
                  </a:txBody>
                  <a:tcPr/>
                </a:tc>
                <a:extLst>
                  <a:ext uri="{0D108BD9-81ED-4DB2-BD59-A6C34878D82A}">
                    <a16:rowId xmlns:a16="http://schemas.microsoft.com/office/drawing/2014/main" val="2931898768"/>
                  </a:ext>
                </a:extLst>
              </a:tr>
            </a:tbl>
          </a:graphicData>
        </a:graphic>
      </p:graphicFrame>
    </p:spTree>
    <p:extLst>
      <p:ext uri="{BB962C8B-B14F-4D97-AF65-F5344CB8AC3E}">
        <p14:creationId xmlns:p14="http://schemas.microsoft.com/office/powerpoint/2010/main" val="92963688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2" name="Titel 1"/>
          <p:cNvSpPr>
            <a:spLocks noGrp="1"/>
          </p:cNvSpPr>
          <p:nvPr>
            <p:ph type="title"/>
          </p:nvPr>
        </p:nvSpPr>
        <p:spPr/>
        <p:txBody>
          <a:bodyPr/>
          <a:lstStyle/>
          <a:p>
            <a:r>
              <a:rPr lang="de-CH" dirty="0"/>
              <a:t>Wer bezahlte Vermögenssteuern im Steuerjahr 2016?</a:t>
            </a:r>
          </a:p>
        </p:txBody>
      </p:sp>
      <p:sp>
        <p:nvSpPr>
          <p:cNvPr id="3" name="Textfeld 2"/>
          <p:cNvSpPr txBox="1"/>
          <p:nvPr/>
        </p:nvSpPr>
        <p:spPr>
          <a:xfrm>
            <a:off x="73892" y="6465459"/>
            <a:ext cx="179185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 www.statistik.bl.ch</a:t>
            </a:r>
          </a:p>
        </p:txBody>
      </p:sp>
      <p:graphicFrame>
        <p:nvGraphicFramePr>
          <p:cNvPr id="7" name="Diagramm 6"/>
          <p:cNvGraphicFramePr>
            <a:graphicFrameLocks/>
          </p:cNvGraphicFramePr>
          <p:nvPr>
            <p:extLst>
              <p:ext uri="{D42A27DB-BD31-4B8C-83A1-F6EECF244321}">
                <p14:modId xmlns:p14="http://schemas.microsoft.com/office/powerpoint/2010/main" val="4203642121"/>
              </p:ext>
            </p:extLst>
          </p:nvPr>
        </p:nvGraphicFramePr>
        <p:xfrm>
          <a:off x="381000" y="1853950"/>
          <a:ext cx="8288215" cy="447047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3"/>
          <p:cNvSpPr txBox="1"/>
          <p:nvPr/>
        </p:nvSpPr>
        <p:spPr>
          <a:xfrm>
            <a:off x="381000" y="2585163"/>
            <a:ext cx="2091150" cy="923330"/>
          </a:xfrm>
          <a:prstGeom prst="rect">
            <a:avLst/>
          </a:prstGeom>
          <a:noFill/>
        </p:spPr>
        <p:txBody>
          <a:bodyPr wrap="none" rtlCol="0">
            <a:spAutoFit/>
          </a:bodyPr>
          <a:lstStyle/>
          <a:p>
            <a:r>
              <a:rPr lang="de-CH" dirty="0" smtClean="0"/>
              <a:t>29,6 Prozent</a:t>
            </a:r>
            <a:br>
              <a:rPr lang="de-CH" dirty="0" smtClean="0"/>
            </a:br>
            <a:r>
              <a:rPr lang="de-CH" dirty="0" smtClean="0"/>
              <a:t>entsprechen</a:t>
            </a:r>
            <a:br>
              <a:rPr lang="de-CH" dirty="0" smtClean="0"/>
            </a:br>
            <a:r>
              <a:rPr lang="de-CH" dirty="0" smtClean="0"/>
              <a:t>52’511 Haushalten</a:t>
            </a:r>
            <a:endParaRPr lang="de-CH" dirty="0"/>
          </a:p>
        </p:txBody>
      </p:sp>
    </p:spTree>
    <p:extLst>
      <p:ext uri="{BB962C8B-B14F-4D97-AF65-F5344CB8AC3E}">
        <p14:creationId xmlns:p14="http://schemas.microsoft.com/office/powerpoint/2010/main" val="1374295479"/>
      </p:ext>
    </p:extLst>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70</a:t>
            </a:fld>
            <a:endParaRPr lang="en-US"/>
          </a:p>
        </p:txBody>
      </p:sp>
      <p:sp>
        <p:nvSpPr>
          <p:cNvPr id="3" name="Titel 2"/>
          <p:cNvSpPr>
            <a:spLocks noGrp="1"/>
          </p:cNvSpPr>
          <p:nvPr>
            <p:ph type="title"/>
          </p:nvPr>
        </p:nvSpPr>
        <p:spPr/>
        <p:txBody>
          <a:bodyPr/>
          <a:lstStyle/>
          <a:p>
            <a:r>
              <a:rPr lang="de-CH" dirty="0" smtClean="0"/>
              <a:t>Auswirkungen auf die Steuerkundschaft (3)</a:t>
            </a:r>
            <a:br>
              <a:rPr lang="de-CH" dirty="0" smtClean="0"/>
            </a:br>
            <a:endParaRPr lang="de-CH" dirty="0"/>
          </a:p>
        </p:txBody>
      </p:sp>
      <p:sp>
        <p:nvSpPr>
          <p:cNvPr id="4" name="Textplatzhalter 3"/>
          <p:cNvSpPr>
            <a:spLocks noGrp="1"/>
          </p:cNvSpPr>
          <p:nvPr>
            <p:ph type="body" sz="quarter" idx="14"/>
          </p:nvPr>
        </p:nvSpPr>
        <p:spPr/>
        <p:txBody>
          <a:bodyPr>
            <a:normAutofit/>
          </a:bodyPr>
          <a:lstStyle/>
          <a:p>
            <a:pPr marL="0" indent="0">
              <a:buNone/>
            </a:pPr>
            <a:r>
              <a:rPr lang="de-CH" sz="2000" dirty="0" smtClean="0"/>
              <a:t>Familie in Pfeffingen mit Wohneigentum und umfangreichen Wertschriften</a:t>
            </a:r>
            <a:endParaRPr lang="de-CH" sz="2000" dirty="0"/>
          </a:p>
        </p:txBody>
      </p:sp>
      <p:graphicFrame>
        <p:nvGraphicFramePr>
          <p:cNvPr id="5" name="Tabelle 4"/>
          <p:cNvGraphicFramePr>
            <a:graphicFrameLocks noGrp="1"/>
          </p:cNvGraphicFramePr>
          <p:nvPr>
            <p:extLst/>
          </p:nvPr>
        </p:nvGraphicFramePr>
        <p:xfrm>
          <a:off x="177799" y="2346198"/>
          <a:ext cx="8785227" cy="4267200"/>
        </p:xfrm>
        <a:graphic>
          <a:graphicData uri="http://schemas.openxmlformats.org/drawingml/2006/table">
            <a:tbl>
              <a:tblPr firstRow="1" lastRow="1" bandRow="1">
                <a:tableStyleId>{5C22544A-7EE6-4342-B048-85BDC9FD1C3A}</a:tableStyleId>
              </a:tblPr>
              <a:tblGrid>
                <a:gridCol w="5473193">
                  <a:extLst>
                    <a:ext uri="{9D8B030D-6E8A-4147-A177-3AD203B41FA5}">
                      <a16:colId xmlns:a16="http://schemas.microsoft.com/office/drawing/2014/main" val="2901754995"/>
                    </a:ext>
                  </a:extLst>
                </a:gridCol>
                <a:gridCol w="1656017">
                  <a:extLst>
                    <a:ext uri="{9D8B030D-6E8A-4147-A177-3AD203B41FA5}">
                      <a16:colId xmlns:a16="http://schemas.microsoft.com/office/drawing/2014/main" val="281419925"/>
                    </a:ext>
                  </a:extLst>
                </a:gridCol>
                <a:gridCol w="1656017">
                  <a:extLst>
                    <a:ext uri="{9D8B030D-6E8A-4147-A177-3AD203B41FA5}">
                      <a16:colId xmlns:a16="http://schemas.microsoft.com/office/drawing/2014/main" val="1663140203"/>
                    </a:ext>
                  </a:extLst>
                </a:gridCol>
              </a:tblGrid>
              <a:tr h="370840">
                <a:tc>
                  <a:txBody>
                    <a:bodyPr/>
                    <a:lstStyle/>
                    <a:p>
                      <a:r>
                        <a:rPr lang="de-CH" sz="2000" dirty="0" smtClean="0"/>
                        <a:t>Basis</a:t>
                      </a:r>
                      <a:endParaRPr lang="de-CH" sz="2000" dirty="0"/>
                    </a:p>
                  </a:txBody>
                  <a:tcPr/>
                </a:tc>
                <a:tc>
                  <a:txBody>
                    <a:bodyPr/>
                    <a:lstStyle/>
                    <a:p>
                      <a:pPr algn="ctr"/>
                      <a:r>
                        <a:rPr lang="de-CH" sz="2000" dirty="0" smtClean="0"/>
                        <a:t>Bisher</a:t>
                      </a:r>
                      <a:endParaRPr lang="de-CH" sz="2000" dirty="0"/>
                    </a:p>
                  </a:txBody>
                  <a:tcPr/>
                </a:tc>
                <a:tc>
                  <a:txBody>
                    <a:bodyPr/>
                    <a:lstStyle/>
                    <a:p>
                      <a:pPr algn="ctr"/>
                      <a:r>
                        <a:rPr lang="de-CH" sz="2000" dirty="0" smtClean="0"/>
                        <a:t>Neu</a:t>
                      </a:r>
                      <a:endParaRPr lang="de-CH" sz="2000" dirty="0"/>
                    </a:p>
                  </a:txBody>
                  <a:tcPr/>
                </a:tc>
                <a:extLst>
                  <a:ext uri="{0D108BD9-81ED-4DB2-BD59-A6C34878D82A}">
                    <a16:rowId xmlns:a16="http://schemas.microsoft.com/office/drawing/2014/main" val="150653669"/>
                  </a:ext>
                </a:extLst>
              </a:tr>
              <a:tr h="370840">
                <a:tc>
                  <a:txBody>
                    <a:bodyPr/>
                    <a:lstStyle/>
                    <a:p>
                      <a:r>
                        <a:rPr lang="de-CH" sz="2000" dirty="0" smtClean="0"/>
                        <a:t>Gebäudewert</a:t>
                      </a:r>
                      <a:endParaRPr lang="de-CH" sz="2000" dirty="0"/>
                    </a:p>
                  </a:txBody>
                  <a:tcPr/>
                </a:tc>
                <a:tc>
                  <a:txBody>
                    <a:bodyPr/>
                    <a:lstStyle/>
                    <a:p>
                      <a:pPr algn="r"/>
                      <a:r>
                        <a:rPr lang="de-CH" sz="2000" dirty="0" smtClean="0"/>
                        <a:t>238’200</a:t>
                      </a:r>
                      <a:endParaRPr lang="de-CH" sz="2000" dirty="0"/>
                    </a:p>
                  </a:txBody>
                  <a:tcPr anchor="ctr"/>
                </a:tc>
                <a:tc>
                  <a:txBody>
                    <a:bodyPr/>
                    <a:lstStyle/>
                    <a:p>
                      <a:pPr algn="r"/>
                      <a:r>
                        <a:rPr lang="de-CH" sz="2000" dirty="0" smtClean="0"/>
                        <a:t>238’200</a:t>
                      </a:r>
                      <a:endParaRPr lang="de-CH" sz="2000" dirty="0"/>
                    </a:p>
                  </a:txBody>
                  <a:tcPr anchor="ctr"/>
                </a:tc>
                <a:extLst>
                  <a:ext uri="{0D108BD9-81ED-4DB2-BD59-A6C34878D82A}">
                    <a16:rowId xmlns:a16="http://schemas.microsoft.com/office/drawing/2014/main" val="2216203802"/>
                  </a:ext>
                </a:extLst>
              </a:tr>
              <a:tr h="370840">
                <a:tc>
                  <a:txBody>
                    <a:bodyPr/>
                    <a:lstStyle/>
                    <a:p>
                      <a:r>
                        <a:rPr lang="de-CH" sz="2000" dirty="0" smtClean="0"/>
                        <a:t>Bodenwert</a:t>
                      </a:r>
                      <a:endParaRPr lang="de-CH" sz="2000" dirty="0"/>
                    </a:p>
                  </a:txBody>
                  <a:tcPr/>
                </a:tc>
                <a:tc>
                  <a:txBody>
                    <a:bodyPr/>
                    <a:lstStyle/>
                    <a:p>
                      <a:pPr algn="r"/>
                      <a:r>
                        <a:rPr lang="de-CH" sz="2000" dirty="0" smtClean="0"/>
                        <a:t>24’100</a:t>
                      </a:r>
                      <a:endParaRPr lang="de-CH" sz="2000" dirty="0"/>
                    </a:p>
                  </a:txBody>
                  <a:tcPr anchor="ctr"/>
                </a:tc>
                <a:tc>
                  <a:txBody>
                    <a:bodyPr/>
                    <a:lstStyle/>
                    <a:p>
                      <a:pPr algn="r"/>
                      <a:r>
                        <a:rPr lang="de-CH" sz="2000" dirty="0" smtClean="0"/>
                        <a:t>24’100</a:t>
                      </a:r>
                      <a:endParaRPr lang="de-CH" sz="2000" dirty="0"/>
                    </a:p>
                  </a:txBody>
                  <a:tcPr anchor="ctr"/>
                </a:tc>
                <a:extLst>
                  <a:ext uri="{0D108BD9-81ED-4DB2-BD59-A6C34878D82A}">
                    <a16:rowId xmlns:a16="http://schemas.microsoft.com/office/drawing/2014/main" val="1664364798"/>
                  </a:ext>
                </a:extLst>
              </a:tr>
              <a:tr h="370840">
                <a:tc>
                  <a:txBody>
                    <a:bodyPr/>
                    <a:lstStyle/>
                    <a:p>
                      <a:r>
                        <a:rPr lang="de-CH" sz="2000" dirty="0" smtClean="0"/>
                        <a:t>Wertschriften</a:t>
                      </a:r>
                    </a:p>
                    <a:p>
                      <a:r>
                        <a:rPr lang="de-CH" sz="2000" dirty="0" smtClean="0"/>
                        <a:t>(Annahme</a:t>
                      </a:r>
                      <a:r>
                        <a:rPr lang="de-CH" sz="2000" baseline="0" dirty="0" smtClean="0"/>
                        <a:t> 12 % Einschlagsquote)</a:t>
                      </a:r>
                      <a:endParaRPr lang="de-CH" sz="2000" dirty="0"/>
                    </a:p>
                  </a:txBody>
                  <a:tcPr/>
                </a:tc>
                <a:tc>
                  <a:txBody>
                    <a:bodyPr/>
                    <a:lstStyle/>
                    <a:p>
                      <a:pPr algn="r"/>
                      <a:r>
                        <a:rPr lang="de-CH" sz="2000" dirty="0" smtClean="0"/>
                        <a:t>12’230’300</a:t>
                      </a:r>
                      <a:endParaRPr lang="de-CH" sz="2000" dirty="0"/>
                    </a:p>
                  </a:txBody>
                  <a:tcPr anchor="ctr"/>
                </a:tc>
                <a:tc>
                  <a:txBody>
                    <a:bodyPr/>
                    <a:lstStyle/>
                    <a:p>
                      <a:pPr algn="r"/>
                      <a:r>
                        <a:rPr lang="de-CH" sz="2000" dirty="0" smtClean="0"/>
                        <a:t>13’898’068</a:t>
                      </a:r>
                      <a:endParaRPr lang="de-CH" sz="2000" dirty="0"/>
                    </a:p>
                  </a:txBody>
                  <a:tcPr anchor="ctr"/>
                </a:tc>
                <a:extLst>
                  <a:ext uri="{0D108BD9-81ED-4DB2-BD59-A6C34878D82A}">
                    <a16:rowId xmlns:a16="http://schemas.microsoft.com/office/drawing/2014/main" val="1042974009"/>
                  </a:ext>
                </a:extLst>
              </a:tr>
              <a:tr h="370840">
                <a:tc>
                  <a:txBody>
                    <a:bodyPr/>
                    <a:lstStyle/>
                    <a:p>
                      <a:r>
                        <a:rPr lang="de-CH" sz="2000" dirty="0" smtClean="0"/>
                        <a:t>Fahrzeuge</a:t>
                      </a:r>
                      <a:endParaRPr lang="de-CH" sz="2000" dirty="0"/>
                    </a:p>
                  </a:txBody>
                  <a:tcPr/>
                </a:tc>
                <a:tc>
                  <a:txBody>
                    <a:bodyPr/>
                    <a:lstStyle/>
                    <a:p>
                      <a:pPr algn="r"/>
                      <a:r>
                        <a:rPr lang="de-CH" sz="2000" dirty="0" smtClean="0"/>
                        <a:t>60’000</a:t>
                      </a:r>
                      <a:endParaRPr lang="de-CH" sz="2000" dirty="0"/>
                    </a:p>
                  </a:txBody>
                  <a:tcPr anchor="ctr"/>
                </a:tc>
                <a:tc>
                  <a:txBody>
                    <a:bodyPr/>
                    <a:lstStyle/>
                    <a:p>
                      <a:pPr algn="r"/>
                      <a:r>
                        <a:rPr lang="de-CH" sz="2000" dirty="0" smtClean="0"/>
                        <a:t>60’000</a:t>
                      </a:r>
                      <a:endParaRPr lang="de-CH" sz="2000" dirty="0"/>
                    </a:p>
                  </a:txBody>
                  <a:tcPr anchor="ctr"/>
                </a:tc>
                <a:extLst>
                  <a:ext uri="{0D108BD9-81ED-4DB2-BD59-A6C34878D82A}">
                    <a16:rowId xmlns:a16="http://schemas.microsoft.com/office/drawing/2014/main" val="4059287822"/>
                  </a:ext>
                </a:extLst>
              </a:tr>
              <a:tr h="370840">
                <a:tc>
                  <a:txBody>
                    <a:bodyPr/>
                    <a:lstStyle/>
                    <a:p>
                      <a:r>
                        <a:rPr lang="de-CH" sz="2000" dirty="0" smtClean="0"/>
                        <a:t>Hypothek</a:t>
                      </a:r>
                      <a:endParaRPr lang="de-CH" sz="2000" dirty="0"/>
                    </a:p>
                  </a:txBody>
                  <a:tcPr/>
                </a:tc>
                <a:tc>
                  <a:txBody>
                    <a:bodyPr/>
                    <a:lstStyle/>
                    <a:p>
                      <a:pPr algn="r"/>
                      <a:r>
                        <a:rPr lang="de-CH" sz="2000" dirty="0" smtClean="0"/>
                        <a:t>- 1’200’000</a:t>
                      </a:r>
                      <a:endParaRPr lang="de-CH" sz="2000" dirty="0"/>
                    </a:p>
                  </a:txBody>
                  <a:tcPr anchor="ctr"/>
                </a:tc>
                <a:tc>
                  <a:txBody>
                    <a:bodyPr/>
                    <a:lstStyle/>
                    <a:p>
                      <a:pPr algn="r"/>
                      <a:r>
                        <a:rPr lang="de-CH" sz="2000" dirty="0" smtClean="0"/>
                        <a:t>- 1’200’000</a:t>
                      </a:r>
                      <a:endParaRPr lang="de-CH" sz="2000" dirty="0"/>
                    </a:p>
                  </a:txBody>
                  <a:tcPr anchor="ctr"/>
                </a:tc>
                <a:extLst>
                  <a:ext uri="{0D108BD9-81ED-4DB2-BD59-A6C34878D82A}">
                    <a16:rowId xmlns:a16="http://schemas.microsoft.com/office/drawing/2014/main" val="741904223"/>
                  </a:ext>
                </a:extLst>
              </a:tr>
              <a:tr h="370840">
                <a:tc>
                  <a:txBody>
                    <a:bodyPr/>
                    <a:lstStyle/>
                    <a:p>
                      <a:r>
                        <a:rPr lang="de-CH" sz="2000" dirty="0" smtClean="0"/>
                        <a:t>Reinvermögen</a:t>
                      </a:r>
                      <a:endParaRPr lang="de-CH" sz="2000" dirty="0"/>
                    </a:p>
                  </a:txBody>
                  <a:tcPr/>
                </a:tc>
                <a:tc>
                  <a:txBody>
                    <a:bodyPr/>
                    <a:lstStyle/>
                    <a:p>
                      <a:pPr algn="r"/>
                      <a:r>
                        <a:rPr lang="de-CH" sz="2000" dirty="0" smtClean="0"/>
                        <a:t>11’352’600</a:t>
                      </a:r>
                      <a:endParaRPr lang="de-CH" sz="2000" dirty="0"/>
                    </a:p>
                  </a:txBody>
                  <a:tcPr anchor="ctr"/>
                </a:tc>
                <a:tc>
                  <a:txBody>
                    <a:bodyPr/>
                    <a:lstStyle/>
                    <a:p>
                      <a:pPr algn="r"/>
                      <a:r>
                        <a:rPr lang="de-CH" sz="2000" dirty="0" smtClean="0"/>
                        <a:t>13’020’368</a:t>
                      </a:r>
                      <a:endParaRPr lang="de-CH" sz="2000" dirty="0"/>
                    </a:p>
                  </a:txBody>
                  <a:tcPr anchor="ctr"/>
                </a:tc>
                <a:extLst>
                  <a:ext uri="{0D108BD9-81ED-4DB2-BD59-A6C34878D82A}">
                    <a16:rowId xmlns:a16="http://schemas.microsoft.com/office/drawing/2014/main" val="2692281789"/>
                  </a:ext>
                </a:extLst>
              </a:tr>
              <a:tr h="370840">
                <a:tc>
                  <a:txBody>
                    <a:bodyPr/>
                    <a:lstStyle/>
                    <a:p>
                      <a:r>
                        <a:rPr lang="de-CH" sz="2000" dirty="0" smtClean="0"/>
                        <a:t>Steuerbar (nach Abzug Freibetrag)</a:t>
                      </a:r>
                      <a:endParaRPr lang="de-CH" sz="2000" dirty="0"/>
                    </a:p>
                  </a:txBody>
                  <a:tcPr/>
                </a:tc>
                <a:tc>
                  <a:txBody>
                    <a:bodyPr/>
                    <a:lstStyle/>
                    <a:p>
                      <a:pPr algn="r"/>
                      <a:r>
                        <a:rPr lang="de-CH" sz="2000" dirty="0" smtClean="0"/>
                        <a:t>11’202’600</a:t>
                      </a:r>
                      <a:endParaRPr lang="de-CH" sz="2000" dirty="0"/>
                    </a:p>
                  </a:txBody>
                  <a:tcPr anchor="ctr"/>
                </a:tc>
                <a:tc>
                  <a:txBody>
                    <a:bodyPr/>
                    <a:lstStyle/>
                    <a:p>
                      <a:pPr algn="r"/>
                      <a:r>
                        <a:rPr lang="de-CH" sz="2000" dirty="0" smtClean="0"/>
                        <a:t>12’840’368</a:t>
                      </a:r>
                      <a:endParaRPr lang="de-CH" sz="2000" dirty="0"/>
                    </a:p>
                  </a:txBody>
                  <a:tcPr anchor="ctr"/>
                </a:tc>
                <a:extLst>
                  <a:ext uri="{0D108BD9-81ED-4DB2-BD59-A6C34878D82A}">
                    <a16:rowId xmlns:a16="http://schemas.microsoft.com/office/drawing/2014/main" val="4089340535"/>
                  </a:ext>
                </a:extLst>
              </a:tr>
              <a:tr h="370840">
                <a:tc>
                  <a:txBody>
                    <a:bodyPr/>
                    <a:lstStyle/>
                    <a:p>
                      <a:r>
                        <a:rPr lang="de-CH" sz="2000" dirty="0" smtClean="0"/>
                        <a:t>Steuerbetrag</a:t>
                      </a:r>
                      <a:r>
                        <a:rPr lang="de-CH" sz="2000" baseline="0" dirty="0" smtClean="0"/>
                        <a:t> (Kanton &amp; Gemeinde)</a:t>
                      </a:r>
                      <a:endParaRPr lang="de-CH" sz="2000" dirty="0"/>
                    </a:p>
                  </a:txBody>
                  <a:tcPr/>
                </a:tc>
                <a:tc>
                  <a:txBody>
                    <a:bodyPr/>
                    <a:lstStyle/>
                    <a:p>
                      <a:pPr algn="r"/>
                      <a:r>
                        <a:rPr lang="de-CH" sz="2000" dirty="0" smtClean="0"/>
                        <a:t>74’721</a:t>
                      </a:r>
                      <a:endParaRPr lang="de-CH" sz="2000" dirty="0"/>
                    </a:p>
                  </a:txBody>
                  <a:tcPr anchor="ctr"/>
                </a:tc>
                <a:tc>
                  <a:txBody>
                    <a:bodyPr/>
                    <a:lstStyle/>
                    <a:p>
                      <a:pPr algn="r"/>
                      <a:r>
                        <a:rPr lang="de-CH" sz="2000" dirty="0" smtClean="0"/>
                        <a:t>60’846</a:t>
                      </a:r>
                      <a:endParaRPr lang="de-CH" sz="2000" dirty="0"/>
                    </a:p>
                  </a:txBody>
                  <a:tcPr anchor="ctr"/>
                </a:tc>
                <a:extLst>
                  <a:ext uri="{0D108BD9-81ED-4DB2-BD59-A6C34878D82A}">
                    <a16:rowId xmlns:a16="http://schemas.microsoft.com/office/drawing/2014/main" val="3227887226"/>
                  </a:ext>
                </a:extLst>
              </a:tr>
              <a:tr h="370840">
                <a:tc>
                  <a:txBody>
                    <a:bodyPr/>
                    <a:lstStyle/>
                    <a:p>
                      <a:r>
                        <a:rPr lang="de-CH" sz="2000" dirty="0" smtClean="0"/>
                        <a:t>Differenz</a:t>
                      </a:r>
                      <a:endParaRPr lang="de-CH" sz="2000" dirty="0"/>
                    </a:p>
                  </a:txBody>
                  <a:tcPr/>
                </a:tc>
                <a:tc>
                  <a:txBody>
                    <a:bodyPr/>
                    <a:lstStyle/>
                    <a:p>
                      <a:pPr algn="r"/>
                      <a:endParaRPr lang="de-CH" sz="2000" dirty="0"/>
                    </a:p>
                  </a:txBody>
                  <a:tcPr/>
                </a:tc>
                <a:tc>
                  <a:txBody>
                    <a:bodyPr/>
                    <a:lstStyle/>
                    <a:p>
                      <a:pPr algn="r"/>
                      <a:r>
                        <a:rPr lang="de-CH" sz="2000" dirty="0" smtClean="0"/>
                        <a:t>- 13’875</a:t>
                      </a:r>
                      <a:endParaRPr lang="de-CH" sz="2000" dirty="0"/>
                    </a:p>
                  </a:txBody>
                  <a:tcPr/>
                </a:tc>
                <a:extLst>
                  <a:ext uri="{0D108BD9-81ED-4DB2-BD59-A6C34878D82A}">
                    <a16:rowId xmlns:a16="http://schemas.microsoft.com/office/drawing/2014/main" val="2931898768"/>
                  </a:ext>
                </a:extLst>
              </a:tr>
            </a:tbl>
          </a:graphicData>
        </a:graphic>
      </p:graphicFrame>
    </p:spTree>
    <p:extLst>
      <p:ext uri="{BB962C8B-B14F-4D97-AF65-F5344CB8AC3E}">
        <p14:creationId xmlns:p14="http://schemas.microsoft.com/office/powerpoint/2010/main" val="1229723150"/>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3" name="Titel 2"/>
          <p:cNvSpPr>
            <a:spLocks noGrp="1"/>
          </p:cNvSpPr>
          <p:nvPr>
            <p:ph type="title"/>
          </p:nvPr>
        </p:nvSpPr>
        <p:spPr/>
        <p:txBody>
          <a:bodyPr/>
          <a:lstStyle/>
          <a:p>
            <a:r>
              <a:rPr lang="de-CH" dirty="0" smtClean="0"/>
              <a:t>Interkantonale Repartitionswerte</a:t>
            </a:r>
            <a:br>
              <a:rPr lang="de-CH" dirty="0" smtClean="0"/>
            </a:br>
            <a:endParaRPr lang="de-CH" dirty="0"/>
          </a:p>
        </p:txBody>
      </p:sp>
      <p:pic>
        <p:nvPicPr>
          <p:cNvPr id="5" name="Grafik 4"/>
          <p:cNvPicPr>
            <a:picLocks noChangeAspect="1"/>
          </p:cNvPicPr>
          <p:nvPr/>
        </p:nvPicPr>
        <p:blipFill>
          <a:blip r:embed="rId2"/>
          <a:stretch>
            <a:fillRect/>
          </a:stretch>
        </p:blipFill>
        <p:spPr>
          <a:xfrm>
            <a:off x="1745671" y="1915970"/>
            <a:ext cx="5370705" cy="4809307"/>
          </a:xfrm>
          <a:prstGeom prst="rect">
            <a:avLst/>
          </a:prstGeom>
        </p:spPr>
      </p:pic>
      <p:sp>
        <p:nvSpPr>
          <p:cNvPr id="6" name="Rechteck 5"/>
          <p:cNvSpPr/>
          <p:nvPr/>
        </p:nvSpPr>
        <p:spPr>
          <a:xfrm>
            <a:off x="1801091" y="3084945"/>
            <a:ext cx="2750849" cy="15701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36749905"/>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72</a:t>
            </a:fld>
            <a:endParaRPr lang="en-US"/>
          </a:p>
        </p:txBody>
      </p:sp>
      <p:sp>
        <p:nvSpPr>
          <p:cNvPr id="3" name="Titel 2"/>
          <p:cNvSpPr>
            <a:spLocks noGrp="1"/>
          </p:cNvSpPr>
          <p:nvPr>
            <p:ph type="title"/>
          </p:nvPr>
        </p:nvSpPr>
        <p:spPr/>
        <p:txBody>
          <a:bodyPr/>
          <a:lstStyle/>
          <a:p>
            <a:r>
              <a:rPr lang="de-CH" dirty="0" smtClean="0"/>
              <a:t>Einkommenssteuer</a:t>
            </a:r>
            <a:endParaRPr lang="de-CH" dirty="0"/>
          </a:p>
        </p:txBody>
      </p:sp>
      <p:sp>
        <p:nvSpPr>
          <p:cNvPr id="4" name="Textplatzhalter 3"/>
          <p:cNvSpPr>
            <a:spLocks noGrp="1"/>
          </p:cNvSpPr>
          <p:nvPr>
            <p:ph type="body" sz="quarter" idx="14"/>
          </p:nvPr>
        </p:nvSpPr>
        <p:spPr/>
        <p:txBody>
          <a:bodyPr/>
          <a:lstStyle/>
          <a:p>
            <a:endParaRPr lang="de-CH"/>
          </a:p>
        </p:txBody>
      </p:sp>
    </p:spTree>
    <p:extLst>
      <p:ext uri="{BB962C8B-B14F-4D97-AF65-F5344CB8AC3E}">
        <p14:creationId xmlns:p14="http://schemas.microsoft.com/office/powerpoint/2010/main" val="2133817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73</a:t>
            </a:fld>
            <a:endParaRPr lang="en-US"/>
          </a:p>
        </p:txBody>
      </p:sp>
      <p:sp>
        <p:nvSpPr>
          <p:cNvPr id="3" name="Titel 2"/>
          <p:cNvSpPr>
            <a:spLocks noGrp="1"/>
          </p:cNvSpPr>
          <p:nvPr>
            <p:ph type="title"/>
          </p:nvPr>
        </p:nvSpPr>
        <p:spPr/>
        <p:txBody>
          <a:bodyPr/>
          <a:lstStyle/>
          <a:p>
            <a:pPr>
              <a:lnSpc>
                <a:spcPts val="2000"/>
              </a:lnSpc>
              <a:spcBef>
                <a:spcPts val="0"/>
              </a:spcBef>
              <a:spcAft>
                <a:spcPts val="300"/>
              </a:spcAft>
            </a:pPr>
            <a:r>
              <a:rPr lang="de-CH" dirty="0" smtClean="0"/>
              <a:t>Einkommenssteuerbelastung 2020 (in Prozent)</a:t>
            </a:r>
            <a:br>
              <a:rPr lang="de-CH" dirty="0" smtClean="0"/>
            </a:br>
            <a:r>
              <a:rPr lang="de-CH" sz="1600" dirty="0" smtClean="0"/>
              <a:t>(verheiratet, 2 Kinder – Kantonshauptorte) </a:t>
            </a:r>
            <a:endParaRPr lang="de-CH" sz="1600" dirty="0"/>
          </a:p>
        </p:txBody>
      </p:sp>
      <p:sp>
        <p:nvSpPr>
          <p:cNvPr id="14" name="Textfeld 13"/>
          <p:cNvSpPr txBox="1"/>
          <p:nvPr/>
        </p:nvSpPr>
        <p:spPr>
          <a:xfrm>
            <a:off x="5005409" y="1659645"/>
            <a:ext cx="3604334" cy="369332"/>
          </a:xfrm>
          <a:prstGeom prst="rect">
            <a:avLst/>
          </a:prstGeom>
          <a:noFill/>
        </p:spPr>
        <p:txBody>
          <a:bodyPr wrap="square" rtlCol="0">
            <a:spAutoFit/>
          </a:bodyPr>
          <a:lstStyle/>
          <a:p>
            <a:r>
              <a:rPr lang="de-CH" dirty="0" smtClean="0"/>
              <a:t>Bruttoarbeitseinkommen in TCHF</a:t>
            </a:r>
            <a:endParaRPr lang="de-CH" dirty="0"/>
          </a:p>
        </p:txBody>
      </p:sp>
      <p:sp>
        <p:nvSpPr>
          <p:cNvPr id="7" name="Textfeld 6"/>
          <p:cNvSpPr txBox="1"/>
          <p:nvPr/>
        </p:nvSpPr>
        <p:spPr>
          <a:xfrm>
            <a:off x="89575" y="6587479"/>
            <a:ext cx="2572467" cy="246221"/>
          </a:xfrm>
          <a:prstGeom prst="rect">
            <a:avLst/>
          </a:prstGeom>
          <a:noFill/>
        </p:spPr>
        <p:txBody>
          <a:bodyPr wrap="square" rtlCol="0">
            <a:spAutoFit/>
          </a:bodyPr>
          <a:lstStyle/>
          <a:p>
            <a:r>
              <a:rPr lang="de-CH" sz="1000" dirty="0">
                <a:latin typeface="Arial" panose="020B0604020202020204" pitchFamily="34" charset="0"/>
                <a:cs typeface="Arial" panose="020B0604020202020204" pitchFamily="34" charset="0"/>
              </a:rPr>
              <a:t>Quelle: </a:t>
            </a:r>
            <a:r>
              <a:rPr lang="de-CH" sz="1000" dirty="0" smtClean="0">
                <a:latin typeface="Arial" panose="020B0604020202020204" pitchFamily="34" charset="0"/>
                <a:cs typeface="Arial" panose="020B0604020202020204" pitchFamily="34" charset="0"/>
              </a:rPr>
              <a:t>ESTV</a:t>
            </a:r>
            <a:endParaRPr lang="de-CH" sz="1000" dirty="0"/>
          </a:p>
        </p:txBody>
      </p:sp>
      <p:graphicFrame>
        <p:nvGraphicFramePr>
          <p:cNvPr id="6" name="Tabelle 5"/>
          <p:cNvGraphicFramePr>
            <a:graphicFrameLocks noGrp="1"/>
          </p:cNvGraphicFramePr>
          <p:nvPr>
            <p:extLst/>
          </p:nvPr>
        </p:nvGraphicFramePr>
        <p:xfrm>
          <a:off x="177799" y="1995642"/>
          <a:ext cx="8785224" cy="4591836"/>
        </p:xfrm>
        <a:graphic>
          <a:graphicData uri="http://schemas.openxmlformats.org/drawingml/2006/table">
            <a:tbl>
              <a:tblPr/>
              <a:tblGrid>
                <a:gridCol w="299348">
                  <a:extLst>
                    <a:ext uri="{9D8B030D-6E8A-4147-A177-3AD203B41FA5}">
                      <a16:colId xmlns:a16="http://schemas.microsoft.com/office/drawing/2014/main" val="3973877143"/>
                    </a:ext>
                  </a:extLst>
                </a:gridCol>
                <a:gridCol w="507591">
                  <a:extLst>
                    <a:ext uri="{9D8B030D-6E8A-4147-A177-3AD203B41FA5}">
                      <a16:colId xmlns:a16="http://schemas.microsoft.com/office/drawing/2014/main" val="2465383276"/>
                    </a:ext>
                  </a:extLst>
                </a:gridCol>
                <a:gridCol w="357916">
                  <a:extLst>
                    <a:ext uri="{9D8B030D-6E8A-4147-A177-3AD203B41FA5}">
                      <a16:colId xmlns:a16="http://schemas.microsoft.com/office/drawing/2014/main" val="1488428435"/>
                    </a:ext>
                  </a:extLst>
                </a:gridCol>
                <a:gridCol w="422992">
                  <a:extLst>
                    <a:ext uri="{9D8B030D-6E8A-4147-A177-3AD203B41FA5}">
                      <a16:colId xmlns:a16="http://schemas.microsoft.com/office/drawing/2014/main" val="392038737"/>
                    </a:ext>
                  </a:extLst>
                </a:gridCol>
                <a:gridCol w="357916">
                  <a:extLst>
                    <a:ext uri="{9D8B030D-6E8A-4147-A177-3AD203B41FA5}">
                      <a16:colId xmlns:a16="http://schemas.microsoft.com/office/drawing/2014/main" val="3262042039"/>
                    </a:ext>
                  </a:extLst>
                </a:gridCol>
                <a:gridCol w="422992">
                  <a:extLst>
                    <a:ext uri="{9D8B030D-6E8A-4147-A177-3AD203B41FA5}">
                      <a16:colId xmlns:a16="http://schemas.microsoft.com/office/drawing/2014/main" val="791944686"/>
                    </a:ext>
                  </a:extLst>
                </a:gridCol>
                <a:gridCol w="357916">
                  <a:extLst>
                    <a:ext uri="{9D8B030D-6E8A-4147-A177-3AD203B41FA5}">
                      <a16:colId xmlns:a16="http://schemas.microsoft.com/office/drawing/2014/main" val="3945954800"/>
                    </a:ext>
                  </a:extLst>
                </a:gridCol>
                <a:gridCol w="370932">
                  <a:extLst>
                    <a:ext uri="{9D8B030D-6E8A-4147-A177-3AD203B41FA5}">
                      <a16:colId xmlns:a16="http://schemas.microsoft.com/office/drawing/2014/main" val="2269589325"/>
                    </a:ext>
                  </a:extLst>
                </a:gridCol>
                <a:gridCol w="396962">
                  <a:extLst>
                    <a:ext uri="{9D8B030D-6E8A-4147-A177-3AD203B41FA5}">
                      <a16:colId xmlns:a16="http://schemas.microsoft.com/office/drawing/2014/main" val="121351021"/>
                    </a:ext>
                  </a:extLst>
                </a:gridCol>
                <a:gridCol w="494575">
                  <a:extLst>
                    <a:ext uri="{9D8B030D-6E8A-4147-A177-3AD203B41FA5}">
                      <a16:colId xmlns:a16="http://schemas.microsoft.com/office/drawing/2014/main" val="2796803769"/>
                    </a:ext>
                  </a:extLst>
                </a:gridCol>
                <a:gridCol w="396962">
                  <a:extLst>
                    <a:ext uri="{9D8B030D-6E8A-4147-A177-3AD203B41FA5}">
                      <a16:colId xmlns:a16="http://schemas.microsoft.com/office/drawing/2014/main" val="3852523272"/>
                    </a:ext>
                  </a:extLst>
                </a:gridCol>
                <a:gridCol w="357916">
                  <a:extLst>
                    <a:ext uri="{9D8B030D-6E8A-4147-A177-3AD203B41FA5}">
                      <a16:colId xmlns:a16="http://schemas.microsoft.com/office/drawing/2014/main" val="2088846702"/>
                    </a:ext>
                  </a:extLst>
                </a:gridCol>
                <a:gridCol w="396962">
                  <a:extLst>
                    <a:ext uri="{9D8B030D-6E8A-4147-A177-3AD203B41FA5}">
                      <a16:colId xmlns:a16="http://schemas.microsoft.com/office/drawing/2014/main" val="2698681331"/>
                    </a:ext>
                  </a:extLst>
                </a:gridCol>
                <a:gridCol w="436008">
                  <a:extLst>
                    <a:ext uri="{9D8B030D-6E8A-4147-A177-3AD203B41FA5}">
                      <a16:colId xmlns:a16="http://schemas.microsoft.com/office/drawing/2014/main" val="692864738"/>
                    </a:ext>
                  </a:extLst>
                </a:gridCol>
                <a:gridCol w="396962">
                  <a:extLst>
                    <a:ext uri="{9D8B030D-6E8A-4147-A177-3AD203B41FA5}">
                      <a16:colId xmlns:a16="http://schemas.microsoft.com/office/drawing/2014/main" val="2724415202"/>
                    </a:ext>
                  </a:extLst>
                </a:gridCol>
                <a:gridCol w="436008">
                  <a:extLst>
                    <a:ext uri="{9D8B030D-6E8A-4147-A177-3AD203B41FA5}">
                      <a16:colId xmlns:a16="http://schemas.microsoft.com/office/drawing/2014/main" val="460293676"/>
                    </a:ext>
                  </a:extLst>
                </a:gridCol>
                <a:gridCol w="396962">
                  <a:extLst>
                    <a:ext uri="{9D8B030D-6E8A-4147-A177-3AD203B41FA5}">
                      <a16:colId xmlns:a16="http://schemas.microsoft.com/office/drawing/2014/main" val="195412399"/>
                    </a:ext>
                  </a:extLst>
                </a:gridCol>
                <a:gridCol w="436008">
                  <a:extLst>
                    <a:ext uri="{9D8B030D-6E8A-4147-A177-3AD203B41FA5}">
                      <a16:colId xmlns:a16="http://schemas.microsoft.com/office/drawing/2014/main" val="2419396302"/>
                    </a:ext>
                  </a:extLst>
                </a:gridCol>
                <a:gridCol w="396962">
                  <a:extLst>
                    <a:ext uri="{9D8B030D-6E8A-4147-A177-3AD203B41FA5}">
                      <a16:colId xmlns:a16="http://schemas.microsoft.com/office/drawing/2014/main" val="1568013739"/>
                    </a:ext>
                  </a:extLst>
                </a:gridCol>
                <a:gridCol w="436008">
                  <a:extLst>
                    <a:ext uri="{9D8B030D-6E8A-4147-A177-3AD203B41FA5}">
                      <a16:colId xmlns:a16="http://schemas.microsoft.com/office/drawing/2014/main" val="3106699187"/>
                    </a:ext>
                  </a:extLst>
                </a:gridCol>
                <a:gridCol w="396962">
                  <a:extLst>
                    <a:ext uri="{9D8B030D-6E8A-4147-A177-3AD203B41FA5}">
                      <a16:colId xmlns:a16="http://schemas.microsoft.com/office/drawing/2014/main" val="1669732847"/>
                    </a:ext>
                  </a:extLst>
                </a:gridCol>
                <a:gridCol w="312364">
                  <a:extLst>
                    <a:ext uri="{9D8B030D-6E8A-4147-A177-3AD203B41FA5}">
                      <a16:colId xmlns:a16="http://schemas.microsoft.com/office/drawing/2014/main" val="808939600"/>
                    </a:ext>
                  </a:extLst>
                </a:gridCol>
              </a:tblGrid>
              <a:tr h="170068">
                <a:tc>
                  <a:txBody>
                    <a:bodyPr/>
                    <a:lstStyle/>
                    <a:p>
                      <a:pPr algn="l" fontAlgn="ctr"/>
                      <a:r>
                        <a:rPr lang="de-CH" sz="800" b="1" i="0" u="none" strike="noStrike">
                          <a:effectLst/>
                          <a:latin typeface="Arial" panose="020B0604020202020204" pitchFamily="34" charset="0"/>
                        </a:rPr>
                        <a:t> </a:t>
                      </a:r>
                    </a:p>
                  </a:txBody>
                  <a:tcPr marL="4415" marR="4415" marT="441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de-CH" sz="1000" b="1" i="0" u="none" strike="noStrike">
                          <a:effectLst/>
                          <a:latin typeface="Arial" panose="020B0604020202020204" pitchFamily="34" charset="0"/>
                        </a:rPr>
                        <a:t>20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40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60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80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200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300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400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500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1'000</a:t>
                      </a:r>
                    </a:p>
                  </a:txBody>
                  <a:tcPr marL="4415" marR="4415" marT="4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a:txBody>
                    <a:bodyPr/>
                    <a:lstStyle/>
                    <a:p>
                      <a:pPr algn="l" fontAlgn="ctr"/>
                      <a:r>
                        <a:rPr lang="de-CH" sz="700" b="1" i="0" u="none" strike="noStrike">
                          <a:effectLst/>
                          <a:latin typeface="Arial" panose="020B0604020202020204" pitchFamily="34" charset="0"/>
                        </a:rPr>
                        <a:t> </a:t>
                      </a:r>
                    </a:p>
                  </a:txBody>
                  <a:tcPr marL="4415" marR="4415" marT="4415"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5291217"/>
                  </a:ext>
                </a:extLst>
              </a:tr>
              <a:tr h="170068">
                <a:tc>
                  <a:txBody>
                    <a:bodyPr/>
                    <a:lstStyle/>
                    <a:p>
                      <a:pPr algn="r" fontAlgn="b"/>
                      <a:r>
                        <a:rPr lang="de-CH" sz="1000" b="1" i="0" u="none" strike="noStrike">
                          <a:effectLst/>
                          <a:latin typeface="Arial" panose="020B0604020202020204" pitchFamily="34" charset="0"/>
                        </a:rPr>
                        <a:t>1</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0.09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0.84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6.37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12.68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15.57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16.80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70271356"/>
                  </a:ext>
                </a:extLst>
              </a:tr>
              <a:tr h="170068">
                <a:tc>
                  <a:txBody>
                    <a:bodyPr/>
                    <a:lstStyle/>
                    <a:p>
                      <a:pPr algn="r" fontAlgn="b"/>
                      <a:r>
                        <a:rPr lang="de-CH" sz="1000" b="1" i="0" u="none" strike="noStrike">
                          <a:effectLst/>
                          <a:latin typeface="Arial" panose="020B0604020202020204" pitchFamily="34" charset="0"/>
                        </a:rPr>
                        <a:t>2</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0.55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3.57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11.20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15.67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17.56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18.70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20.97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48187164"/>
                  </a:ext>
                </a:extLst>
              </a:tr>
              <a:tr h="170068">
                <a:tc>
                  <a:txBody>
                    <a:bodyPr/>
                    <a:lstStyle/>
                    <a:p>
                      <a:pPr algn="r" fontAlgn="b"/>
                      <a:r>
                        <a:rPr lang="de-CH" sz="1000" b="1" i="0" u="none" strike="noStrike">
                          <a:effectLst/>
                          <a:latin typeface="Arial" panose="020B0604020202020204" pitchFamily="34" charset="0"/>
                        </a:rPr>
                        <a:t>3</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1.50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3.67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11.53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15.70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17.95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19.15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21.21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3</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80934847"/>
                  </a:ext>
                </a:extLst>
              </a:tr>
              <a:tr h="170068">
                <a:tc>
                  <a:txBody>
                    <a:bodyPr/>
                    <a:lstStyle/>
                    <a:p>
                      <a:pPr algn="r" fontAlgn="b"/>
                      <a:r>
                        <a:rPr lang="de-CH" sz="1000" b="1" i="0" u="none" strike="noStrike">
                          <a:effectLst/>
                          <a:latin typeface="Arial" panose="020B0604020202020204" pitchFamily="34" charset="0"/>
                        </a:rPr>
                        <a:t>4</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1.61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4.02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11.89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15.92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19.31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21.91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4</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99974583"/>
                  </a:ext>
                </a:extLst>
              </a:tr>
              <a:tr h="170068">
                <a:tc>
                  <a:txBody>
                    <a:bodyPr/>
                    <a:lstStyle/>
                    <a:p>
                      <a:pPr algn="r" fontAlgn="b"/>
                      <a:r>
                        <a:rPr lang="de-CH" sz="1000" b="1" i="0" u="none" strike="noStrike">
                          <a:effectLst/>
                          <a:latin typeface="Arial" panose="020B0604020202020204" pitchFamily="34" charset="0"/>
                        </a:rPr>
                        <a:t>5</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12.14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16.21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19.47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22.39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5</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986510386"/>
                  </a:ext>
                </a:extLst>
              </a:tr>
              <a:tr h="170068">
                <a:tc>
                  <a:txBody>
                    <a:bodyPr/>
                    <a:lstStyle/>
                    <a:p>
                      <a:pPr algn="r" fontAlgn="b"/>
                      <a:r>
                        <a:rPr lang="de-CH" sz="1000" b="1" i="0" u="none" strike="noStrike">
                          <a:effectLst/>
                          <a:latin typeface="Arial" panose="020B0604020202020204" pitchFamily="34" charset="0"/>
                        </a:rPr>
                        <a:t>6</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0.07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4.26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12.25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16.96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19.16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20.24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23.37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6</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37130870"/>
                  </a:ext>
                </a:extLst>
              </a:tr>
              <a:tr h="170068">
                <a:tc>
                  <a:txBody>
                    <a:bodyPr/>
                    <a:lstStyle/>
                    <a:p>
                      <a:pPr algn="r" fontAlgn="b"/>
                      <a:r>
                        <a:rPr lang="de-CH" sz="1000" b="1" i="0" u="none" strike="noStrike">
                          <a:effectLst/>
                          <a:latin typeface="Arial" panose="020B0604020202020204" pitchFamily="34" charset="0"/>
                        </a:rPr>
                        <a:t>7</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0.15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4.73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13.19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18.86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21.76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23.52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26.73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7</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32079104"/>
                  </a:ext>
                </a:extLst>
              </a:tr>
              <a:tr h="170068">
                <a:tc>
                  <a:txBody>
                    <a:bodyPr/>
                    <a:lstStyle/>
                    <a:p>
                      <a:pPr algn="r" fontAlgn="b"/>
                      <a:r>
                        <a:rPr lang="de-CH" sz="1000" b="1" i="0" u="none" strike="noStrike">
                          <a:effectLst/>
                          <a:latin typeface="Arial" panose="020B0604020202020204" pitchFamily="34" charset="0"/>
                        </a:rPr>
                        <a:t>8</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0.53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4.84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13.70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19.02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21.76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23.56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8</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23292782"/>
                  </a:ext>
                </a:extLst>
              </a:tr>
              <a:tr h="170068">
                <a:tc>
                  <a:txBody>
                    <a:bodyPr/>
                    <a:lstStyle/>
                    <a:p>
                      <a:pPr algn="r" fontAlgn="b"/>
                      <a:r>
                        <a:rPr lang="de-CH" sz="1000" b="1" i="0" u="none" strike="noStrike">
                          <a:effectLst/>
                          <a:latin typeface="Arial" panose="020B0604020202020204" pitchFamily="34" charset="0"/>
                        </a:rPr>
                        <a:t>9</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0.65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4.98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13.73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19.23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21.91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23.59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27.15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9</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241487"/>
                  </a:ext>
                </a:extLst>
              </a:tr>
              <a:tr h="170068">
                <a:tc>
                  <a:txBody>
                    <a:bodyPr/>
                    <a:lstStyle/>
                    <a:p>
                      <a:pPr algn="r" fontAlgn="b"/>
                      <a:r>
                        <a:rPr lang="de-CH" sz="1000" b="1" i="0" u="none" strike="noStrike">
                          <a:effectLst/>
                          <a:latin typeface="Arial" panose="020B0604020202020204" pitchFamily="34" charset="0"/>
                        </a:rPr>
                        <a:t>10</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0.80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5.34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13.80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22.12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23.94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27.32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10</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680581868"/>
                  </a:ext>
                </a:extLst>
              </a:tr>
              <a:tr h="170068">
                <a:tc>
                  <a:txBody>
                    <a:bodyPr/>
                    <a:lstStyle/>
                    <a:p>
                      <a:pPr algn="r" fontAlgn="b"/>
                      <a:r>
                        <a:rPr lang="de-CH" sz="1000" b="1" i="0" u="none" strike="noStrike">
                          <a:effectLst/>
                          <a:latin typeface="Arial" panose="020B0604020202020204" pitchFamily="34" charset="0"/>
                        </a:rPr>
                        <a:t>11</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1.03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3.16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5.43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13.87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19.28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22.19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24.04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27.59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11</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84783287"/>
                  </a:ext>
                </a:extLst>
              </a:tr>
              <a:tr h="170068">
                <a:tc>
                  <a:txBody>
                    <a:bodyPr/>
                    <a:lstStyle/>
                    <a:p>
                      <a:pPr algn="r" fontAlgn="b"/>
                      <a:r>
                        <a:rPr lang="de-CH" sz="1000" b="1" i="0" u="none" strike="noStrike">
                          <a:effectLst/>
                          <a:latin typeface="Arial" panose="020B0604020202020204" pitchFamily="34" charset="0"/>
                        </a:rPr>
                        <a:t>12</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1.26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3.31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5.70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13.88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19.32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23.16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24.94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27.63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12</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560999707"/>
                  </a:ext>
                </a:extLst>
              </a:tr>
              <a:tr h="170068">
                <a:tc>
                  <a:txBody>
                    <a:bodyPr/>
                    <a:lstStyle/>
                    <a:p>
                      <a:pPr algn="r" fontAlgn="b"/>
                      <a:r>
                        <a:rPr lang="de-CH" sz="1000" b="1" i="0" u="none" strike="noStrike">
                          <a:effectLst/>
                          <a:latin typeface="Arial" panose="020B0604020202020204" pitchFamily="34" charset="0"/>
                        </a:rPr>
                        <a:t>13</a:t>
                      </a:r>
                    </a:p>
                  </a:txBody>
                  <a:tcPr marL="4415" marR="4415" marT="441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SZ</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1.41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3.64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5.76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14.30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20.05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23.26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25.06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28.10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1" i="0" u="none" strike="noStrike">
                          <a:effectLst/>
                          <a:latin typeface="Arial" panose="020B0604020202020204" pitchFamily="34" charset="0"/>
                        </a:rPr>
                        <a:t>13</a:t>
                      </a:r>
                    </a:p>
                  </a:txBody>
                  <a:tcPr marL="4415" marR="4415" marT="441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FFFFFF"/>
                    </a:solidFill>
                  </a:tcPr>
                </a:tc>
                <a:extLst>
                  <a:ext uri="{0D108BD9-81ED-4DB2-BD59-A6C34878D82A}">
                    <a16:rowId xmlns:a16="http://schemas.microsoft.com/office/drawing/2014/main" val="2151579411"/>
                  </a:ext>
                </a:extLst>
              </a:tr>
              <a:tr h="170068">
                <a:tc>
                  <a:txBody>
                    <a:bodyPr/>
                    <a:lstStyle/>
                    <a:p>
                      <a:pPr algn="r" fontAlgn="b"/>
                      <a:r>
                        <a:rPr lang="de-CH" sz="1000" b="1" i="0" u="none" strike="noStrike">
                          <a:effectLst/>
                          <a:latin typeface="Arial" panose="020B0604020202020204" pitchFamily="34" charset="0"/>
                        </a:rPr>
                        <a:t>14</a:t>
                      </a:r>
                    </a:p>
                  </a:txBody>
                  <a:tcPr marL="4415" marR="4415" marT="441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TG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1.47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3.78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5.82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14.55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20.96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23.53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25.36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29.16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14</a:t>
                      </a:r>
                    </a:p>
                  </a:txBody>
                  <a:tcPr marL="4415" marR="4415" marT="441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2193770282"/>
                  </a:ext>
                </a:extLst>
              </a:tr>
              <a:tr h="170068">
                <a:tc>
                  <a:txBody>
                    <a:bodyPr/>
                    <a:lstStyle/>
                    <a:p>
                      <a:pPr algn="r" fontAlgn="b"/>
                      <a:r>
                        <a:rPr lang="de-CH" sz="1000" b="1" i="0" u="none" strike="noStrike">
                          <a:effectLst/>
                          <a:latin typeface="Arial" panose="020B0604020202020204" pitchFamily="34" charset="0"/>
                        </a:rPr>
                        <a:t>15</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1.61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4.13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6.18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15.08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21.24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23.81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25.96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29.64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1" i="0" u="none" strike="noStrike">
                          <a:effectLst/>
                          <a:latin typeface="Arial" panose="020B0604020202020204" pitchFamily="34" charset="0"/>
                        </a:rPr>
                        <a:t>15</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69301876"/>
                  </a:ext>
                </a:extLst>
              </a:tr>
              <a:tr h="170068">
                <a:tc>
                  <a:txBody>
                    <a:bodyPr/>
                    <a:lstStyle/>
                    <a:p>
                      <a:pPr algn="r" fontAlgn="b"/>
                      <a:r>
                        <a:rPr lang="de-CH" sz="1000" b="1" i="0" u="none" strike="noStrike">
                          <a:effectLst/>
                          <a:latin typeface="Arial" panose="020B0604020202020204" pitchFamily="34" charset="0"/>
                        </a:rPr>
                        <a:t>16</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Arial" panose="020B0604020202020204" pitchFamily="34" charset="0"/>
                        </a:rPr>
                        <a:t>ZG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de-CH" sz="1000" b="0" i="0" u="none" strike="noStrike">
                          <a:effectLst/>
                          <a:latin typeface="Helvetica" pitchFamily="34" charset="0"/>
                        </a:rPr>
                        <a:t>0.06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4.14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6.19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15.71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21.55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24.62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26.43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30.85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16</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561885762"/>
                  </a:ext>
                </a:extLst>
              </a:tr>
              <a:tr h="170068">
                <a:tc>
                  <a:txBody>
                    <a:bodyPr/>
                    <a:lstStyle/>
                    <a:p>
                      <a:pPr algn="r" fontAlgn="b"/>
                      <a:r>
                        <a:rPr lang="de-CH" sz="1000" b="1" i="0" u="none" strike="noStrike">
                          <a:effectLst/>
                          <a:latin typeface="Arial" panose="020B0604020202020204" pitchFamily="34" charset="0"/>
                        </a:rPr>
                        <a:t>17</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0.13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4.40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6.26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15.84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21.62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24.95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26.72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31.37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17</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34101935"/>
                  </a:ext>
                </a:extLst>
              </a:tr>
              <a:tr h="170068">
                <a:tc>
                  <a:txBody>
                    <a:bodyPr/>
                    <a:lstStyle/>
                    <a:p>
                      <a:pPr algn="r" fontAlgn="b"/>
                      <a:r>
                        <a:rPr lang="de-CH" sz="1000" b="1" i="0" u="none" strike="noStrike">
                          <a:effectLst/>
                          <a:latin typeface="Arial" panose="020B0604020202020204" pitchFamily="34" charset="0"/>
                        </a:rPr>
                        <a:t>18</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0.17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4.41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6.33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21.92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25.16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31.45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1" i="0" u="none" strike="noStrike">
                          <a:effectLst/>
                          <a:latin typeface="Arial" panose="020B0604020202020204" pitchFamily="34" charset="0"/>
                        </a:rPr>
                        <a:t>18</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053950831"/>
                  </a:ext>
                </a:extLst>
              </a:tr>
              <a:tr h="170068">
                <a:tc>
                  <a:txBody>
                    <a:bodyPr/>
                    <a:lstStyle/>
                    <a:p>
                      <a:pPr algn="r" fontAlgn="b"/>
                      <a:r>
                        <a:rPr lang="de-CH" sz="1000" b="1" i="0" u="none" strike="noStrike">
                          <a:effectLst/>
                          <a:latin typeface="Arial" panose="020B0604020202020204" pitchFamily="34" charset="0"/>
                        </a:rPr>
                        <a:t>19</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0.20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1.92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Helvetica" pitchFamily="34" charset="0"/>
                        </a:rPr>
                        <a:t>4.43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6.40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0" i="0" u="none" strike="noStrike">
                          <a:effectLst/>
                          <a:latin typeface="Helvetica" pitchFamily="34" charset="0"/>
                        </a:rPr>
                        <a:t>16.26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22.00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25.71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28.07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31.79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19</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22820978"/>
                  </a:ext>
                </a:extLst>
              </a:tr>
              <a:tr h="170068">
                <a:tc>
                  <a:txBody>
                    <a:bodyPr/>
                    <a:lstStyle/>
                    <a:p>
                      <a:pPr algn="r" fontAlgn="b"/>
                      <a:r>
                        <a:rPr lang="de-CH" sz="1000" b="1" i="0" u="none" strike="noStrike">
                          <a:effectLst/>
                          <a:latin typeface="Arial" panose="020B0604020202020204" pitchFamily="34" charset="0"/>
                        </a:rPr>
                        <a:t>20</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0.24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2.02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dirty="0">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4.58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6.67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16.39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22.73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26.61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28.71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32.58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20</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78103255"/>
                  </a:ext>
                </a:extLst>
              </a:tr>
              <a:tr h="170068">
                <a:tc>
                  <a:txBody>
                    <a:bodyPr/>
                    <a:lstStyle/>
                    <a:p>
                      <a:pPr algn="r" fontAlgn="b"/>
                      <a:r>
                        <a:rPr lang="de-CH" sz="1000" b="1" i="0" u="none" strike="noStrike">
                          <a:effectLst/>
                          <a:latin typeface="Arial" panose="020B0604020202020204" pitchFamily="34" charset="0"/>
                        </a:rPr>
                        <a:t>21</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2.17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5.28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7.37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16.60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23.03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26.63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28.90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32.82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21</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76472523"/>
                  </a:ext>
                </a:extLst>
              </a:tr>
              <a:tr h="170068">
                <a:tc>
                  <a:txBody>
                    <a:bodyPr/>
                    <a:lstStyle/>
                    <a:p>
                      <a:pPr algn="r" fontAlgn="b"/>
                      <a:r>
                        <a:rPr lang="de-CH" sz="1000" b="1" i="0" u="none" strike="noStrike">
                          <a:effectLst/>
                          <a:latin typeface="Arial" panose="020B0604020202020204" pitchFamily="34" charset="0"/>
                        </a:rPr>
                        <a:t>22</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2.21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5.33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7.89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17.22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23.22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26.64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29.01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33.01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1" i="0" u="none" strike="noStrike">
                          <a:effectLst/>
                          <a:latin typeface="Arial" panose="020B0604020202020204" pitchFamily="34" charset="0"/>
                        </a:rPr>
                        <a:t>22</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39667744"/>
                  </a:ext>
                </a:extLst>
              </a:tr>
              <a:tr h="170068">
                <a:tc>
                  <a:txBody>
                    <a:bodyPr/>
                    <a:lstStyle/>
                    <a:p>
                      <a:pPr algn="r" fontAlgn="b"/>
                      <a:r>
                        <a:rPr lang="de-CH" sz="1000" b="1" i="0" u="none" strike="noStrike">
                          <a:effectLst/>
                          <a:latin typeface="Arial" panose="020B0604020202020204" pitchFamily="34" charset="0"/>
                        </a:rPr>
                        <a:t>23</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0.30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0.18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5.46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8.07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17.24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23.50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26.92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29.23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34.05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23</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73833354"/>
                  </a:ext>
                </a:extLst>
              </a:tr>
              <a:tr h="170068">
                <a:tc>
                  <a:txBody>
                    <a:bodyPr/>
                    <a:lstStyle/>
                    <a:p>
                      <a:pPr algn="r" fontAlgn="b"/>
                      <a:r>
                        <a:rPr lang="de-CH" sz="1000" b="1" i="0" u="none" strike="noStrike">
                          <a:effectLst/>
                          <a:latin typeface="Arial" panose="020B0604020202020204" pitchFamily="34" charset="0"/>
                        </a:rPr>
                        <a:t>24</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0.35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2.59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Helvetica" pitchFamily="34" charset="0"/>
                        </a:rPr>
                        <a:t>5.50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8.46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17.36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23.79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27.60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29.80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34.60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1" i="0" u="none" strike="noStrike">
                          <a:effectLst/>
                          <a:latin typeface="Arial" panose="020B0604020202020204" pitchFamily="34" charset="0"/>
                        </a:rPr>
                        <a:t>24</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692717157"/>
                  </a:ext>
                </a:extLst>
              </a:tr>
              <a:tr h="170068">
                <a:tc>
                  <a:txBody>
                    <a:bodyPr/>
                    <a:lstStyle/>
                    <a:p>
                      <a:pPr algn="r" fontAlgn="b"/>
                      <a:r>
                        <a:rPr lang="de-CH" sz="1000" b="1" i="0" u="none" strike="noStrike">
                          <a:effectLst/>
                          <a:latin typeface="Arial" panose="020B0604020202020204" pitchFamily="34" charset="0"/>
                        </a:rPr>
                        <a:t>25</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0.45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0.25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2.93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6.23</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9.01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17.47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24.06</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0" i="0" u="none" strike="noStrike">
                          <a:effectLst/>
                          <a:latin typeface="Helvetica" pitchFamily="34" charset="0"/>
                        </a:rPr>
                        <a:t>28.14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30.09</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34.64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25</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01920533"/>
                  </a:ext>
                </a:extLst>
              </a:tr>
              <a:tr h="170068">
                <a:tc>
                  <a:txBody>
                    <a:bodyPr/>
                    <a:lstStyle/>
                    <a:p>
                      <a:pPr algn="r" fontAlgn="b"/>
                      <a:r>
                        <a:rPr lang="de-CH" sz="1000" b="1" i="0" u="none" strike="noStrike">
                          <a:effectLst/>
                          <a:latin typeface="Arial" panose="020B0604020202020204" pitchFamily="34" charset="0"/>
                        </a:rPr>
                        <a:t>26</a:t>
                      </a:r>
                    </a:p>
                  </a:txBody>
                  <a:tcPr marL="4415" marR="4415" marT="441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de-CH" sz="1000" b="0" i="0" u="none" strike="noStrike">
                          <a:effectLst/>
                          <a:latin typeface="Helvetica" pitchFamily="34" charset="0"/>
                        </a:rPr>
                        <a:t>0.50</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Helvetica" pitchFamily="34" charset="0"/>
                        </a:rPr>
                        <a:t>0.45</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3.07</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6.52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9.01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18.68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24.98</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28.51</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31.02</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Helvetica" pitchFamily="34" charset="0"/>
                        </a:rPr>
                        <a:t>36.84</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415" marR="4415" marT="4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dirty="0">
                          <a:effectLst/>
                          <a:latin typeface="Arial" panose="020B0604020202020204" pitchFamily="34" charset="0"/>
                        </a:rPr>
                        <a:t>26</a:t>
                      </a:r>
                    </a:p>
                  </a:txBody>
                  <a:tcPr marL="4415" marR="4415" marT="441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45774291"/>
                  </a:ext>
                </a:extLst>
              </a:tr>
            </a:tbl>
          </a:graphicData>
        </a:graphic>
      </p:graphicFrame>
    </p:spTree>
    <p:extLst>
      <p:ext uri="{BB962C8B-B14F-4D97-AF65-F5344CB8AC3E}">
        <p14:creationId xmlns:p14="http://schemas.microsoft.com/office/powerpoint/2010/main" val="2146738948"/>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74</a:t>
            </a:fld>
            <a:endParaRPr lang="en-US"/>
          </a:p>
        </p:txBody>
      </p:sp>
      <p:sp>
        <p:nvSpPr>
          <p:cNvPr id="3" name="Titel 2"/>
          <p:cNvSpPr>
            <a:spLocks noGrp="1"/>
          </p:cNvSpPr>
          <p:nvPr>
            <p:ph type="title"/>
          </p:nvPr>
        </p:nvSpPr>
        <p:spPr/>
        <p:txBody>
          <a:bodyPr/>
          <a:lstStyle/>
          <a:p>
            <a:pPr>
              <a:lnSpc>
                <a:spcPts val="2000"/>
              </a:lnSpc>
              <a:spcBef>
                <a:spcPts val="0"/>
              </a:spcBef>
              <a:spcAft>
                <a:spcPts val="300"/>
              </a:spcAft>
            </a:pPr>
            <a:r>
              <a:rPr lang="de-CH" dirty="0" smtClean="0"/>
              <a:t>Einkommenssteuerbelastung 2020 (in Prozent)</a:t>
            </a:r>
            <a:br>
              <a:rPr lang="de-CH" dirty="0" smtClean="0"/>
            </a:br>
            <a:r>
              <a:rPr lang="de-CH" sz="1600" dirty="0" smtClean="0"/>
              <a:t>(ledig – Kantonshauptorte)</a:t>
            </a:r>
            <a:endParaRPr lang="de-CH" sz="1600" dirty="0"/>
          </a:p>
        </p:txBody>
      </p:sp>
      <p:sp>
        <p:nvSpPr>
          <p:cNvPr id="9" name="Textfeld 8"/>
          <p:cNvSpPr txBox="1"/>
          <p:nvPr/>
        </p:nvSpPr>
        <p:spPr>
          <a:xfrm>
            <a:off x="5002811" y="1659645"/>
            <a:ext cx="3604334" cy="369332"/>
          </a:xfrm>
          <a:prstGeom prst="rect">
            <a:avLst/>
          </a:prstGeom>
          <a:noFill/>
        </p:spPr>
        <p:txBody>
          <a:bodyPr wrap="square" rtlCol="0">
            <a:spAutoFit/>
          </a:bodyPr>
          <a:lstStyle/>
          <a:p>
            <a:r>
              <a:rPr lang="de-CH" dirty="0" smtClean="0"/>
              <a:t>Bruttoarbeitseinkommen in TCHF</a:t>
            </a:r>
            <a:endParaRPr lang="de-CH" dirty="0"/>
          </a:p>
        </p:txBody>
      </p:sp>
      <p:sp>
        <p:nvSpPr>
          <p:cNvPr id="8" name="Textfeld 7"/>
          <p:cNvSpPr txBox="1"/>
          <p:nvPr/>
        </p:nvSpPr>
        <p:spPr>
          <a:xfrm>
            <a:off x="107331" y="6567070"/>
            <a:ext cx="1111959" cy="246221"/>
          </a:xfrm>
          <a:prstGeom prst="rect">
            <a:avLst/>
          </a:prstGeom>
          <a:noFill/>
        </p:spPr>
        <p:txBody>
          <a:bodyPr wrap="square" rtlCol="0">
            <a:spAutoFit/>
          </a:bodyPr>
          <a:lstStyle/>
          <a:p>
            <a:r>
              <a:rPr lang="de-CH" sz="1000" dirty="0">
                <a:latin typeface="Arial" panose="020B0604020202020204" pitchFamily="34" charset="0"/>
                <a:cs typeface="Arial" panose="020B0604020202020204" pitchFamily="34" charset="0"/>
              </a:rPr>
              <a:t>Quelle: </a:t>
            </a:r>
            <a:r>
              <a:rPr lang="de-CH" sz="1000" dirty="0" smtClean="0">
                <a:latin typeface="Arial" panose="020B0604020202020204" pitchFamily="34" charset="0"/>
                <a:cs typeface="Arial" panose="020B0604020202020204" pitchFamily="34" charset="0"/>
              </a:rPr>
              <a:t>ESTV</a:t>
            </a:r>
            <a:endParaRPr lang="de-CH" sz="1000" dirty="0"/>
          </a:p>
        </p:txBody>
      </p:sp>
      <p:graphicFrame>
        <p:nvGraphicFramePr>
          <p:cNvPr id="7" name="Tabelle 6"/>
          <p:cNvGraphicFramePr>
            <a:graphicFrameLocks noGrp="1"/>
          </p:cNvGraphicFramePr>
          <p:nvPr>
            <p:extLst/>
          </p:nvPr>
        </p:nvGraphicFramePr>
        <p:xfrm>
          <a:off x="177801" y="2002663"/>
          <a:ext cx="8709639" cy="4551252"/>
        </p:xfrm>
        <a:graphic>
          <a:graphicData uri="http://schemas.openxmlformats.org/drawingml/2006/table">
            <a:tbl>
              <a:tblPr/>
              <a:tblGrid>
                <a:gridCol w="278814">
                  <a:extLst>
                    <a:ext uri="{9D8B030D-6E8A-4147-A177-3AD203B41FA5}">
                      <a16:colId xmlns:a16="http://schemas.microsoft.com/office/drawing/2014/main" val="4074007774"/>
                    </a:ext>
                  </a:extLst>
                </a:gridCol>
                <a:gridCol w="458053">
                  <a:extLst>
                    <a:ext uri="{9D8B030D-6E8A-4147-A177-3AD203B41FA5}">
                      <a16:colId xmlns:a16="http://schemas.microsoft.com/office/drawing/2014/main" val="1454917714"/>
                    </a:ext>
                  </a:extLst>
                </a:gridCol>
                <a:gridCol w="365114">
                  <a:extLst>
                    <a:ext uri="{9D8B030D-6E8A-4147-A177-3AD203B41FA5}">
                      <a16:colId xmlns:a16="http://schemas.microsoft.com/office/drawing/2014/main" val="1642401436"/>
                    </a:ext>
                  </a:extLst>
                </a:gridCol>
                <a:gridCol w="464691">
                  <a:extLst>
                    <a:ext uri="{9D8B030D-6E8A-4147-A177-3AD203B41FA5}">
                      <a16:colId xmlns:a16="http://schemas.microsoft.com/office/drawing/2014/main" val="714381402"/>
                    </a:ext>
                  </a:extLst>
                </a:gridCol>
                <a:gridCol w="365114">
                  <a:extLst>
                    <a:ext uri="{9D8B030D-6E8A-4147-A177-3AD203B41FA5}">
                      <a16:colId xmlns:a16="http://schemas.microsoft.com/office/drawing/2014/main" val="3631790655"/>
                    </a:ext>
                  </a:extLst>
                </a:gridCol>
                <a:gridCol w="497883">
                  <a:extLst>
                    <a:ext uri="{9D8B030D-6E8A-4147-A177-3AD203B41FA5}">
                      <a16:colId xmlns:a16="http://schemas.microsoft.com/office/drawing/2014/main" val="2730234326"/>
                    </a:ext>
                  </a:extLst>
                </a:gridCol>
                <a:gridCol w="365114">
                  <a:extLst>
                    <a:ext uri="{9D8B030D-6E8A-4147-A177-3AD203B41FA5}">
                      <a16:colId xmlns:a16="http://schemas.microsoft.com/office/drawing/2014/main" val="1713718687"/>
                    </a:ext>
                  </a:extLst>
                </a:gridCol>
                <a:gridCol w="497883">
                  <a:extLst>
                    <a:ext uri="{9D8B030D-6E8A-4147-A177-3AD203B41FA5}">
                      <a16:colId xmlns:a16="http://schemas.microsoft.com/office/drawing/2014/main" val="477944203"/>
                    </a:ext>
                  </a:extLst>
                </a:gridCol>
                <a:gridCol w="305369">
                  <a:extLst>
                    <a:ext uri="{9D8B030D-6E8A-4147-A177-3AD203B41FA5}">
                      <a16:colId xmlns:a16="http://schemas.microsoft.com/office/drawing/2014/main" val="1247330695"/>
                    </a:ext>
                  </a:extLst>
                </a:gridCol>
                <a:gridCol w="497883">
                  <a:extLst>
                    <a:ext uri="{9D8B030D-6E8A-4147-A177-3AD203B41FA5}">
                      <a16:colId xmlns:a16="http://schemas.microsoft.com/office/drawing/2014/main" val="3456591359"/>
                    </a:ext>
                  </a:extLst>
                </a:gridCol>
                <a:gridCol w="305369">
                  <a:extLst>
                    <a:ext uri="{9D8B030D-6E8A-4147-A177-3AD203B41FA5}">
                      <a16:colId xmlns:a16="http://schemas.microsoft.com/office/drawing/2014/main" val="4171706812"/>
                    </a:ext>
                  </a:extLst>
                </a:gridCol>
                <a:gridCol w="497883">
                  <a:extLst>
                    <a:ext uri="{9D8B030D-6E8A-4147-A177-3AD203B41FA5}">
                      <a16:colId xmlns:a16="http://schemas.microsoft.com/office/drawing/2014/main" val="1483171836"/>
                    </a:ext>
                  </a:extLst>
                </a:gridCol>
                <a:gridCol w="305369">
                  <a:extLst>
                    <a:ext uri="{9D8B030D-6E8A-4147-A177-3AD203B41FA5}">
                      <a16:colId xmlns:a16="http://schemas.microsoft.com/office/drawing/2014/main" val="1020706524"/>
                    </a:ext>
                  </a:extLst>
                </a:gridCol>
                <a:gridCol w="497883">
                  <a:extLst>
                    <a:ext uri="{9D8B030D-6E8A-4147-A177-3AD203B41FA5}">
                      <a16:colId xmlns:a16="http://schemas.microsoft.com/office/drawing/2014/main" val="1872214088"/>
                    </a:ext>
                  </a:extLst>
                </a:gridCol>
                <a:gridCol w="305369">
                  <a:extLst>
                    <a:ext uri="{9D8B030D-6E8A-4147-A177-3AD203B41FA5}">
                      <a16:colId xmlns:a16="http://schemas.microsoft.com/office/drawing/2014/main" val="916887134"/>
                    </a:ext>
                  </a:extLst>
                </a:gridCol>
                <a:gridCol w="497883">
                  <a:extLst>
                    <a:ext uri="{9D8B030D-6E8A-4147-A177-3AD203B41FA5}">
                      <a16:colId xmlns:a16="http://schemas.microsoft.com/office/drawing/2014/main" val="3047607434"/>
                    </a:ext>
                  </a:extLst>
                </a:gridCol>
                <a:gridCol w="305369">
                  <a:extLst>
                    <a:ext uri="{9D8B030D-6E8A-4147-A177-3AD203B41FA5}">
                      <a16:colId xmlns:a16="http://schemas.microsoft.com/office/drawing/2014/main" val="3994483368"/>
                    </a:ext>
                  </a:extLst>
                </a:gridCol>
                <a:gridCol w="497883">
                  <a:extLst>
                    <a:ext uri="{9D8B030D-6E8A-4147-A177-3AD203B41FA5}">
                      <a16:colId xmlns:a16="http://schemas.microsoft.com/office/drawing/2014/main" val="904419450"/>
                    </a:ext>
                  </a:extLst>
                </a:gridCol>
                <a:gridCol w="305369">
                  <a:extLst>
                    <a:ext uri="{9D8B030D-6E8A-4147-A177-3AD203B41FA5}">
                      <a16:colId xmlns:a16="http://schemas.microsoft.com/office/drawing/2014/main" val="1026687936"/>
                    </a:ext>
                  </a:extLst>
                </a:gridCol>
                <a:gridCol w="497883">
                  <a:extLst>
                    <a:ext uri="{9D8B030D-6E8A-4147-A177-3AD203B41FA5}">
                      <a16:colId xmlns:a16="http://schemas.microsoft.com/office/drawing/2014/main" val="4244266464"/>
                    </a:ext>
                  </a:extLst>
                </a:gridCol>
                <a:gridCol w="305369">
                  <a:extLst>
                    <a:ext uri="{9D8B030D-6E8A-4147-A177-3AD203B41FA5}">
                      <a16:colId xmlns:a16="http://schemas.microsoft.com/office/drawing/2014/main" val="3747417311"/>
                    </a:ext>
                  </a:extLst>
                </a:gridCol>
                <a:gridCol w="292092">
                  <a:extLst>
                    <a:ext uri="{9D8B030D-6E8A-4147-A177-3AD203B41FA5}">
                      <a16:colId xmlns:a16="http://schemas.microsoft.com/office/drawing/2014/main" val="755968735"/>
                    </a:ext>
                  </a:extLst>
                </a:gridCol>
              </a:tblGrid>
              <a:tr h="168019">
                <a:tc>
                  <a:txBody>
                    <a:bodyPr/>
                    <a:lstStyle/>
                    <a:p>
                      <a:pPr algn="l" fontAlgn="ctr"/>
                      <a:r>
                        <a:rPr lang="de-CH" sz="900" b="1" i="0" u="none" strike="noStrike">
                          <a:effectLst/>
                          <a:latin typeface="Arial" panose="020B0604020202020204" pitchFamily="34" charset="0"/>
                        </a:rPr>
                        <a:t> </a:t>
                      </a:r>
                    </a:p>
                  </a:txBody>
                  <a:tcPr marL="4557" marR="4557" marT="455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de-CH" sz="1000" b="1" i="0" u="none" strike="noStrike">
                          <a:effectLst/>
                          <a:latin typeface="Arial" panose="020B0604020202020204" pitchFamily="34" charset="0"/>
                        </a:rPr>
                        <a:t>20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40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60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80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200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300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400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500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gridSpan="2">
                  <a:txBody>
                    <a:bodyPr/>
                    <a:lstStyle/>
                    <a:p>
                      <a:pPr algn="ctr" fontAlgn="ctr"/>
                      <a:r>
                        <a:rPr lang="de-CH" sz="1000" b="1" i="0" u="none" strike="noStrike">
                          <a:effectLst/>
                          <a:latin typeface="Arial" panose="020B0604020202020204" pitchFamily="34" charset="0"/>
                        </a:rPr>
                        <a:t>1'000</a:t>
                      </a:r>
                    </a:p>
                  </a:txBody>
                  <a:tcPr marL="4557" marR="4557" marT="4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CH"/>
                    </a:p>
                  </a:txBody>
                  <a:tcPr/>
                </a:tc>
                <a:tc>
                  <a:txBody>
                    <a:bodyPr/>
                    <a:lstStyle/>
                    <a:p>
                      <a:pPr algn="l" fontAlgn="ctr"/>
                      <a:r>
                        <a:rPr lang="de-CH" sz="700" b="1" i="0" u="none" strike="noStrike">
                          <a:effectLst/>
                          <a:latin typeface="Arial" panose="020B0604020202020204" pitchFamily="34" charset="0"/>
                        </a:rPr>
                        <a:t> </a:t>
                      </a:r>
                    </a:p>
                  </a:txBody>
                  <a:tcPr marL="4557" marR="4557" marT="4557"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76422429"/>
                  </a:ext>
                </a:extLst>
              </a:tr>
              <a:tr h="168019">
                <a:tc>
                  <a:txBody>
                    <a:bodyPr/>
                    <a:lstStyle/>
                    <a:p>
                      <a:pPr algn="r" fontAlgn="b"/>
                      <a:r>
                        <a:rPr lang="de-CH" sz="1000" b="1" i="0" u="none" strike="noStrike">
                          <a:effectLst/>
                          <a:latin typeface="Arial" panose="020B0604020202020204" pitchFamily="34" charset="0"/>
                        </a:rPr>
                        <a:t>1</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0.00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2.48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3.99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5.17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7.27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16.67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17.96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18.74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20.05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29182026"/>
                  </a:ext>
                </a:extLst>
              </a:tr>
              <a:tr h="168019">
                <a:tc>
                  <a:txBody>
                    <a:bodyPr/>
                    <a:lstStyle/>
                    <a:p>
                      <a:pPr algn="r" fontAlgn="b"/>
                      <a:r>
                        <a:rPr lang="de-CH" sz="1000" b="1" i="0" u="none" strike="noStrike">
                          <a:effectLst/>
                          <a:latin typeface="Arial" panose="020B0604020202020204" pitchFamily="34" charset="0"/>
                        </a:rPr>
                        <a:t>2</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0.00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4.40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7.21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8.98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15.46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19.43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20.23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21.58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66651719"/>
                  </a:ext>
                </a:extLst>
              </a:tr>
              <a:tr h="168019">
                <a:tc>
                  <a:txBody>
                    <a:bodyPr/>
                    <a:lstStyle/>
                    <a:p>
                      <a:pPr algn="r" fontAlgn="b"/>
                      <a:r>
                        <a:rPr lang="de-CH" sz="1000" b="1" i="0" u="none" strike="noStrike">
                          <a:effectLst/>
                          <a:latin typeface="Arial" panose="020B0604020202020204" pitchFamily="34" charset="0"/>
                        </a:rPr>
                        <a:t>3</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0.00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de-CH" sz="1000" b="0" i="0" u="none" strike="noStrike" dirty="0">
                          <a:effectLst/>
                          <a:latin typeface="Helvetica" pitchFamily="34" charset="0"/>
                        </a:rPr>
                        <a:t>    4.80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7.89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9.37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10.83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15.86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18.44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20.45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21.70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3</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8405070"/>
                  </a:ext>
                </a:extLst>
              </a:tr>
              <a:tr h="182758">
                <a:tc>
                  <a:txBody>
                    <a:bodyPr/>
                    <a:lstStyle/>
                    <a:p>
                      <a:pPr algn="r" fontAlgn="b"/>
                      <a:r>
                        <a:rPr lang="de-CH" sz="1000" b="1" i="0" u="none" strike="noStrike">
                          <a:effectLst/>
                          <a:latin typeface="Arial" panose="020B0604020202020204" pitchFamily="34" charset="0"/>
                        </a:rPr>
                        <a:t>4</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0.00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de-CH" sz="1000" b="0" i="0" u="none" strike="noStrike">
                          <a:effectLst/>
                          <a:latin typeface="Helvetica" pitchFamily="34" charset="0"/>
                        </a:rPr>
                        <a:t>    5.22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8.29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10.33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11.39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15.90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20.35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21.19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22.62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4</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63494885"/>
                  </a:ext>
                </a:extLst>
              </a:tr>
              <a:tr h="168019">
                <a:tc>
                  <a:txBody>
                    <a:bodyPr/>
                    <a:lstStyle/>
                    <a:p>
                      <a:pPr algn="r" fontAlgn="b"/>
                      <a:r>
                        <a:rPr lang="de-CH" sz="1000" b="1" i="0" u="none" strike="noStrike">
                          <a:effectLst/>
                          <a:latin typeface="Arial" panose="020B0604020202020204" pitchFamily="34" charset="0"/>
                        </a:rPr>
                        <a:t>5</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0.00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de-CH" sz="1000" b="0" i="0" u="none" strike="noStrike">
                          <a:effectLst/>
                          <a:latin typeface="Helvetica" pitchFamily="34" charset="0"/>
                        </a:rPr>
                        <a:t>    5.61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8.62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10.50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11.76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16.18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19.25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20.93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22.96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5</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04356461"/>
                  </a:ext>
                </a:extLst>
              </a:tr>
              <a:tr h="168019">
                <a:tc>
                  <a:txBody>
                    <a:bodyPr/>
                    <a:lstStyle/>
                    <a:p>
                      <a:pPr algn="r" fontAlgn="b"/>
                      <a:r>
                        <a:rPr lang="de-CH" sz="1000" b="1" i="0" u="none" strike="noStrike">
                          <a:effectLst/>
                          <a:latin typeface="Arial" panose="020B0604020202020204" pitchFamily="34" charset="0"/>
                        </a:rPr>
                        <a:t>6</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5.63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9.01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12.07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17.15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21.59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22.69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24.05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6</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03641932"/>
                  </a:ext>
                </a:extLst>
              </a:tr>
              <a:tr h="168019">
                <a:tc>
                  <a:txBody>
                    <a:bodyPr/>
                    <a:lstStyle/>
                    <a:p>
                      <a:pPr algn="r" fontAlgn="b"/>
                      <a:r>
                        <a:rPr lang="de-CH" sz="1000" b="1" i="0" u="none" strike="noStrike">
                          <a:effectLst/>
                          <a:latin typeface="Arial" panose="020B0604020202020204" pitchFamily="34" charset="0"/>
                        </a:rPr>
                        <a:t>7</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0.13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5.96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9.16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10.61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12.62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19.08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22.73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24.58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27.66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7</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301464925"/>
                  </a:ext>
                </a:extLst>
              </a:tr>
              <a:tr h="168019">
                <a:tc>
                  <a:txBody>
                    <a:bodyPr/>
                    <a:lstStyle/>
                    <a:p>
                      <a:pPr algn="r" fontAlgn="b"/>
                      <a:r>
                        <a:rPr lang="de-CH" sz="1000" b="1" i="0" u="none" strike="noStrike">
                          <a:effectLst/>
                          <a:latin typeface="Arial" panose="020B0604020202020204" pitchFamily="34" charset="0"/>
                        </a:rPr>
                        <a:t>8</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0.16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dirty="0">
                          <a:effectLst/>
                          <a:latin typeface="Helvetica" pitchFamily="34" charset="0"/>
                        </a:rPr>
                        <a:t>    6.10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9.26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11.38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13.16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19.20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23.08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25.36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26.44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27.69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8</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035951642"/>
                  </a:ext>
                </a:extLst>
              </a:tr>
              <a:tr h="168019">
                <a:tc>
                  <a:txBody>
                    <a:bodyPr/>
                    <a:lstStyle/>
                    <a:p>
                      <a:pPr algn="r" fontAlgn="b"/>
                      <a:r>
                        <a:rPr lang="de-CH" sz="1000" b="1" i="0" u="none" strike="noStrike">
                          <a:effectLst/>
                          <a:latin typeface="Arial" panose="020B0604020202020204" pitchFamily="34" charset="0"/>
                        </a:rPr>
                        <a:t>9</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0.32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6.21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9.34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11.47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dirty="0">
                          <a:effectLst/>
                          <a:latin typeface="Helvetica" pitchFamily="34" charset="0"/>
                        </a:rPr>
                        <a:t>  13.60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19.95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23.59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25.42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28.00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9</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059374084"/>
                  </a:ext>
                </a:extLst>
              </a:tr>
              <a:tr h="168019">
                <a:tc>
                  <a:txBody>
                    <a:bodyPr/>
                    <a:lstStyle/>
                    <a:p>
                      <a:pPr algn="r" fontAlgn="b"/>
                      <a:r>
                        <a:rPr lang="de-CH" sz="1000" b="1" i="0" u="none" strike="noStrike">
                          <a:effectLst/>
                          <a:latin typeface="Arial" panose="020B0604020202020204" pitchFamily="34" charset="0"/>
                        </a:rPr>
                        <a:t>10</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0.35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6.50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9.43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11.70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13.70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20.24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23.95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25.69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28.30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10</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31586466"/>
                  </a:ext>
                </a:extLst>
              </a:tr>
              <a:tr h="168019">
                <a:tc>
                  <a:txBody>
                    <a:bodyPr/>
                    <a:lstStyle/>
                    <a:p>
                      <a:pPr algn="r" fontAlgn="b"/>
                      <a:r>
                        <a:rPr lang="de-CH" sz="1000" b="1" i="0" u="none" strike="noStrike">
                          <a:effectLst/>
                          <a:latin typeface="Arial" panose="020B0604020202020204" pitchFamily="34" charset="0"/>
                        </a:rPr>
                        <a:t>11</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dirty="0">
                          <a:effectLst/>
                          <a:latin typeface="Helvetica" pitchFamily="34" charset="0"/>
                        </a:rPr>
                        <a:t>    6.51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12.17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13.76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20.35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25.79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26.94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28.47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11</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92123762"/>
                  </a:ext>
                </a:extLst>
              </a:tr>
              <a:tr h="168019">
                <a:tc>
                  <a:txBody>
                    <a:bodyPr/>
                    <a:lstStyle/>
                    <a:p>
                      <a:pPr algn="r" fontAlgn="b"/>
                      <a:r>
                        <a:rPr lang="de-CH" sz="1000" b="1" i="0" u="none" strike="noStrike">
                          <a:effectLst/>
                          <a:latin typeface="Arial" panose="020B0604020202020204" pitchFamily="34" charset="0"/>
                        </a:rPr>
                        <a:t>12</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0.74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6.53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10.06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12.30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13.88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20.36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24.45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25.97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28.93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12</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62524461"/>
                  </a:ext>
                </a:extLst>
              </a:tr>
              <a:tr h="168019">
                <a:tc>
                  <a:txBody>
                    <a:bodyPr/>
                    <a:lstStyle/>
                    <a:p>
                      <a:pPr algn="r" fontAlgn="b"/>
                      <a:r>
                        <a:rPr lang="de-CH" sz="1000" b="1" i="0" u="none" strike="noStrike">
                          <a:effectLst/>
                          <a:latin typeface="Arial" panose="020B0604020202020204" pitchFamily="34" charset="0"/>
                        </a:rPr>
                        <a:t>13</a:t>
                      </a:r>
                    </a:p>
                  </a:txBody>
                  <a:tcPr marL="4557" marR="4557" marT="455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r" fontAlgn="b"/>
                      <a:r>
                        <a:rPr lang="de-CH" sz="1000" b="0" i="0" u="none" strike="noStrike">
                          <a:effectLst/>
                          <a:latin typeface="Helvetica" pitchFamily="34" charset="0"/>
                        </a:rPr>
                        <a:t>   0.74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6.67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10.08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12.36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14.56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21.15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24.70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27.46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0" i="0" u="none" strike="noStrike">
                          <a:effectLst/>
                          <a:latin typeface="Helvetica" pitchFamily="34" charset="0"/>
                        </a:rPr>
                        <a:t>  29.90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de-CH" sz="1000" b="0" i="0" u="none" strike="noStrike">
                          <a:effectLst/>
                          <a:latin typeface="Arial" panose="020B0604020202020204" pitchFamily="34" charset="0"/>
                        </a:rPr>
                        <a:t>AG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de-CH" sz="1000" b="1" i="0" u="none" strike="noStrike">
                          <a:effectLst/>
                          <a:latin typeface="Arial" panose="020B0604020202020204" pitchFamily="34" charset="0"/>
                        </a:rPr>
                        <a:t>13</a:t>
                      </a:r>
                    </a:p>
                  </a:txBody>
                  <a:tcPr marL="4557" marR="4557" marT="455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FFFFFF"/>
                    </a:solidFill>
                  </a:tcPr>
                </a:tc>
                <a:extLst>
                  <a:ext uri="{0D108BD9-81ED-4DB2-BD59-A6C34878D82A}">
                    <a16:rowId xmlns:a16="http://schemas.microsoft.com/office/drawing/2014/main" val="2282914409"/>
                  </a:ext>
                </a:extLst>
              </a:tr>
              <a:tr h="168019">
                <a:tc>
                  <a:txBody>
                    <a:bodyPr/>
                    <a:lstStyle/>
                    <a:p>
                      <a:pPr algn="r" fontAlgn="b"/>
                      <a:r>
                        <a:rPr lang="de-CH" sz="1000" b="1" i="0" u="none" strike="noStrike">
                          <a:effectLst/>
                          <a:latin typeface="Arial" panose="020B0604020202020204" pitchFamily="34" charset="0"/>
                        </a:rPr>
                        <a:t>14</a:t>
                      </a:r>
                    </a:p>
                  </a:txBody>
                  <a:tcPr marL="4557" marR="4557" marT="455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rgbClr val="FFFFFF"/>
                    </a:solidFill>
                  </a:tcPr>
                </a:tc>
                <a:tc>
                  <a:txBody>
                    <a:bodyPr/>
                    <a:lstStyle/>
                    <a:p>
                      <a:pPr algn="r" fontAlgn="b"/>
                      <a:r>
                        <a:rPr lang="de-CH" sz="1000" b="0" i="0" u="none" strike="noStrike">
                          <a:effectLst/>
                          <a:latin typeface="Helvetica" pitchFamily="34" charset="0"/>
                        </a:rPr>
                        <a:t>   0.77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6.68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10.25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12.67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14.89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21.45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25.45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27.88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28.65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29.94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14</a:t>
                      </a:r>
                    </a:p>
                  </a:txBody>
                  <a:tcPr marL="4557" marR="4557" marT="455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275549442"/>
                  </a:ext>
                </a:extLst>
              </a:tr>
              <a:tr h="168019">
                <a:tc>
                  <a:txBody>
                    <a:bodyPr/>
                    <a:lstStyle/>
                    <a:p>
                      <a:pPr algn="r" fontAlgn="b"/>
                      <a:r>
                        <a:rPr lang="de-CH" sz="1000" b="1" i="0" u="none" strike="noStrike">
                          <a:effectLst/>
                          <a:latin typeface="Arial" panose="020B0604020202020204" pitchFamily="34" charset="0"/>
                        </a:rPr>
                        <a:t>15</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0.99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6.84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UR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10.53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13.02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15.11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21.95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26.11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28.19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28.97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30.28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1" i="0" u="none" strike="noStrike">
                          <a:effectLst/>
                          <a:latin typeface="Arial" panose="020B0604020202020204" pitchFamily="34" charset="0"/>
                        </a:rPr>
                        <a:t>15</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548634606"/>
                  </a:ext>
                </a:extLst>
              </a:tr>
              <a:tr h="168019">
                <a:tc>
                  <a:txBody>
                    <a:bodyPr/>
                    <a:lstStyle/>
                    <a:p>
                      <a:pPr algn="r" fontAlgn="b"/>
                      <a:r>
                        <a:rPr lang="de-CH" sz="1000" b="1" i="0" u="none" strike="noStrike">
                          <a:effectLst/>
                          <a:latin typeface="Arial" panose="020B0604020202020204" pitchFamily="34" charset="0"/>
                        </a:rPr>
                        <a:t>16</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1.03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6.92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10.91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13.05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22.89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26.58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28.54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30.40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32.15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16</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68826093"/>
                  </a:ext>
                </a:extLst>
              </a:tr>
              <a:tr h="168019">
                <a:tc>
                  <a:txBody>
                    <a:bodyPr/>
                    <a:lstStyle/>
                    <a:p>
                      <a:pPr algn="r" fontAlgn="b"/>
                      <a:r>
                        <a:rPr lang="de-CH" sz="1000" b="1" i="0" u="none" strike="noStrike">
                          <a:effectLst/>
                          <a:latin typeface="Arial" panose="020B0604020202020204" pitchFamily="34" charset="0"/>
                        </a:rPr>
                        <a:t>17</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1.09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7.01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OW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11.31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13.95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15.97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22.90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26.60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29.02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30.78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32.82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17</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74296847"/>
                  </a:ext>
                </a:extLst>
              </a:tr>
              <a:tr h="168019">
                <a:tc>
                  <a:txBody>
                    <a:bodyPr/>
                    <a:lstStyle/>
                    <a:p>
                      <a:pPr algn="r" fontAlgn="b"/>
                      <a:r>
                        <a:rPr lang="de-CH" sz="1000" b="1" i="0" u="none" strike="noStrike">
                          <a:effectLst/>
                          <a:latin typeface="Arial" panose="020B0604020202020204" pitchFamily="34" charset="0"/>
                        </a:rPr>
                        <a:t>18</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1.09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NW</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7.14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11.35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14.08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16.19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23.19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27.16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29.52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30.88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0" i="0" u="none" strike="noStrike">
                          <a:effectLst/>
                          <a:latin typeface="Helvetica" pitchFamily="34" charset="0"/>
                        </a:rPr>
                        <a:t>  33.37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18</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29567043"/>
                  </a:ext>
                </a:extLst>
              </a:tr>
              <a:tr h="168019">
                <a:tc>
                  <a:txBody>
                    <a:bodyPr/>
                    <a:lstStyle/>
                    <a:p>
                      <a:pPr algn="r" fontAlgn="b"/>
                      <a:r>
                        <a:rPr lang="de-CH" sz="1000" b="1" i="0" u="none" strike="noStrike">
                          <a:effectLst/>
                          <a:latin typeface="Arial" panose="020B0604020202020204" pitchFamily="34" charset="0"/>
                        </a:rPr>
                        <a:t>19</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1.23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SZ</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7.42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LU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11.43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14.30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16.40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24.37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28.60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29.97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31.18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33.85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19</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53535553"/>
                  </a:ext>
                </a:extLst>
              </a:tr>
              <a:tr h="168019">
                <a:tc>
                  <a:txBody>
                    <a:bodyPr/>
                    <a:lstStyle/>
                    <a:p>
                      <a:pPr algn="r" fontAlgn="b"/>
                      <a:r>
                        <a:rPr lang="de-CH" sz="1000" b="1" i="0" u="none" strike="noStrike">
                          <a:effectLst/>
                          <a:latin typeface="Arial" panose="020B0604020202020204" pitchFamily="34" charset="0"/>
                        </a:rPr>
                        <a:t>20</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1.42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7.49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SG</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11.47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14.31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16.63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24.56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28.61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30.59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31.48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34.32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TI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20</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64518892"/>
                  </a:ext>
                </a:extLst>
              </a:tr>
              <a:tr h="168019">
                <a:tc>
                  <a:txBody>
                    <a:bodyPr/>
                    <a:lstStyle/>
                    <a:p>
                      <a:pPr algn="r" fontAlgn="b"/>
                      <a:r>
                        <a:rPr lang="de-CH" sz="1000" b="1" i="0" u="none" strike="noStrike">
                          <a:effectLst/>
                          <a:latin typeface="Arial" panose="020B0604020202020204" pitchFamily="34" charset="0"/>
                        </a:rPr>
                        <a:t>21</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1.58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ZH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7.57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11.49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14.64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16.99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25.06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28.77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30.95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31.98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34.33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de-CH" sz="1000" b="1" i="0" u="none" strike="noStrike">
                          <a:effectLst/>
                          <a:latin typeface="Arial" panose="020B0604020202020204" pitchFamily="34" charset="0"/>
                        </a:rPr>
                        <a:t>BS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r" fontAlgn="b"/>
                      <a:r>
                        <a:rPr lang="de-CH" sz="1000" b="1" i="0" u="none" strike="noStrike">
                          <a:effectLst/>
                          <a:latin typeface="Arial" panose="020B0604020202020204" pitchFamily="34" charset="0"/>
                        </a:rPr>
                        <a:t>21</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88841334"/>
                  </a:ext>
                </a:extLst>
              </a:tr>
              <a:tr h="168019">
                <a:tc>
                  <a:txBody>
                    <a:bodyPr/>
                    <a:lstStyle/>
                    <a:p>
                      <a:pPr algn="r" fontAlgn="b"/>
                      <a:r>
                        <a:rPr lang="de-CH" sz="1000" b="1" i="0" u="none" strike="noStrike">
                          <a:effectLst/>
                          <a:latin typeface="Arial" panose="020B0604020202020204" pitchFamily="34" charset="0"/>
                        </a:rPr>
                        <a:t>22</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1.84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AI</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8.05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12.09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14.76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17.06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25.27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VS</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28.83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31.16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32.26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0" i="0" u="none" strike="noStrike">
                          <a:effectLst/>
                          <a:latin typeface="Helvetica" pitchFamily="34" charset="0"/>
                        </a:rPr>
                        <a:t>  34.63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de-CH" sz="1000" b="0" i="0" u="none" strike="noStrike">
                          <a:effectLst/>
                          <a:latin typeface="Arial" panose="020B0604020202020204" pitchFamily="34" charset="0"/>
                        </a:rPr>
                        <a:t>JU</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de-CH" sz="1000" b="1" i="0" u="none" strike="noStrike">
                          <a:effectLst/>
                          <a:latin typeface="Arial" panose="020B0604020202020204" pitchFamily="34" charset="0"/>
                        </a:rPr>
                        <a:t>22</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68401315"/>
                  </a:ext>
                </a:extLst>
              </a:tr>
              <a:tr h="168019">
                <a:tc>
                  <a:txBody>
                    <a:bodyPr/>
                    <a:lstStyle/>
                    <a:p>
                      <a:pPr algn="r" fontAlgn="b"/>
                      <a:r>
                        <a:rPr lang="de-CH" sz="1000" b="1" i="0" u="none" strike="noStrike">
                          <a:effectLst/>
                          <a:latin typeface="Arial" panose="020B0604020202020204" pitchFamily="34" charset="0"/>
                        </a:rPr>
                        <a:t>23</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1.93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SH</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CH" sz="1000" b="0" i="0" u="none" strike="noStrike">
                          <a:effectLst/>
                          <a:latin typeface="Arial" panose="020B0604020202020204" pitchFamily="34" charset="0"/>
                        </a:rPr>
                        <a:t>SO</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CH" sz="1000" b="0" i="0" u="none" strike="noStrike">
                          <a:effectLst/>
                          <a:latin typeface="Helvetica" pitchFamily="34" charset="0"/>
                        </a:rPr>
                        <a:t>  12.27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15.04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17.34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25.64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29.80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31.23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32.73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35.66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23</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00287826"/>
                  </a:ext>
                </a:extLst>
              </a:tr>
              <a:tr h="168019">
                <a:tc>
                  <a:txBody>
                    <a:bodyPr/>
                    <a:lstStyle/>
                    <a:p>
                      <a:pPr algn="r" fontAlgn="b"/>
                      <a:r>
                        <a:rPr lang="de-CH" sz="1000" b="1" i="0" u="none" strike="noStrike">
                          <a:effectLst/>
                          <a:latin typeface="Arial" panose="020B0604020202020204" pitchFamily="34" charset="0"/>
                        </a:rPr>
                        <a:t>24</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2.01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8.59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FR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13.20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15.09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17.78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25.77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30.10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32.48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33.97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37.07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1" i="0" u="none" strike="noStrike">
                          <a:effectLst/>
                          <a:latin typeface="Arial" panose="020B0604020202020204" pitchFamily="34" charset="0"/>
                        </a:rPr>
                        <a:t>24</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1616657"/>
                  </a:ext>
                </a:extLst>
              </a:tr>
              <a:tr h="168019">
                <a:tc>
                  <a:txBody>
                    <a:bodyPr/>
                    <a:lstStyle/>
                    <a:p>
                      <a:pPr algn="r" fontAlgn="b"/>
                      <a:r>
                        <a:rPr lang="de-CH" sz="1000" b="1" i="0" u="none" strike="noStrike">
                          <a:effectLst/>
                          <a:latin typeface="Arial" panose="020B0604020202020204" pitchFamily="34" charset="0"/>
                        </a:rPr>
                        <a:t>25</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2.33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9.52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13.71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16.04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18.15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26.43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30.15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CH" sz="1000" b="1" i="0" u="none" strike="noStrike">
                          <a:effectLst/>
                          <a:latin typeface="Arial" panose="020B0604020202020204" pitchFamily="34" charset="0"/>
                        </a:rPr>
                        <a:t>BL</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de-CH" sz="1000" b="0" i="0" u="none" strike="noStrike">
                          <a:effectLst/>
                          <a:latin typeface="Helvetica" pitchFamily="34" charset="0"/>
                        </a:rPr>
                        <a:t>  32.73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34.42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37.31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a:effectLst/>
                          <a:latin typeface="Arial" panose="020B0604020202020204" pitchFamily="34" charset="0"/>
                        </a:rPr>
                        <a:t>25</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50029736"/>
                  </a:ext>
                </a:extLst>
              </a:tr>
              <a:tr h="168019">
                <a:tc>
                  <a:txBody>
                    <a:bodyPr/>
                    <a:lstStyle/>
                    <a:p>
                      <a:pPr algn="r" fontAlgn="b"/>
                      <a:r>
                        <a:rPr lang="de-CH" sz="1000" b="1" i="0" u="none" strike="noStrike">
                          <a:effectLst/>
                          <a:latin typeface="Arial" panose="020B0604020202020204" pitchFamily="34" charset="0"/>
                        </a:rPr>
                        <a:t>26</a:t>
                      </a:r>
                    </a:p>
                  </a:txBody>
                  <a:tcPr marL="4557" marR="4557" marT="455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de-CH" sz="1000" b="0" i="0" u="none" strike="noStrike">
                          <a:effectLst/>
                          <a:latin typeface="Helvetica" pitchFamily="34" charset="0"/>
                        </a:rPr>
                        <a:t>   2.67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AR</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10.03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BE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14.04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16.56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18.73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NE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26.52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31.84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35.08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35.91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VD</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0" i="0" u="none" strike="noStrike">
                          <a:effectLst/>
                          <a:latin typeface="Helvetica" pitchFamily="34" charset="0"/>
                        </a:rPr>
                        <a:t>  37.99 </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CH" sz="1000" b="0" i="0" u="none" strike="noStrike">
                          <a:effectLst/>
                          <a:latin typeface="Arial" panose="020B0604020202020204" pitchFamily="34" charset="0"/>
                        </a:rPr>
                        <a:t>GE</a:t>
                      </a:r>
                    </a:p>
                  </a:txBody>
                  <a:tcPr marL="4557" marR="4557" marT="4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CH" sz="1000" b="1" i="0" u="none" strike="noStrike" dirty="0">
                          <a:effectLst/>
                          <a:latin typeface="Arial" panose="020B0604020202020204" pitchFamily="34" charset="0"/>
                        </a:rPr>
                        <a:t>26</a:t>
                      </a:r>
                    </a:p>
                  </a:txBody>
                  <a:tcPr marL="4557" marR="4557" marT="455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738267794"/>
                  </a:ext>
                </a:extLst>
              </a:tr>
            </a:tbl>
          </a:graphicData>
        </a:graphic>
      </p:graphicFrame>
    </p:spTree>
    <p:extLst>
      <p:ext uri="{BB962C8B-B14F-4D97-AF65-F5344CB8AC3E}">
        <p14:creationId xmlns:p14="http://schemas.microsoft.com/office/powerpoint/2010/main" val="4140625994"/>
      </p:ext>
    </p:extLst>
  </p:cSld>
  <p:clrMapOvr>
    <a:masterClrMapping/>
  </p:clrMapOvr>
  <p:transition spd="slow">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75</a:t>
            </a:fld>
            <a:endParaRPr lang="en-US"/>
          </a:p>
        </p:txBody>
      </p:sp>
      <p:sp>
        <p:nvSpPr>
          <p:cNvPr id="3" name="Titel 2"/>
          <p:cNvSpPr>
            <a:spLocks noGrp="1"/>
          </p:cNvSpPr>
          <p:nvPr>
            <p:ph type="title"/>
          </p:nvPr>
        </p:nvSpPr>
        <p:spPr/>
        <p:txBody>
          <a:bodyPr/>
          <a:lstStyle/>
          <a:p>
            <a:r>
              <a:rPr lang="de-CH" dirty="0" smtClean="0"/>
              <a:t>Einkommenssteuerbelastung im Vergleich</a:t>
            </a:r>
            <a:endParaRPr lang="de-CH" dirty="0"/>
          </a:p>
        </p:txBody>
      </p:sp>
      <p:sp>
        <p:nvSpPr>
          <p:cNvPr id="4" name="Textplatzhalter 3"/>
          <p:cNvSpPr>
            <a:spLocks noGrp="1"/>
          </p:cNvSpPr>
          <p:nvPr>
            <p:ph type="body" sz="quarter" idx="14"/>
          </p:nvPr>
        </p:nvSpPr>
        <p:spPr/>
        <p:txBody>
          <a:bodyPr/>
          <a:lstStyle/>
          <a:p>
            <a:r>
              <a:rPr lang="de-CH" dirty="0" smtClean="0">
                <a:sym typeface="Wingdings" panose="05000000000000000000" pitchFamily="2" charset="2"/>
              </a:rPr>
              <a:t>BL ist für Familien mit tiefen Einkommen sehr attraktiv.</a:t>
            </a:r>
            <a:endParaRPr lang="de-CH" dirty="0">
              <a:sym typeface="Wingdings" panose="05000000000000000000" pitchFamily="2" charset="2"/>
            </a:endParaRPr>
          </a:p>
          <a:p>
            <a:r>
              <a:rPr lang="de-CH" dirty="0"/>
              <a:t>Ab einem Bruttoarbeitseinkommen von 200’000 Franken </a:t>
            </a:r>
            <a:r>
              <a:rPr lang="de-CH" dirty="0" smtClean="0"/>
              <a:t>für eine vierköpfige Familie belegt BL im interkantonalen</a:t>
            </a:r>
            <a:br>
              <a:rPr lang="de-CH" dirty="0" smtClean="0"/>
            </a:br>
            <a:r>
              <a:rPr lang="de-CH" dirty="0" smtClean="0"/>
              <a:t>Vergleich bereits die hinteren Plätze.</a:t>
            </a:r>
          </a:p>
          <a:p>
            <a:r>
              <a:rPr lang="de-CH" dirty="0" smtClean="0"/>
              <a:t>Ledige Personen werden bereits ab 100’000 Franken Bruttoarbeitseinkommen am höchsten aller Deutsch-schweizer Kantone besteuert.</a:t>
            </a:r>
          </a:p>
          <a:p>
            <a:r>
              <a:rPr lang="de-CH" dirty="0" smtClean="0"/>
              <a:t>Selbst im benachbarten Ausland bezahlen kinderlose Ehepaare mit hohem Einkommen und Vermögen weniger Steuern.</a:t>
            </a:r>
            <a:endParaRPr lang="de-CH" dirty="0"/>
          </a:p>
        </p:txBody>
      </p:sp>
    </p:spTree>
    <p:extLst>
      <p:ext uri="{BB962C8B-B14F-4D97-AF65-F5344CB8AC3E}">
        <p14:creationId xmlns:p14="http://schemas.microsoft.com/office/powerpoint/2010/main" val="1544177181"/>
      </p:ext>
    </p:extLst>
  </p:cSld>
  <p:clrMapOvr>
    <a:masterClrMapping/>
  </p:clrMapOvr>
  <p:transition spd="slow">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t>Wer bezahlte Einkommenssteuern im Steuerjahr 2016?</a:t>
            </a:r>
            <a:endParaRPr lang="de-CH" dirty="0"/>
          </a:p>
        </p:txBody>
      </p:sp>
      <p:sp>
        <p:nvSpPr>
          <p:cNvPr id="3" name="Textfeld 2"/>
          <p:cNvSpPr txBox="1"/>
          <p:nvPr/>
        </p:nvSpPr>
        <p:spPr>
          <a:xfrm>
            <a:off x="85442" y="6382339"/>
            <a:ext cx="186343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 Auswertung STV BL</a:t>
            </a:r>
          </a:p>
        </p:txBody>
      </p:sp>
      <p:sp>
        <p:nvSpPr>
          <p:cNvPr id="10" name="Foliennummernplatzhalter 9"/>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graphicFrame>
        <p:nvGraphicFramePr>
          <p:cNvPr id="6" name="Diagramm 5"/>
          <p:cNvGraphicFramePr>
            <a:graphicFrameLocks/>
          </p:cNvGraphicFramePr>
          <p:nvPr>
            <p:extLst>
              <p:ext uri="{D42A27DB-BD31-4B8C-83A1-F6EECF244321}">
                <p14:modId xmlns:p14="http://schemas.microsoft.com/office/powerpoint/2010/main" val="1863005194"/>
              </p:ext>
            </p:extLst>
          </p:nvPr>
        </p:nvGraphicFramePr>
        <p:xfrm>
          <a:off x="85441" y="1847088"/>
          <a:ext cx="8877583" cy="4535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1741428"/>
      </p:ext>
    </p:extLst>
  </p:cSld>
  <p:clrMapOvr>
    <a:masterClrMapping/>
  </p:clrMapOvr>
  <p:transition spd="slow">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3" name="Rectangle 5"/>
          <p:cNvSpPr>
            <a:spLocks noChangeArrowheads="1"/>
          </p:cNvSpPr>
          <p:nvPr/>
        </p:nvSpPr>
        <p:spPr bwMode="auto">
          <a:xfrm>
            <a:off x="0" y="4564063"/>
            <a:ext cx="146050" cy="400050"/>
          </a:xfrm>
          <a:prstGeom prst="rect">
            <a:avLst/>
          </a:prstGeom>
          <a:noFill/>
          <a:ln>
            <a:noFill/>
          </a:ln>
          <a:effectLst/>
          <a:extLst>
            <a:ext uri="{909E8E84-426E-40DD-AFC4-6F175D3DCCD1}">
              <a14:hiddenFill xmlns:a14="http://schemas.microsoft.com/office/drawing/2010/main">
                <a:solidFill>
                  <a:srgbClr val="FF958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352" tIns="39676" rIns="79352" bIns="39676" anchor="ctr">
            <a:spAutoFit/>
          </a:bodyPr>
          <a:lstStyle>
            <a:lvl1pPr algn="l" defTabSz="793750">
              <a:defRPr>
                <a:solidFill>
                  <a:schemeClr val="tx1"/>
                </a:solidFill>
                <a:latin typeface="Arial" panose="020B0604020202020204" pitchFamily="34" charset="0"/>
              </a:defRPr>
            </a:lvl1pPr>
            <a:lvl2pPr marL="396875" algn="l" defTabSz="793750">
              <a:defRPr>
                <a:solidFill>
                  <a:schemeClr val="tx1"/>
                </a:solidFill>
                <a:latin typeface="Arial" panose="020B0604020202020204" pitchFamily="34" charset="0"/>
              </a:defRPr>
            </a:lvl2pPr>
            <a:lvl3pPr marL="793750" algn="l" defTabSz="793750">
              <a:defRPr>
                <a:solidFill>
                  <a:schemeClr val="tx1"/>
                </a:solidFill>
                <a:latin typeface="Arial" panose="020B0604020202020204" pitchFamily="34" charset="0"/>
              </a:defRPr>
            </a:lvl3pPr>
            <a:lvl4pPr marL="1190625" algn="l" defTabSz="793750">
              <a:defRPr>
                <a:solidFill>
                  <a:schemeClr val="tx1"/>
                </a:solidFill>
                <a:latin typeface="Arial" panose="020B0604020202020204" pitchFamily="34" charset="0"/>
              </a:defRPr>
            </a:lvl4pPr>
            <a:lvl5pPr marL="1587500" algn="l" defTabSz="793750">
              <a:defRPr>
                <a:solidFill>
                  <a:schemeClr val="tx1"/>
                </a:solidFill>
                <a:latin typeface="Arial" panose="020B0604020202020204" pitchFamily="34" charset="0"/>
              </a:defRPr>
            </a:lvl5pPr>
            <a:lvl6pPr marL="2044700" defTabSz="793750" fontAlgn="base">
              <a:spcBef>
                <a:spcPct val="0"/>
              </a:spcBef>
              <a:spcAft>
                <a:spcPct val="0"/>
              </a:spcAft>
              <a:defRPr>
                <a:solidFill>
                  <a:schemeClr val="tx1"/>
                </a:solidFill>
                <a:latin typeface="Arial" panose="020B0604020202020204" pitchFamily="34" charset="0"/>
              </a:defRPr>
            </a:lvl6pPr>
            <a:lvl7pPr marL="2501900" defTabSz="793750" fontAlgn="base">
              <a:spcBef>
                <a:spcPct val="0"/>
              </a:spcBef>
              <a:spcAft>
                <a:spcPct val="0"/>
              </a:spcAft>
              <a:defRPr>
                <a:solidFill>
                  <a:schemeClr val="tx1"/>
                </a:solidFill>
                <a:latin typeface="Arial" panose="020B0604020202020204" pitchFamily="34" charset="0"/>
              </a:defRPr>
            </a:lvl7pPr>
            <a:lvl8pPr marL="2959100" defTabSz="793750" fontAlgn="base">
              <a:spcBef>
                <a:spcPct val="0"/>
              </a:spcBef>
              <a:spcAft>
                <a:spcPct val="0"/>
              </a:spcAft>
              <a:defRPr>
                <a:solidFill>
                  <a:schemeClr val="tx1"/>
                </a:solidFill>
                <a:latin typeface="Arial" panose="020B0604020202020204" pitchFamily="34" charset="0"/>
              </a:defRPr>
            </a:lvl8pPr>
            <a:lvl9pPr marL="3416300" defTabSz="793750" fontAlgn="base">
              <a:spcBef>
                <a:spcPct val="0"/>
              </a:spcBef>
              <a:spcAft>
                <a:spcPct val="0"/>
              </a:spcAft>
              <a:defRPr>
                <a:solidFill>
                  <a:schemeClr val="tx1"/>
                </a:solidFill>
                <a:latin typeface="Arial" panose="020B0604020202020204" pitchFamily="34" charset="0"/>
              </a:defRPr>
            </a:lvl9pPr>
          </a:lstStyle>
          <a:p>
            <a:pPr marL="0" marR="0" lvl="0" indent="0" algn="l" defTabSz="793750" rtl="0" eaLnBrk="0" fontAlgn="auto" latinLnBrk="0" hangingPunct="0">
              <a:lnSpc>
                <a:spcPct val="100000"/>
              </a:lnSpc>
              <a:spcBef>
                <a:spcPts val="0"/>
              </a:spcBef>
              <a:spcAft>
                <a:spcPts val="0"/>
              </a:spcAft>
              <a:buClrTx/>
              <a:buSzTx/>
              <a:buFontTx/>
              <a:buNone/>
              <a:tabLst/>
              <a:defRPr/>
            </a:pPr>
            <a:endParaRPr kumimoji="0" lang="de-DE" altLang="de-DE"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67979" name="Rectangle 11"/>
          <p:cNvSpPr>
            <a:spLocks noGrp="1" noChangeArrowheads="1"/>
          </p:cNvSpPr>
          <p:nvPr>
            <p:ph type="title"/>
          </p:nvPr>
        </p:nvSpPr>
        <p:spPr/>
        <p:txBody>
          <a:bodyPr/>
          <a:lstStyle/>
          <a:p>
            <a:r>
              <a:rPr lang="de-CH" altLang="de-DE" dirty="0"/>
              <a:t>Ertragsanteil der </a:t>
            </a:r>
            <a:r>
              <a:rPr lang="de-CH" altLang="de-DE" dirty="0" smtClean="0"/>
              <a:t>Einkommensstufen im STJ 2016</a:t>
            </a:r>
            <a:endParaRPr lang="de-CH" altLang="de-DE" dirty="0"/>
          </a:p>
        </p:txBody>
      </p:sp>
      <p:grpSp>
        <p:nvGrpSpPr>
          <p:cNvPr id="15" name="Gruppieren 14"/>
          <p:cNvGrpSpPr/>
          <p:nvPr/>
        </p:nvGrpSpPr>
        <p:grpSpPr>
          <a:xfrm>
            <a:off x="251687" y="2004579"/>
            <a:ext cx="8578277" cy="3999057"/>
            <a:chOff x="0" y="0"/>
            <a:chExt cx="8134351" cy="3790951"/>
          </a:xfrm>
        </p:grpSpPr>
        <p:graphicFrame>
          <p:nvGraphicFramePr>
            <p:cNvPr id="16" name="Diagramm 15"/>
            <p:cNvGraphicFramePr/>
            <p:nvPr>
              <p:extLst/>
            </p:nvPr>
          </p:nvGraphicFramePr>
          <p:xfrm>
            <a:off x="0" y="0"/>
            <a:ext cx="8134351" cy="3790951"/>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Gerade Verbindung mit Pfeil 16"/>
            <p:cNvCxnSpPr/>
            <p:nvPr/>
          </p:nvCxnSpPr>
          <p:spPr>
            <a:xfrm flipH="1" flipV="1">
              <a:off x="3238501" y="452179"/>
              <a:ext cx="1" cy="876300"/>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p:cNvCxnSpPr/>
            <p:nvPr/>
          </p:nvCxnSpPr>
          <p:spPr>
            <a:xfrm flipH="1">
              <a:off x="1716035" y="1617422"/>
              <a:ext cx="2" cy="923925"/>
            </a:xfrm>
            <a:prstGeom prst="straightConnector1">
              <a:avLst/>
            </a:prstGeom>
            <a:ln>
              <a:prstDash val="lgDash"/>
              <a:headEnd type="triangle"/>
              <a:tailEnd type="none"/>
            </a:ln>
          </p:spPr>
          <p:style>
            <a:lnRef idx="1">
              <a:schemeClr val="dk1"/>
            </a:lnRef>
            <a:fillRef idx="0">
              <a:schemeClr val="dk1"/>
            </a:fillRef>
            <a:effectRef idx="0">
              <a:schemeClr val="dk1"/>
            </a:effectRef>
            <a:fontRef idx="minor">
              <a:schemeClr val="tx1"/>
            </a:fontRef>
          </p:style>
        </p:cxnSp>
      </p:grpSp>
      <p:sp>
        <p:nvSpPr>
          <p:cNvPr id="2" name="Textfeld 1"/>
          <p:cNvSpPr txBox="1"/>
          <p:nvPr/>
        </p:nvSpPr>
        <p:spPr>
          <a:xfrm>
            <a:off x="251687" y="6188364"/>
            <a:ext cx="248227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 </a:t>
            </a:r>
            <a:r>
              <a:rPr kumimoji="0" lang="de-CH"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www.statistik.bl.ch</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feld 10"/>
          <p:cNvSpPr txBox="1"/>
          <p:nvPr/>
        </p:nvSpPr>
        <p:spPr>
          <a:xfrm>
            <a:off x="5784459" y="2904942"/>
            <a:ext cx="2013341"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prstClr val="black"/>
                </a:solidFill>
                <a:effectLst/>
                <a:uLnTx/>
                <a:uFillTx/>
                <a:latin typeface="Arial"/>
                <a:ea typeface="+mn-ea"/>
                <a:cs typeface="+mn-cs"/>
              </a:rPr>
              <a:t>1,9 % zahlen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prstClr val="black"/>
                </a:solidFill>
                <a:effectLst/>
                <a:uLnTx/>
                <a:uFillTx/>
                <a:latin typeface="Arial"/>
                <a:ea typeface="+mn-ea"/>
                <a:cs typeface="+mn-cs"/>
              </a:rPr>
              <a:t>24 % der Steuern</a:t>
            </a:r>
            <a:endParaRPr kumimoji="0" lang="de-CH"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2" name="Gerade Verbindung mit Pfeil 11"/>
          <p:cNvCxnSpPr/>
          <p:nvPr/>
        </p:nvCxnSpPr>
        <p:spPr>
          <a:xfrm flipV="1">
            <a:off x="5698928" y="2222580"/>
            <a:ext cx="0" cy="571420"/>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sp>
        <p:nvSpPr>
          <p:cNvPr id="3" name="Foliennummernplatzhalter 2"/>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4" name="Textfeld 3"/>
          <p:cNvSpPr txBox="1"/>
          <p:nvPr/>
        </p:nvSpPr>
        <p:spPr>
          <a:xfrm>
            <a:off x="3666928" y="3735314"/>
            <a:ext cx="1980029" cy="646331"/>
          </a:xfrm>
          <a:prstGeom prst="rect">
            <a:avLst/>
          </a:prstGeom>
          <a:noFill/>
          <a:ln>
            <a:solidFill>
              <a:schemeClr val="accent1"/>
            </a:solidFill>
          </a:ln>
        </p:spPr>
        <p:txBody>
          <a:bodyPr wrap="none" rtlCol="0">
            <a:spAutoFit/>
          </a:bodyPr>
          <a:lstStyle/>
          <a:p>
            <a:r>
              <a:rPr lang="de-CH" dirty="0" smtClean="0"/>
              <a:t>10 % zahlen</a:t>
            </a:r>
            <a:br>
              <a:rPr lang="de-CH" dirty="0" smtClean="0"/>
            </a:br>
            <a:r>
              <a:rPr lang="de-CH" dirty="0" smtClean="0"/>
              <a:t>50 % der Steuern</a:t>
            </a:r>
            <a:endParaRPr lang="de-CH" dirty="0"/>
          </a:p>
        </p:txBody>
      </p:sp>
    </p:spTree>
    <p:extLst>
      <p:ext uri="{BB962C8B-B14F-4D97-AF65-F5344CB8AC3E}">
        <p14:creationId xmlns:p14="http://schemas.microsoft.com/office/powerpoint/2010/main" val="1664447279"/>
      </p:ext>
    </p:extLst>
  </p:cSld>
  <p:clrMapOvr>
    <a:masterClrMapping/>
  </p:clrMapOvr>
  <p:transition spd="slow">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78</a:t>
            </a:fld>
            <a:endParaRPr lang="en-US"/>
          </a:p>
        </p:txBody>
      </p:sp>
      <p:sp>
        <p:nvSpPr>
          <p:cNvPr id="3" name="Titel 2"/>
          <p:cNvSpPr>
            <a:spLocks noGrp="1"/>
          </p:cNvSpPr>
          <p:nvPr>
            <p:ph type="title"/>
          </p:nvPr>
        </p:nvSpPr>
        <p:spPr/>
        <p:txBody>
          <a:bodyPr/>
          <a:lstStyle/>
          <a:p>
            <a:r>
              <a:rPr lang="de-CH" dirty="0" smtClean="0"/>
              <a:t>Handlungsdruck bei der Einkommenssteuer</a:t>
            </a:r>
            <a:endParaRPr lang="de-CH" dirty="0"/>
          </a:p>
        </p:txBody>
      </p:sp>
      <p:sp>
        <p:nvSpPr>
          <p:cNvPr id="4" name="Textplatzhalter 3"/>
          <p:cNvSpPr>
            <a:spLocks noGrp="1"/>
          </p:cNvSpPr>
          <p:nvPr>
            <p:ph type="body" sz="quarter" idx="14"/>
          </p:nvPr>
        </p:nvSpPr>
        <p:spPr/>
        <p:txBody>
          <a:bodyPr>
            <a:normAutofit/>
          </a:bodyPr>
          <a:lstStyle/>
          <a:p>
            <a:r>
              <a:rPr lang="de-CH" dirty="0" smtClean="0">
                <a:sym typeface="Wingdings" panose="05000000000000000000" pitchFamily="2" charset="2"/>
              </a:rPr>
              <a:t>BL ist nicht mehr wettbewerbsfähig</a:t>
            </a:r>
            <a:br>
              <a:rPr lang="de-CH" dirty="0" smtClean="0">
                <a:sym typeface="Wingdings" panose="05000000000000000000" pitchFamily="2" charset="2"/>
              </a:rPr>
            </a:br>
            <a:r>
              <a:rPr lang="de-CH" dirty="0" smtClean="0">
                <a:sym typeface="Wingdings" panose="05000000000000000000" pitchFamily="2" charset="2"/>
              </a:rPr>
              <a:t> Auch hier zeigen es die Zahlen deutlich.</a:t>
            </a:r>
          </a:p>
          <a:p>
            <a:r>
              <a:rPr lang="de-CH" dirty="0" smtClean="0">
                <a:sym typeface="Wingdings" panose="05000000000000000000" pitchFamily="2" charset="2"/>
              </a:rPr>
              <a:t>Die steuerliche Attraktivität fehlt bei den hohen Einkommen – bei den tiefen ist BL sehr attraktiv.</a:t>
            </a:r>
          </a:p>
          <a:p>
            <a:r>
              <a:rPr lang="de-CH" dirty="0" smtClean="0"/>
              <a:t>Rund 2 </a:t>
            </a:r>
            <a:r>
              <a:rPr lang="de-CH" dirty="0"/>
              <a:t>Prozent der steuerpflichtigen Personen </a:t>
            </a:r>
            <a:r>
              <a:rPr lang="de-CH" dirty="0" smtClean="0"/>
              <a:t>bezahlen</a:t>
            </a:r>
            <a:br>
              <a:rPr lang="de-CH" dirty="0" smtClean="0"/>
            </a:br>
            <a:r>
              <a:rPr lang="de-CH" dirty="0" smtClean="0"/>
              <a:t>24 Prozent </a:t>
            </a:r>
            <a:r>
              <a:rPr lang="de-CH" dirty="0"/>
              <a:t>der </a:t>
            </a:r>
            <a:r>
              <a:rPr lang="de-CH" dirty="0" smtClean="0"/>
              <a:t>Einkommenssteuer.</a:t>
            </a:r>
          </a:p>
          <a:p>
            <a:r>
              <a:rPr lang="de-CH" dirty="0" smtClean="0"/>
              <a:t>10 Prozent der Bestverdienenden zahlen knapp 50 Prozent.</a:t>
            </a:r>
          </a:p>
          <a:p>
            <a:r>
              <a:rPr lang="de-CH" dirty="0" smtClean="0"/>
              <a:t>Auch Personen mit hohem Einkommen sind mobil</a:t>
            </a:r>
            <a:r>
              <a:rPr lang="de-CH" dirty="0" smtClean="0">
                <a:sym typeface="Wingdings" panose="05000000000000000000" pitchFamily="2" charset="2"/>
              </a:rPr>
              <a:t>.</a:t>
            </a:r>
          </a:p>
          <a:p>
            <a:endParaRPr lang="de-CH" dirty="0"/>
          </a:p>
        </p:txBody>
      </p:sp>
    </p:spTree>
    <p:extLst>
      <p:ext uri="{BB962C8B-B14F-4D97-AF65-F5344CB8AC3E}">
        <p14:creationId xmlns:p14="http://schemas.microsoft.com/office/powerpoint/2010/main" val="359029275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Ertragsanteil der Vermögensstufen im STJ 2016</a:t>
            </a:r>
            <a:endParaRPr lang="de-CH" dirty="0"/>
          </a:p>
        </p:txBody>
      </p:sp>
      <p:grpSp>
        <p:nvGrpSpPr>
          <p:cNvPr id="4" name="Gruppieren 3"/>
          <p:cNvGrpSpPr/>
          <p:nvPr/>
        </p:nvGrpSpPr>
        <p:grpSpPr>
          <a:xfrm>
            <a:off x="263097" y="2041527"/>
            <a:ext cx="8699927" cy="4017528"/>
            <a:chOff x="0" y="0"/>
            <a:chExt cx="8134350" cy="3790950"/>
          </a:xfrm>
        </p:grpSpPr>
        <p:graphicFrame>
          <p:nvGraphicFramePr>
            <p:cNvPr id="5" name="Diagramm 4"/>
            <p:cNvGraphicFramePr/>
            <p:nvPr>
              <p:extLst/>
            </p:nvPr>
          </p:nvGraphicFramePr>
          <p:xfrm>
            <a:off x="0" y="0"/>
            <a:ext cx="8134350" cy="379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Gerade Verbindung mit Pfeil 5"/>
            <p:cNvCxnSpPr/>
            <p:nvPr/>
          </p:nvCxnSpPr>
          <p:spPr>
            <a:xfrm flipV="1">
              <a:off x="963035" y="1002004"/>
              <a:ext cx="0" cy="1621074"/>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p:cNvCxnSpPr/>
            <p:nvPr/>
          </p:nvCxnSpPr>
          <p:spPr>
            <a:xfrm flipV="1">
              <a:off x="7362825" y="203218"/>
              <a:ext cx="0" cy="711631"/>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grpSp>
      <p:sp>
        <p:nvSpPr>
          <p:cNvPr id="9" name="Textfeld 8"/>
          <p:cNvSpPr txBox="1"/>
          <p:nvPr/>
        </p:nvSpPr>
        <p:spPr>
          <a:xfrm>
            <a:off x="362523" y="6160655"/>
            <a:ext cx="257246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 </a:t>
            </a:r>
            <a:r>
              <a:rPr kumimoji="0" lang="de-CH"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www.statistik.bl.ch</a:t>
            </a:r>
            <a:endParaRPr kumimoji="0" lang="de-CH"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feld 11"/>
          <p:cNvSpPr txBox="1"/>
          <p:nvPr/>
        </p:nvSpPr>
        <p:spPr>
          <a:xfrm>
            <a:off x="5934808" y="2422744"/>
            <a:ext cx="1977292"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prstClr val="black"/>
                </a:solidFill>
                <a:effectLst/>
                <a:uLnTx/>
                <a:uFillTx/>
                <a:latin typeface="Arial"/>
                <a:ea typeface="+mn-ea"/>
                <a:cs typeface="+mn-cs"/>
              </a:rPr>
              <a:t>0,2 % zahlen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prstClr val="black"/>
                </a:solidFill>
                <a:effectLst/>
                <a:uLnTx/>
                <a:uFillTx/>
                <a:latin typeface="Arial"/>
                <a:ea typeface="+mn-ea"/>
                <a:cs typeface="+mn-cs"/>
              </a:rPr>
              <a:t>36 % der Steuern</a:t>
            </a:r>
            <a:endParaRPr kumimoji="0" lang="de-CH"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 name="Gerade Verbindung mit Pfeil 10"/>
          <p:cNvCxnSpPr/>
          <p:nvPr/>
        </p:nvCxnSpPr>
        <p:spPr>
          <a:xfrm flipV="1">
            <a:off x="5417128" y="2503059"/>
            <a:ext cx="0" cy="2041233"/>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sp>
        <p:nvSpPr>
          <p:cNvPr id="3" name="Foliennummernplatzhalter 2"/>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343499-4781-8F47-9616-5D65C730EB58}" type="slidenum">
              <a:rPr kumimoji="0" lang="en-US" sz="1000" b="0" i="0" u="none" strike="noStrike" kern="1200" cap="none" spc="0" normalizeH="0" baseline="0" noProof="0" smtClean="0">
                <a:ln>
                  <a:noFill/>
                </a:ln>
                <a:solidFill>
                  <a:srgbClr val="5559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555959"/>
              </a:solidFill>
              <a:effectLst/>
              <a:uLnTx/>
              <a:uFillTx/>
              <a:latin typeface="Arial"/>
              <a:ea typeface="+mn-ea"/>
              <a:cs typeface="+mn-cs"/>
            </a:endParaRPr>
          </a:p>
        </p:txBody>
      </p:sp>
      <p:sp>
        <p:nvSpPr>
          <p:cNvPr id="7" name="Textfeld 6"/>
          <p:cNvSpPr txBox="1"/>
          <p:nvPr/>
        </p:nvSpPr>
        <p:spPr>
          <a:xfrm>
            <a:off x="3147646" y="3200509"/>
            <a:ext cx="2172390" cy="646331"/>
          </a:xfrm>
          <a:prstGeom prst="rect">
            <a:avLst/>
          </a:prstGeom>
          <a:noFill/>
          <a:ln>
            <a:solidFill>
              <a:schemeClr val="tx1"/>
            </a:solidFill>
          </a:ln>
        </p:spPr>
        <p:txBody>
          <a:bodyPr wrap="none" rtlCol="0">
            <a:spAutoFit/>
          </a:bodyPr>
          <a:lstStyle/>
          <a:p>
            <a:r>
              <a:rPr lang="de-CH" dirty="0" smtClean="0"/>
              <a:t>7,7 % zahlen</a:t>
            </a:r>
            <a:br>
              <a:rPr lang="de-CH" dirty="0" smtClean="0"/>
            </a:br>
            <a:r>
              <a:rPr lang="de-CH" dirty="0" smtClean="0"/>
              <a:t>90,2 % der Steuern</a:t>
            </a:r>
            <a:endParaRPr lang="de-CH" dirty="0"/>
          </a:p>
        </p:txBody>
      </p:sp>
    </p:spTree>
    <p:extLst>
      <p:ext uri="{BB962C8B-B14F-4D97-AF65-F5344CB8AC3E}">
        <p14:creationId xmlns:p14="http://schemas.microsoft.com/office/powerpoint/2010/main" val="2441777090"/>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9</a:t>
            </a:fld>
            <a:endParaRPr lang="en-US"/>
          </a:p>
        </p:txBody>
      </p:sp>
      <p:sp>
        <p:nvSpPr>
          <p:cNvPr id="3" name="Titel 2"/>
          <p:cNvSpPr>
            <a:spLocks noGrp="1"/>
          </p:cNvSpPr>
          <p:nvPr>
            <p:ph type="title"/>
          </p:nvPr>
        </p:nvSpPr>
        <p:spPr/>
        <p:txBody>
          <a:bodyPr/>
          <a:lstStyle/>
          <a:p>
            <a:r>
              <a:rPr lang="de-CH" dirty="0" smtClean="0"/>
              <a:t>Kleiner Kreis Vermögender mit grosser Bedeutung</a:t>
            </a:r>
            <a:endParaRPr lang="de-CH" dirty="0"/>
          </a:p>
        </p:txBody>
      </p:sp>
      <p:sp>
        <p:nvSpPr>
          <p:cNvPr id="4" name="Textplatzhalter 3"/>
          <p:cNvSpPr>
            <a:spLocks noGrp="1"/>
          </p:cNvSpPr>
          <p:nvPr>
            <p:ph type="body" sz="quarter" idx="14"/>
          </p:nvPr>
        </p:nvSpPr>
        <p:spPr/>
        <p:txBody>
          <a:bodyPr>
            <a:normAutofit/>
          </a:bodyPr>
          <a:lstStyle/>
          <a:p>
            <a:r>
              <a:rPr lang="de-CH" dirty="0" smtClean="0"/>
              <a:t>0,2 Prozent der steuerpflichtigen Personen bezahlen</a:t>
            </a:r>
            <a:br>
              <a:rPr lang="de-CH" dirty="0" smtClean="0"/>
            </a:br>
            <a:r>
              <a:rPr lang="de-CH" dirty="0" smtClean="0"/>
              <a:t>36 Prozent der Vermögenssteuer </a:t>
            </a:r>
            <a:r>
              <a:rPr lang="de-CH" dirty="0" smtClean="0">
                <a:sym typeface="Wingdings" panose="05000000000000000000" pitchFamily="2" charset="2"/>
              </a:rPr>
              <a:t> </a:t>
            </a:r>
            <a:r>
              <a:rPr lang="de-CH" dirty="0" smtClean="0"/>
              <a:t>über 55 Mio. Franken von total 154 Mio. Franken im Jahr 2016.</a:t>
            </a:r>
          </a:p>
          <a:p>
            <a:r>
              <a:rPr lang="de-CH" dirty="0" smtClean="0"/>
              <a:t>Die Vermögenssteuer stammt zum grossen Teil von rund</a:t>
            </a:r>
            <a:br>
              <a:rPr lang="de-CH" dirty="0" smtClean="0"/>
            </a:br>
            <a:r>
              <a:rPr lang="de-CH" dirty="0" smtClean="0"/>
              <a:t>330 Personen mit einem Vermögen von über 10 Millionen Franken.</a:t>
            </a:r>
          </a:p>
          <a:p>
            <a:r>
              <a:rPr lang="de-CH" dirty="0" smtClean="0"/>
              <a:t>Vermögende Personen sind nicht nur reich, sondern auch sehr mobil </a:t>
            </a:r>
            <a:r>
              <a:rPr lang="de-CH" dirty="0" smtClean="0">
                <a:sym typeface="Wingdings" panose="05000000000000000000" pitchFamily="2" charset="2"/>
              </a:rPr>
              <a:t> Sie haben oft an verschiedenen Orten steuerliche Anknüpfungspunkte (Liegenschaften).</a:t>
            </a:r>
          </a:p>
          <a:p>
            <a:pPr>
              <a:buFont typeface="Wingdings" panose="05000000000000000000" pitchFamily="2" charset="2"/>
              <a:buChar char="Ø"/>
            </a:pPr>
            <a:r>
              <a:rPr lang="de-CH" dirty="0">
                <a:solidFill>
                  <a:srgbClr val="FF0000"/>
                </a:solidFill>
              </a:rPr>
              <a:t>Zu dieser Kundengruppe gilt es, </a:t>
            </a:r>
            <a:r>
              <a:rPr lang="de-CH" dirty="0" smtClean="0">
                <a:solidFill>
                  <a:srgbClr val="FF0000"/>
                </a:solidFill>
              </a:rPr>
              <a:t>besonders Sorge </a:t>
            </a:r>
            <a:r>
              <a:rPr lang="de-CH" dirty="0">
                <a:solidFill>
                  <a:srgbClr val="FF0000"/>
                </a:solidFill>
              </a:rPr>
              <a:t>zu tragen</a:t>
            </a:r>
            <a:r>
              <a:rPr lang="de-CH" dirty="0" smtClean="0">
                <a:solidFill>
                  <a:srgbClr val="FF0000"/>
                </a:solidFill>
              </a:rPr>
              <a:t>.</a:t>
            </a:r>
            <a:endParaRPr lang="de-CH" dirty="0"/>
          </a:p>
        </p:txBody>
      </p:sp>
    </p:spTree>
    <p:extLst>
      <p:ext uri="{BB962C8B-B14F-4D97-AF65-F5344CB8AC3E}">
        <p14:creationId xmlns:p14="http://schemas.microsoft.com/office/powerpoint/2010/main" val="1788027684"/>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PT_FKD_171127">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PT_FKD_171127">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PPT_FKD_171127</Template>
  <TotalTime>0</TotalTime>
  <Words>5532</Words>
  <Application>Microsoft Office PowerPoint</Application>
  <PresentationFormat>Bildschirmpräsentation (4:3)</PresentationFormat>
  <Paragraphs>2406</Paragraphs>
  <Slides>78</Slides>
  <Notes>1</Notes>
  <HiddenSlides>0</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78</vt:i4>
      </vt:variant>
    </vt:vector>
  </HeadingPairs>
  <TitlesOfParts>
    <vt:vector size="87" baseType="lpstr">
      <vt:lpstr>Arial</vt:lpstr>
      <vt:lpstr>Calibri</vt:lpstr>
      <vt:lpstr>Helvetica</vt:lpstr>
      <vt:lpstr>Symbol</vt:lpstr>
      <vt:lpstr>Times New Roman</vt:lpstr>
      <vt:lpstr>Wingdings</vt:lpstr>
      <vt:lpstr>PPT_FKD_171127</vt:lpstr>
      <vt:lpstr>1_PPT_FKD_171127</vt:lpstr>
      <vt:lpstr>think-cell Folie</vt:lpstr>
      <vt:lpstr>Vermögenssteuerreform Teil I</vt:lpstr>
      <vt:lpstr>1. Begrüssung</vt:lpstr>
      <vt:lpstr>Ablauf der Medienkonferenz</vt:lpstr>
      <vt:lpstr>2. Belastung durch Vermögenssteuer</vt:lpstr>
      <vt:lpstr>Vermögenssteuerbelastung 2018 (in Promille) (verheiratet – Kantonshauptorte)</vt:lpstr>
      <vt:lpstr>Vermögenssteuerbelastung im Vergleich</vt:lpstr>
      <vt:lpstr>Wer bezahlte Vermögenssteuern im Steuerjahr 2016?</vt:lpstr>
      <vt:lpstr>Ertragsanteil der Vermögensstufen im STJ 2016</vt:lpstr>
      <vt:lpstr>Kleiner Kreis Vermögender mit grosser Bedeutung</vt:lpstr>
      <vt:lpstr>Vermögensmillionäre in der Schweiz</vt:lpstr>
      <vt:lpstr>Entwicklung des Reinvermögens</vt:lpstr>
      <vt:lpstr>Vermögensmillionäre und Reinvermögensentwicklung</vt:lpstr>
      <vt:lpstr>Handlungsdruck bei der Vermögenssteuer</vt:lpstr>
      <vt:lpstr>3. Einbettung der Reform</vt:lpstr>
      <vt:lpstr>Realisierte grosse Steuerreformen</vt:lpstr>
      <vt:lpstr>Geplante grosse Steuerreformen</vt:lpstr>
      <vt:lpstr>Erhebung Nettowohnfläche / Überprüfung Eigenmietwerte</vt:lpstr>
      <vt:lpstr>Vermögenssteuerreform I in drei Schritten</vt:lpstr>
      <vt:lpstr>Vermögenssteuerreform II</vt:lpstr>
      <vt:lpstr>4. Ergebnisse der Vernehmlassung</vt:lpstr>
      <vt:lpstr>Grundsätzliche Zustimmung (1)</vt:lpstr>
      <vt:lpstr>Grundsätzliche Zustimmung (2)</vt:lpstr>
      <vt:lpstr>Grundsätzliche Ablehnung</vt:lpstr>
      <vt:lpstr>5. Kompensation für die Gemeinden</vt:lpstr>
      <vt:lpstr>Steuerverhältnis der Gemeinden zum Kanton</vt:lpstr>
      <vt:lpstr>Steuermindererträge für die Gemeinden (1)</vt:lpstr>
      <vt:lpstr>Steuermindererträge für die Gemeinden (2)</vt:lpstr>
      <vt:lpstr>Ressourcenausgleich</vt:lpstr>
      <vt:lpstr>Entlastung für die Gemeinden (1)</vt:lpstr>
      <vt:lpstr>Entlastung für die Gemeinden (2)</vt:lpstr>
      <vt:lpstr>Reduktion Kompensationsleistungen</vt:lpstr>
      <vt:lpstr>Übergangsregelung nach Betroffenheit</vt:lpstr>
      <vt:lpstr>Verteilung Entlastungsmassnahme auf die Gemeinden</vt:lpstr>
      <vt:lpstr>6. Weitere Punkte aus der Vernehmlassung</vt:lpstr>
      <vt:lpstr>Ertragsneutrale Reform der Vermögenssteuer</vt:lpstr>
      <vt:lpstr>«Ertragsneutraler» Tarif – Beispiel </vt:lpstr>
      <vt:lpstr>«Ertragsneutraler» Tarif – Auswirkungen (1)</vt:lpstr>
      <vt:lpstr>«Ertragsneutraler» Tarif – Auswirkungen (2)</vt:lpstr>
      <vt:lpstr>«Ertragsneutraler» Tarif – Auswirkungen (3)</vt:lpstr>
      <vt:lpstr>«Ertragsneutraler» Tarif – Auswirkungen (4)</vt:lpstr>
      <vt:lpstr>«Ertragsneutraler» Tarif – Auswirkungen (5)</vt:lpstr>
      <vt:lpstr>Etappierung der Steuerreformen (1)</vt:lpstr>
      <vt:lpstr>Etappierung der Steuerreformen (2)</vt:lpstr>
      <vt:lpstr>7. Vermögenssteuerreform I im Detail</vt:lpstr>
      <vt:lpstr>Aufhebung der Baselbieter Steuerwerte</vt:lpstr>
      <vt:lpstr>Neuer Vermögenssteuertarif</vt:lpstr>
      <vt:lpstr>Neuer Vermögensfreibetrag</vt:lpstr>
      <vt:lpstr>8. Finanzielle Auswirkungen</vt:lpstr>
      <vt:lpstr>Finanzielle Auswirkungen beim Kanton</vt:lpstr>
      <vt:lpstr>Finanzielle Auswirkungen bei den Gemeinden</vt:lpstr>
      <vt:lpstr>Finanzielle Auswirkungen bei den Kirchgemeinden (1)</vt:lpstr>
      <vt:lpstr>Finanzielle Auswirkungen bei den Kirchgemeinden (2)</vt:lpstr>
      <vt:lpstr>Finanzielle Auswirkungen bei den Kirchgemeinden (3)</vt:lpstr>
      <vt:lpstr>9. Würdigung</vt:lpstr>
      <vt:lpstr>Reform der Vermögenssteuer I auf einen Blick</vt:lpstr>
      <vt:lpstr>Bedeutung von Schritt 3</vt:lpstr>
      <vt:lpstr>NWCH Vermögenssteuerbelastung 2018</vt:lpstr>
      <vt:lpstr>Interkantonaler Vergleich mit neuer Positionierung BL</vt:lpstr>
      <vt:lpstr>Finanzpolitische Rahmenbedingungen stimmen</vt:lpstr>
      <vt:lpstr>Finanzielle Situation der Gemeinden</vt:lpstr>
      <vt:lpstr>Fazit und Zusammenfassung (1)</vt:lpstr>
      <vt:lpstr>Fazit und Zusammenfassung (2)</vt:lpstr>
      <vt:lpstr>10. Fragen / Diskussion</vt:lpstr>
      <vt:lpstr>Anhang</vt:lpstr>
      <vt:lpstr>Vermögenssteuer</vt:lpstr>
      <vt:lpstr>Steuerbelastungskurve Alleinstehend</vt:lpstr>
      <vt:lpstr>Steuerbelastungskurve Ehepaare</vt:lpstr>
      <vt:lpstr>Auswirkungen auf die Steuerkundschaft (1) </vt:lpstr>
      <vt:lpstr>Auswirkungen auf die Steuerkundschaft (2) </vt:lpstr>
      <vt:lpstr>Auswirkungen auf die Steuerkundschaft (3) </vt:lpstr>
      <vt:lpstr>Interkantonale Repartitionswerte </vt:lpstr>
      <vt:lpstr>Einkommenssteuer</vt:lpstr>
      <vt:lpstr>Einkommenssteuerbelastung 2020 (in Prozent) (verheiratet, 2 Kinder – Kantonshauptorte) </vt:lpstr>
      <vt:lpstr>Einkommenssteuerbelastung 2020 (in Prozent) (ledig – Kantonshauptorte)</vt:lpstr>
      <vt:lpstr>Einkommenssteuerbelastung im Vergleich</vt:lpstr>
      <vt:lpstr>Wer bezahlte Einkommenssteuern im Steuerjahr 2016?</vt:lpstr>
      <vt:lpstr>Ertragsanteil der Einkommensstufen im STJ 2016</vt:lpstr>
      <vt:lpstr>Handlungsdruck bei der Einkommenssteuer</vt:lpstr>
    </vt:vector>
  </TitlesOfParts>
  <Company>Kantonale Verwaltungen 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Joerin, Daniela FKD</dc:creator>
  <cp:lastModifiedBy>Biondi, Bartolino FKD</cp:lastModifiedBy>
  <cp:revision>593</cp:revision>
  <cp:lastPrinted>2022-03-22T08:38:53Z</cp:lastPrinted>
  <dcterms:created xsi:type="dcterms:W3CDTF">2018-02-12T10:03:18Z</dcterms:created>
  <dcterms:modified xsi:type="dcterms:W3CDTF">2022-03-22T12:58:26Z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