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UI/images/BL_Typoraster_icon.png" ContentType="image/.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98e67f2622ad4477" Type="http://schemas.microsoft.com/office/2006/relationships/ui/extensibility" Target="customUI/customUI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4" r:id="rId4"/>
  </p:sldMasterIdLst>
  <p:notesMasterIdLst>
    <p:notesMasterId r:id="rId13"/>
  </p:notesMasterIdLst>
  <p:handoutMasterIdLst>
    <p:handoutMasterId r:id="rId14"/>
  </p:handoutMasterIdLst>
  <p:sldIdLst>
    <p:sldId id="267" r:id="rId5"/>
    <p:sldId id="284" r:id="rId6"/>
    <p:sldId id="278" r:id="rId7"/>
    <p:sldId id="279" r:id="rId8"/>
    <p:sldId id="280" r:id="rId9"/>
    <p:sldId id="281" r:id="rId10"/>
    <p:sldId id="282" r:id="rId11"/>
    <p:sldId id="28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4">
          <p15:clr>
            <a:srgbClr val="A4A3A4"/>
          </p15:clr>
        </p15:guide>
        <p15:guide id="2" orient="horz" pos="1236">
          <p15:clr>
            <a:srgbClr val="A4A3A4"/>
          </p15:clr>
        </p15:guide>
        <p15:guide id="3" orient="horz" pos="1079">
          <p15:clr>
            <a:srgbClr val="A4A3A4"/>
          </p15:clr>
        </p15:guide>
        <p15:guide id="4" orient="horz" pos="4206">
          <p15:clr>
            <a:srgbClr val="A4A3A4"/>
          </p15:clr>
        </p15:guide>
        <p15:guide id="5" orient="horz" pos="773">
          <p15:clr>
            <a:srgbClr val="A4A3A4"/>
          </p15:clr>
        </p15:guide>
        <p15:guide id="6" pos="112">
          <p15:clr>
            <a:srgbClr val="A4A3A4"/>
          </p15:clr>
        </p15:guide>
        <p15:guide id="7" pos="2824">
          <p15:clr>
            <a:srgbClr val="A4A3A4"/>
          </p15:clr>
        </p15:guide>
        <p15:guide id="8" pos="2936">
          <p15:clr>
            <a:srgbClr val="A4A3A4"/>
          </p15:clr>
        </p15:guide>
        <p15:guide id="9" pos="3389">
          <p15:clr>
            <a:srgbClr val="A4A3A4"/>
          </p15:clr>
        </p15:guide>
        <p15:guide id="10" pos="3502">
          <p15:clr>
            <a:srgbClr val="A4A3A4"/>
          </p15:clr>
        </p15:guide>
        <p15:guide id="11" pos="3953">
          <p15:clr>
            <a:srgbClr val="A4A3A4"/>
          </p15:clr>
        </p15:guide>
        <p15:guide id="12" pos="4067">
          <p15:clr>
            <a:srgbClr val="A4A3A4"/>
          </p15:clr>
        </p15:guide>
        <p15:guide id="13" pos="4517">
          <p15:clr>
            <a:srgbClr val="A4A3A4"/>
          </p15:clr>
        </p15:guide>
        <p15:guide id="14" pos="4630">
          <p15:clr>
            <a:srgbClr val="A4A3A4"/>
          </p15:clr>
        </p15:guide>
        <p15:guide id="15" pos="5082">
          <p15:clr>
            <a:srgbClr val="A4A3A4"/>
          </p15:clr>
        </p15:guide>
        <p15:guide id="16" pos="5196">
          <p15:clr>
            <a:srgbClr val="A4A3A4"/>
          </p15:clr>
        </p15:guide>
        <p15:guide id="17" pos="5646">
          <p15:clr>
            <a:srgbClr val="A4A3A4"/>
          </p15:clr>
        </p15:guide>
        <p15:guide id="18" pos="2373">
          <p15:clr>
            <a:srgbClr val="A4A3A4"/>
          </p15:clr>
        </p15:guide>
        <p15:guide id="19" pos="1693">
          <p15:clr>
            <a:srgbClr val="A4A3A4"/>
          </p15:clr>
        </p15:guide>
        <p15:guide id="20" pos="2258">
          <p15:clr>
            <a:srgbClr val="A4A3A4"/>
          </p15:clr>
        </p15:guide>
        <p15:guide id="21" pos="1809">
          <p15:clr>
            <a:srgbClr val="A4A3A4"/>
          </p15:clr>
        </p15:guide>
        <p15:guide id="22" pos="1243">
          <p15:clr>
            <a:srgbClr val="A4A3A4"/>
          </p15:clr>
        </p15:guide>
        <p15:guide id="23" pos="1128">
          <p15:clr>
            <a:srgbClr val="A4A3A4"/>
          </p15:clr>
        </p15:guide>
        <p15:guide id="24" pos="564">
          <p15:clr>
            <a:srgbClr val="A4A3A4"/>
          </p15:clr>
        </p15:guide>
        <p15:guide id="25" pos="6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84" autoAdjust="0"/>
    <p:restoredTop sz="93282" autoAdjust="0"/>
  </p:normalViewPr>
  <p:slideViewPr>
    <p:cSldViewPr snapToGrid="0" snapToObjects="1">
      <p:cViewPr varScale="1">
        <p:scale>
          <a:sx n="89" d="100"/>
          <a:sy n="89" d="100"/>
        </p:scale>
        <p:origin x="1152" y="176"/>
      </p:cViewPr>
      <p:guideLst>
        <p:guide orient="horz" pos="114"/>
        <p:guide orient="horz" pos="1236"/>
        <p:guide orient="horz" pos="1079"/>
        <p:guide orient="horz" pos="4206"/>
        <p:guide orient="horz" pos="773"/>
        <p:guide pos="112"/>
        <p:guide pos="2824"/>
        <p:guide pos="2936"/>
        <p:guide pos="3389"/>
        <p:guide pos="3502"/>
        <p:guide pos="3953"/>
        <p:guide pos="4067"/>
        <p:guide pos="4517"/>
        <p:guide pos="4630"/>
        <p:guide pos="5082"/>
        <p:guide pos="5196"/>
        <p:guide pos="5646"/>
        <p:guide pos="2373"/>
        <p:guide pos="1693"/>
        <p:guide pos="2258"/>
        <p:guide pos="1809"/>
        <p:guide pos="1243"/>
        <p:guide pos="1128"/>
        <p:guide pos="564"/>
        <p:guide pos="6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7306B-1849-1642-83CD-33830B42A476}" type="datetimeFigureOut">
              <a:rPr lang="en-US" smtClean="0"/>
              <a:t>5/8/18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A3322-4079-BF4A-9D9D-8E40754E090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343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97467-056E-E244-B20D-F2C91E7BC69D}" type="datetimeFigureOut">
              <a:rPr lang="en-US" smtClean="0"/>
              <a:t>5/8/18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3551E-C1F7-3449-9D64-1DB59B6C67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225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Hinweis: </a:t>
            </a:r>
            <a:r>
              <a:rPr lang="de-DE"/>
              <a:t>Sinnvoll ist, </a:t>
            </a:r>
            <a:r>
              <a:rPr lang="de-DE" dirty="0"/>
              <a:t>wenn hier direkt Bezug auf ein Miniprojekt genommen wird.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8D367-AE81-6640-AFAB-C650CBB60B19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0007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962150"/>
            <a:ext cx="9144000" cy="4902587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  <p:pic>
        <p:nvPicPr>
          <p:cNvPr id="2" name="typoras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2912"/>
            <a:ext cx="9144000" cy="489508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799" y="997527"/>
            <a:ext cx="8785225" cy="71538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baseline="0"/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77800" y="180975"/>
            <a:ext cx="4305300" cy="175160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555959"/>
                </a:solidFill>
              </a:defRPr>
            </a:lvl1pPr>
          </a:lstStyle>
          <a:p>
            <a:pPr lvl="0"/>
            <a:r>
              <a:rPr lang="de-DE" dirty="0"/>
              <a:t>Autor Vorname Nachname, Datum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gemein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1" y="972001"/>
            <a:ext cx="8785224" cy="74091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106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 mit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962150"/>
            <a:ext cx="9144000" cy="4902587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  <p:pic>
        <p:nvPicPr>
          <p:cNvPr id="2" name="typoras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2061"/>
            <a:ext cx="9144000" cy="489508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0" y="1141522"/>
            <a:ext cx="8640000" cy="34065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baseline="0"/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77800" y="1503978"/>
            <a:ext cx="8640000" cy="206408"/>
          </a:xfrm>
        </p:spPr>
        <p:txBody>
          <a:bodyPr>
            <a:no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buNone/>
              <a:defRPr sz="1600" baseline="0">
                <a:solidFill>
                  <a:srgbClr val="FF0000"/>
                </a:solidFill>
                <a:latin typeface="+mj-lt"/>
              </a:defRPr>
            </a:lvl1pPr>
          </a:lstStyle>
          <a:p>
            <a:pPr lvl="0"/>
            <a:r>
              <a:rPr lang="de-CH" sz="1600" dirty="0">
                <a:latin typeface="+mj-lt"/>
              </a:rPr>
              <a:t>Untertitel (16pt normal)</a:t>
            </a:r>
            <a:endParaRPr lang="de-CH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77800" y="180975"/>
            <a:ext cx="4305300" cy="175160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555959"/>
                </a:solidFill>
              </a:defRPr>
            </a:lvl1pPr>
          </a:lstStyle>
          <a:p>
            <a:pPr lvl="0"/>
            <a:r>
              <a:rPr lang="de-DE" dirty="0"/>
              <a:t>Autor Vorname Nachname, Datum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7479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 2 Zeilen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962150"/>
            <a:ext cx="9144000" cy="4902587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  <p:pic>
        <p:nvPicPr>
          <p:cNvPr id="2" name="typoras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026"/>
            <a:ext cx="9144000" cy="489508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0" y="934816"/>
            <a:ext cx="8640000" cy="34065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baseline="0"/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83178" y="1297510"/>
            <a:ext cx="8640000" cy="416551"/>
          </a:xfrm>
        </p:spPr>
        <p:txBody>
          <a:bodyPr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rgbClr val="FF0000"/>
                </a:solidFill>
                <a:latin typeface="+mj-lt"/>
              </a:defRPr>
            </a:lvl1pPr>
          </a:lstStyle>
          <a:p>
            <a:pPr lvl="0"/>
            <a:r>
              <a:rPr lang="de-CH" sz="1600" dirty="0">
                <a:latin typeface="+mj-lt"/>
              </a:rPr>
              <a:t>Untertitel (16pt normal)</a:t>
            </a:r>
          </a:p>
          <a:p>
            <a:pPr lvl="0"/>
            <a:r>
              <a:rPr lang="de-CH" sz="1600" dirty="0">
                <a:latin typeface="+mj-lt"/>
              </a:rPr>
              <a:t>Zweite Zeile</a:t>
            </a:r>
            <a:endParaRPr lang="de-CH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77800" y="180975"/>
            <a:ext cx="4305300" cy="175160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555959"/>
                </a:solidFill>
              </a:defRPr>
            </a:lvl1pPr>
          </a:lstStyle>
          <a:p>
            <a:pPr lvl="0"/>
            <a:r>
              <a:rPr lang="de-DE" dirty="0"/>
              <a:t>Autor Vorname Nachname, Datum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8211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4660900" y="1962151"/>
            <a:ext cx="4302125" cy="47148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60000" indent="-360000">
              <a:lnSpc>
                <a:spcPct val="90000"/>
              </a:lnSpc>
              <a:buFont typeface="+mj-lt"/>
              <a:buAutoNum type="arabicPeriod"/>
              <a:defRPr sz="2500"/>
            </a:lvl1pPr>
          </a:lstStyle>
          <a:p>
            <a:pPr lvl="0"/>
            <a:r>
              <a:rPr lang="de-DE" dirty="0"/>
              <a:t>Inhalt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7800" y="1962150"/>
            <a:ext cx="4305300" cy="471487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1" y="960846"/>
            <a:ext cx="8785224" cy="75206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54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3767138" y="1962150"/>
            <a:ext cx="5195885" cy="47148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>
              <a:lnSpc>
                <a:spcPct val="90000"/>
              </a:lnSpc>
              <a:spcAft>
                <a:spcPts val="800"/>
              </a:spcAft>
              <a:buNone/>
              <a:defRPr sz="250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Text </a:t>
            </a:r>
            <a:r>
              <a:rPr lang="en-US" dirty="0" err="1"/>
              <a:t>eingeben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7801" y="1962150"/>
            <a:ext cx="3406774" cy="471718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799" y="972000"/>
            <a:ext cx="8785225" cy="74091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326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7801" y="1962151"/>
            <a:ext cx="6992937" cy="471487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1" y="972000"/>
            <a:ext cx="8785224" cy="74091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127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12"/>
          </p:nvPr>
        </p:nvSpPr>
        <p:spPr>
          <a:xfrm>
            <a:off x="177799" y="1962150"/>
            <a:ext cx="8785226" cy="471487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1600"/>
            </a:lvl1pPr>
          </a:lstStyle>
          <a:p>
            <a:r>
              <a:rPr lang="de-DE"/>
              <a:t>Diagramm durch Klicken auf Symbol hinzufügen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799" y="972000"/>
            <a:ext cx="8785225" cy="74091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169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BFECD78-3C8E-49F2-8FAB-59489D168ABB}" type="datetimeFigureOut">
              <a:rPr lang="en-US" smtClean="0"/>
              <a:t>5/8/18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FB56013-B943-42BA-886F-6F9D4EB85E9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133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/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538" y="191829"/>
            <a:ext cx="3959860" cy="8636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7799" y="1229298"/>
            <a:ext cx="8785225" cy="48361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de-DE" dirty="0"/>
              <a:t>Haupttitel/Untertitel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799" y="1962150"/>
            <a:ext cx="8785225" cy="47148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5" r:id="rId1"/>
    <p:sldLayoutId id="2147493467" r:id="rId2"/>
    <p:sldLayoutId id="2147493473" r:id="rId3"/>
    <p:sldLayoutId id="2147493474" r:id="rId4"/>
    <p:sldLayoutId id="2147493466" r:id="rId5"/>
    <p:sldLayoutId id="2147493469" r:id="rId6"/>
    <p:sldLayoutId id="2147493470" r:id="rId7"/>
    <p:sldLayoutId id="2147493471" r:id="rId8"/>
    <p:sldLayoutId id="2147493476" r:id="rId9"/>
  </p:sldLayoutIdLst>
  <p:hf hdr="0" ftr="0" dt="0"/>
  <p:txStyles>
    <p:titleStyle>
      <a:lvl1pPr algn="l" defTabSz="457200" rtl="0" eaLnBrk="1" latinLnBrk="0" hangingPunct="1">
        <a:lnSpc>
          <a:spcPts val="2500"/>
        </a:lnSpc>
        <a:spcBef>
          <a:spcPct val="0"/>
        </a:spcBef>
        <a:buNone/>
        <a:defRPr sz="2500" b="1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77800" y="1686376"/>
            <a:ext cx="8785224" cy="740912"/>
          </a:xfrm>
        </p:spPr>
        <p:txBody>
          <a:bodyPr/>
          <a:lstStyle/>
          <a:p>
            <a:pPr algn="ctr"/>
            <a:r>
              <a:rPr lang="de-CH" sz="4000" dirty="0"/>
              <a:t>Datenspeicherung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177799" y="2886075"/>
            <a:ext cx="8785225" cy="3790950"/>
          </a:xfrm>
        </p:spPr>
        <p:txBody>
          <a:bodyPr/>
          <a:lstStyle/>
          <a:p>
            <a:pPr marL="0" indent="0" algn="ctr">
              <a:buNone/>
            </a:pPr>
            <a:endParaRPr lang="de-CH" b="1" dirty="0"/>
          </a:p>
          <a:p>
            <a:pPr marL="0" indent="0" algn="ctr">
              <a:buNone/>
            </a:pPr>
            <a:endParaRPr lang="de-CH" sz="2400" b="1" dirty="0"/>
          </a:p>
          <a:p>
            <a:pPr marL="0" indent="0" algn="ctr">
              <a:buNone/>
            </a:pPr>
            <a:r>
              <a:rPr lang="de-CH" sz="2400" b="1" dirty="0"/>
              <a:t>Wir schaffen Ordnung.</a:t>
            </a:r>
          </a:p>
          <a:p>
            <a:pPr marL="0" indent="0" algn="ctr">
              <a:buNone/>
            </a:pPr>
            <a:endParaRPr lang="de-CH" dirty="0"/>
          </a:p>
          <a:p>
            <a:pPr marL="0" indent="0" algn="ctr">
              <a:buNone/>
            </a:pPr>
            <a:endParaRPr lang="de-CH" dirty="0"/>
          </a:p>
          <a:p>
            <a:pPr marL="0" indent="0" algn="ctr">
              <a:buNone/>
            </a:pPr>
            <a:r>
              <a:rPr lang="de-CH" sz="2000" dirty="0"/>
              <a:t>Klasse – Datum</a:t>
            </a:r>
          </a:p>
        </p:txBody>
      </p:sp>
    </p:spTree>
    <p:extLst>
      <p:ext uri="{BB962C8B-B14F-4D97-AF65-F5344CB8AC3E}">
        <p14:creationId xmlns:p14="http://schemas.microsoft.com/office/powerpoint/2010/main" val="2084880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2800" dirty="0">
                <a:ea typeface="Century Gothic" charset="0"/>
                <a:cs typeface="Century Gothic" charset="0"/>
              </a:rPr>
              <a:t>Eine Ordnerstruktur erstellen</a:t>
            </a:r>
            <a:endParaRPr lang="de-CH" sz="28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>
                <a:ea typeface="Century Gothic" charset="0"/>
                <a:cs typeface="Century Gothic" charset="0"/>
              </a:rPr>
              <a:t>Sicherlich hast du auch schon auf den Bildschirm eines Freundes/einer Freundin geblickt, deinen Eltern bei der Arbeit am Computer zugeschaut oder bei einer </a:t>
            </a:r>
            <a:r>
              <a:rPr lang="de-CH" dirty="0">
                <a:ea typeface="Century Gothic" charset="0"/>
                <a:cs typeface="Arial" panose="020B0604020202020204" pitchFamily="34" charset="0"/>
              </a:rPr>
              <a:t>Lehrperson</a:t>
            </a:r>
            <a:r>
              <a:rPr lang="de-CH" dirty="0">
                <a:ea typeface="Century Gothic" charset="0"/>
                <a:cs typeface="Century Gothic" charset="0"/>
              </a:rPr>
              <a:t> einen Blick auf den Desktop geworfen. Jede Person ordnet und strukturiert ihre Daten anders – dabei gibt es übersichtlichere und weniger übersichtliche Strukturen.</a:t>
            </a:r>
            <a:endParaRPr lang="de-DE" dirty="0">
              <a:ea typeface="Century Gothic" charset="0"/>
              <a:cs typeface="Century Gothic" charset="0"/>
            </a:endParaRP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59073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b="1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Wie ordnet ihr? (15‘)</a:t>
            </a:r>
            <a:endParaRPr lang="de-DE" dirty="0">
              <a:solidFill>
                <a:schemeClr val="tx1"/>
              </a:solidFill>
              <a:ea typeface="Century Gothic" charset="0"/>
              <a:cs typeface="Century Gothic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spcAft>
                <a:spcPts val="1200"/>
              </a:spcAft>
            </a:pPr>
            <a:r>
              <a:rPr lang="de-CH" sz="2700" dirty="0">
                <a:ea typeface="Century Gothic" charset="0"/>
                <a:cs typeface="Century Gothic" charset="0"/>
              </a:rPr>
              <a:t>Diskutiert in der Gruppe, wo und wie ihr eure Daten auf dem Schulcomputer oder eurem eigenen Computer gespeichert habt.</a:t>
            </a:r>
          </a:p>
          <a:p>
            <a:pPr lvl="0">
              <a:spcAft>
                <a:spcPts val="600"/>
              </a:spcAft>
            </a:pPr>
            <a:r>
              <a:rPr lang="de-CH" sz="2700" dirty="0">
                <a:ea typeface="Century Gothic" charset="0"/>
                <a:cs typeface="Century Gothic" charset="0"/>
              </a:rPr>
              <a:t>Erstellt für folgende Dateien ein Ordnungssystem. Erstellt mindestens drei (Unter)Ordner und benennt sie so, dass ihr eure Dateien schnell wiederfindet.</a:t>
            </a:r>
          </a:p>
          <a:p>
            <a:pPr marL="630238" lvl="2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700" dirty="0">
                <a:ea typeface="Century Gothic" charset="0"/>
                <a:cs typeface="Century Gothic" charset="0"/>
              </a:rPr>
              <a:t>Elefant im </a:t>
            </a:r>
            <a:r>
              <a:rPr lang="de-CH" sz="2700" dirty="0" err="1">
                <a:ea typeface="Century Gothic" charset="0"/>
                <a:cs typeface="Century Gothic" charset="0"/>
              </a:rPr>
              <a:t>Zoo.jpg</a:t>
            </a:r>
            <a:endParaRPr lang="de-DE" sz="2700" dirty="0">
              <a:ea typeface="Century Gothic" charset="0"/>
              <a:cs typeface="Century Gothic" charset="0"/>
            </a:endParaRPr>
          </a:p>
          <a:p>
            <a:pPr marL="630238" lvl="2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700" dirty="0">
                <a:ea typeface="Century Gothic" charset="0"/>
                <a:cs typeface="Century Gothic" charset="0"/>
              </a:rPr>
              <a:t>Das Leben im </a:t>
            </a:r>
            <a:r>
              <a:rPr lang="de-CH" sz="2700" dirty="0" err="1">
                <a:ea typeface="Century Gothic" charset="0"/>
                <a:cs typeface="Century Gothic" charset="0"/>
              </a:rPr>
              <a:t>Zoo.docx</a:t>
            </a:r>
            <a:endParaRPr lang="de-DE" sz="2700" dirty="0">
              <a:ea typeface="Century Gothic" charset="0"/>
              <a:cs typeface="Century Gothic" charset="0"/>
            </a:endParaRPr>
          </a:p>
          <a:p>
            <a:pPr marL="630238" lvl="2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700" dirty="0">
                <a:ea typeface="Century Gothic" charset="0"/>
                <a:cs typeface="Century Gothic" charset="0"/>
              </a:rPr>
              <a:t>Kleiner </a:t>
            </a:r>
            <a:r>
              <a:rPr lang="de-CH" sz="2700" dirty="0" err="1">
                <a:ea typeface="Century Gothic" charset="0"/>
                <a:cs typeface="Century Gothic" charset="0"/>
              </a:rPr>
              <a:t>Elefant.jpg</a:t>
            </a:r>
            <a:endParaRPr lang="de-DE" sz="2700" dirty="0">
              <a:ea typeface="Century Gothic" charset="0"/>
              <a:cs typeface="Century Gothic" charset="0"/>
            </a:endParaRPr>
          </a:p>
          <a:p>
            <a:pPr marL="630238" lvl="2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700" dirty="0">
                <a:ea typeface="Century Gothic" charset="0"/>
                <a:cs typeface="Century Gothic" charset="0"/>
              </a:rPr>
              <a:t>Elefant in der </a:t>
            </a:r>
            <a:r>
              <a:rPr lang="de-CH" sz="2700" dirty="0" err="1">
                <a:ea typeface="Century Gothic" charset="0"/>
                <a:cs typeface="Century Gothic" charset="0"/>
              </a:rPr>
              <a:t>Wildnis.jpg</a:t>
            </a:r>
            <a:endParaRPr lang="de-DE" sz="2700" dirty="0">
              <a:ea typeface="Century Gothic" charset="0"/>
              <a:cs typeface="Century Gothic" charset="0"/>
            </a:endParaRPr>
          </a:p>
          <a:p>
            <a:pPr marL="630238" lvl="2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700" dirty="0" err="1">
                <a:ea typeface="Century Gothic" charset="0"/>
                <a:cs typeface="Century Gothic" charset="0"/>
              </a:rPr>
              <a:t>Ernährung.docx</a:t>
            </a:r>
            <a:endParaRPr lang="de-DE" sz="2700" dirty="0">
              <a:ea typeface="Century Gothic" charset="0"/>
              <a:cs typeface="Century Gothic" charset="0"/>
            </a:endParaRPr>
          </a:p>
          <a:p>
            <a:pPr marL="630238" lvl="2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700" dirty="0" err="1">
                <a:ea typeface="Century Gothic" charset="0"/>
                <a:cs typeface="Century Gothic" charset="0"/>
              </a:rPr>
              <a:t>Lebensweise.docx</a:t>
            </a:r>
            <a:endParaRPr lang="de-DE" sz="2700" dirty="0">
              <a:ea typeface="Century Gothic" charset="0"/>
              <a:cs typeface="Century Gothic" charset="0"/>
            </a:endParaRPr>
          </a:p>
          <a:p>
            <a:pPr marL="630238" lvl="2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2700" dirty="0">
                <a:ea typeface="Century Gothic" charset="0"/>
                <a:cs typeface="Century Gothic" charset="0"/>
              </a:rPr>
              <a:t>Eine Mutter ruft ihr Junges.mp3</a:t>
            </a:r>
            <a:endParaRPr lang="de-DE" dirty="0">
              <a:ea typeface="Century Gothic" charset="0"/>
              <a:cs typeface="Century Gothic" charset="0"/>
            </a:endParaRPr>
          </a:p>
        </p:txBody>
      </p:sp>
      <p:pic>
        <p:nvPicPr>
          <p:cNvPr id="13" name="Bild 12" descr="../../../../../../Desktop/Bildschirmfoto%202017-10-10%20um%2007"/>
          <p:cNvPicPr>
            <a:picLocks noChangeAspect="1"/>
          </p:cNvPicPr>
          <p:nvPr/>
        </p:nvPicPr>
        <p:blipFill rotWithShape="1"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4"/>
          <a:stretch/>
        </p:blipFill>
        <p:spPr bwMode="auto">
          <a:xfrm>
            <a:off x="5126595" y="4087468"/>
            <a:ext cx="1603525" cy="18293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Bild 13"/>
          <p:cNvPicPr/>
          <p:nvPr/>
        </p:nvPicPr>
        <p:blipFill>
          <a:blip r:embed="rId3"/>
          <a:stretch>
            <a:fillRect/>
          </a:stretch>
        </p:blipFill>
        <p:spPr>
          <a:xfrm>
            <a:off x="6911826" y="4087468"/>
            <a:ext cx="1358537" cy="178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589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b="1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Eine Ordnerstruktur erstellen – Ziele</a:t>
            </a:r>
            <a:endParaRPr lang="de-DE" dirty="0">
              <a:solidFill>
                <a:schemeClr val="tx1"/>
              </a:solidFill>
              <a:ea typeface="Century Gothic" charset="0"/>
              <a:cs typeface="Century Gothic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CH" dirty="0">
                <a:ea typeface="Century Gothic" charset="0"/>
                <a:cs typeface="Century Gothic" charset="0"/>
              </a:rPr>
              <a:t>Du erstellst eine Ordnerstruktur für eine Sammlung von Dateien so, dass auch deine Mitschülerinnen und Mitschüler diese Dateien wieder finden können.</a:t>
            </a:r>
            <a:endParaRPr lang="de-DE" dirty="0">
              <a:ea typeface="Century Gothic" charset="0"/>
              <a:cs typeface="Century Gothic" charset="0"/>
            </a:endParaRPr>
          </a:p>
          <a:p>
            <a:pPr lvl="0"/>
            <a:r>
              <a:rPr lang="de-CH" dirty="0">
                <a:ea typeface="Century Gothic" charset="0"/>
                <a:cs typeface="Century Gothic" charset="0"/>
              </a:rPr>
              <a:t>Du hältst fest, worauf du von nun an beim Speichern der Daten besonders achten willst.</a:t>
            </a:r>
            <a:endParaRPr lang="de-DE" dirty="0">
              <a:ea typeface="Century Gothic" charset="0"/>
              <a:cs typeface="Century Gothic" charset="0"/>
            </a:endParaRPr>
          </a:p>
          <a:p>
            <a:pPr marL="514350" marR="0" lvl="0" indent="-51435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endParaRPr lang="de-DE" dirty="0"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976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b="1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Du schaffst Ordnung: Teil I (20’)</a:t>
            </a:r>
            <a:endParaRPr lang="de-DE" dirty="0">
              <a:solidFill>
                <a:schemeClr val="tx1"/>
              </a:solidFill>
              <a:ea typeface="Century Gothic" charset="0"/>
              <a:cs typeface="Century Gothic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de-CH" dirty="0">
                <a:ea typeface="Century Gothic" charset="0"/>
                <a:cs typeface="Century Gothic" charset="0"/>
              </a:rPr>
              <a:t>Du hast verschiedene Ordnungssysteme gesehen.</a:t>
            </a:r>
            <a:endParaRPr lang="de-DE" dirty="0">
              <a:ea typeface="Century Gothic" charset="0"/>
              <a:cs typeface="Century Gothic" charset="0"/>
            </a:endParaRPr>
          </a:p>
          <a:p>
            <a:pPr marL="457200" lvl="0" indent="-457200">
              <a:spcAft>
                <a:spcPts val="1200"/>
              </a:spcAft>
              <a:buFont typeface="+mj-lt"/>
              <a:buAutoNum type="arabicPeriod"/>
            </a:pPr>
            <a:r>
              <a:rPr lang="de-CH" dirty="0">
                <a:ea typeface="Century Gothic" charset="0"/>
                <a:cs typeface="Century Gothic" charset="0"/>
              </a:rPr>
              <a:t>Lies nun die Dateinamen auf der Liste durch und überlege dir, wie du deine Ordnerstruktur aufbauen möchtest.</a:t>
            </a:r>
            <a:endParaRPr lang="de-DE" dirty="0">
              <a:ea typeface="Century Gothic" charset="0"/>
              <a:cs typeface="Century Gothic" charset="0"/>
            </a:endParaRPr>
          </a:p>
          <a:p>
            <a:pPr marL="457200" lvl="0" indent="-457200">
              <a:spcAft>
                <a:spcPts val="1200"/>
              </a:spcAft>
              <a:buFont typeface="+mj-lt"/>
              <a:buAutoNum type="arabicPeriod"/>
            </a:pPr>
            <a:r>
              <a:rPr lang="de-CH" dirty="0">
                <a:ea typeface="Century Gothic" charset="0"/>
                <a:cs typeface="Century Gothic" charset="0"/>
              </a:rPr>
              <a:t>Erstelle eine Ordnerstruktur, in der jede Datei einen Platz bekommt. Arbeite mit Ordnern, Unterordnern, Unterunterordnern... Schreibe deine Idee so detailliert wie möglich auf; du kannst auch Zeichnungen, ein Mindmap, Skizzen etc. anfertigen.</a:t>
            </a:r>
          </a:p>
          <a:p>
            <a:pPr marL="266700" lvl="0" indent="-266700">
              <a:spcAft>
                <a:spcPts val="600"/>
              </a:spcAft>
              <a:buNone/>
            </a:pPr>
            <a:endParaRPr lang="de-CH" sz="2200" dirty="0">
              <a:ea typeface="Century Gothic" charset="0"/>
              <a:cs typeface="Century Gothic" charset="0"/>
            </a:endParaRPr>
          </a:p>
          <a:p>
            <a:pPr marL="266700" lvl="0" indent="-266700">
              <a:spcAft>
                <a:spcPts val="600"/>
              </a:spcAft>
              <a:buNone/>
            </a:pPr>
            <a:r>
              <a:rPr lang="de-CH" sz="2200" dirty="0">
                <a:ea typeface="Century Gothic" charset="0"/>
                <a:cs typeface="Century Gothic" charset="0"/>
              </a:rPr>
              <a:t>Tipps:</a:t>
            </a:r>
            <a:endParaRPr lang="de-DE" sz="2200" dirty="0">
              <a:ea typeface="Century Gothic" charset="0"/>
              <a:cs typeface="Century Gothic" charset="0"/>
            </a:endParaRPr>
          </a:p>
          <a:p>
            <a:pPr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CH" sz="2200" dirty="0"/>
              <a:t>Die Dateien, die du nicht zuordnen kannst, legst du in einem Ordner mit dem Namen „Sonstiges“ ab.</a:t>
            </a:r>
            <a:endParaRPr lang="de-DE" sz="2200" dirty="0"/>
          </a:p>
          <a:p>
            <a:pPr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CH" sz="2200" dirty="0"/>
              <a:t>Die Dateien mit unklarem Inhalt kannst du vorläufig noch weglassen.</a:t>
            </a:r>
            <a:endParaRPr lang="de-DE" sz="2200" dirty="0"/>
          </a:p>
        </p:txBody>
      </p:sp>
    </p:spTree>
    <p:extLst>
      <p:ext uri="{BB962C8B-B14F-4D97-AF65-F5344CB8AC3E}">
        <p14:creationId xmlns:p14="http://schemas.microsoft.com/office/powerpoint/2010/main" val="2752236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b="1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Du schaffst Ordnung: Teil II (35’)</a:t>
            </a:r>
            <a:endParaRPr lang="de-DE" dirty="0">
              <a:solidFill>
                <a:schemeClr val="tx1"/>
              </a:solidFill>
              <a:ea typeface="Century Gothic" charset="0"/>
              <a:cs typeface="Century Gothic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3070" y="1962150"/>
            <a:ext cx="8785225" cy="4714875"/>
          </a:xfrm>
        </p:spPr>
        <p:txBody>
          <a:bodyPr>
            <a:normAutofit/>
          </a:bodyPr>
          <a:lstStyle/>
          <a:p>
            <a:pPr marL="457200" lvl="0" indent="-457200">
              <a:spcAft>
                <a:spcPts val="600"/>
              </a:spcAft>
              <a:buFont typeface="+mj-lt"/>
              <a:buAutoNum type="arabicPeriod" startAt="3"/>
            </a:pPr>
            <a:r>
              <a:rPr lang="de-CH" dirty="0">
                <a:ea typeface="Century Gothic" charset="0"/>
                <a:cs typeface="Century Gothic" charset="0"/>
              </a:rPr>
              <a:t>Auf dem Datenaustausch findest du den Ordner mit sämtlichen Dateien. Kopiere ihn auf deinen Desktop.</a:t>
            </a:r>
            <a:endParaRPr lang="de-DE" dirty="0">
              <a:ea typeface="Century Gothic" charset="0"/>
              <a:cs typeface="Century Gothic" charset="0"/>
            </a:endParaRPr>
          </a:p>
          <a:p>
            <a:pPr marL="457200" lvl="0" indent="-457200">
              <a:spcAft>
                <a:spcPts val="1200"/>
              </a:spcAft>
              <a:buFont typeface="+mj-lt"/>
              <a:buAutoNum type="arabicPeriod" startAt="3"/>
            </a:pPr>
            <a:r>
              <a:rPr lang="de-CH" dirty="0">
                <a:ea typeface="Century Gothic" charset="0"/>
                <a:cs typeface="Century Gothic" charset="0"/>
              </a:rPr>
              <a:t>Nun kannst du sortieren: Erstelle deine Ordnerstruktur in deinem Dokumente-Ordner und versorge sämtliche Dateien dort, wo du geplant hast.</a:t>
            </a:r>
            <a:br>
              <a:rPr lang="de-CH" dirty="0">
                <a:ea typeface="Century Gothic" charset="0"/>
                <a:cs typeface="Century Gothic" charset="0"/>
              </a:rPr>
            </a:br>
            <a:br>
              <a:rPr lang="de-CH" dirty="0">
                <a:ea typeface="Century Gothic" charset="0"/>
                <a:cs typeface="Century Gothic" charset="0"/>
              </a:rPr>
            </a:br>
            <a:r>
              <a:rPr lang="de-CH" dirty="0">
                <a:ea typeface="Century Gothic" charset="0"/>
                <a:cs typeface="Century Gothic" charset="0"/>
                <a:sym typeface="Wingdings" charset="2"/>
              </a:rPr>
              <a:t></a:t>
            </a:r>
            <a:r>
              <a:rPr lang="de-CH" dirty="0">
                <a:ea typeface="Century Gothic" charset="0"/>
                <a:cs typeface="Century Gothic" charset="0"/>
              </a:rPr>
              <a:t> Du kannst die Dateien mit der Maus direkt verschieben.</a:t>
            </a:r>
          </a:p>
          <a:p>
            <a:pPr marL="457200" lvl="0" indent="-457200">
              <a:spcAft>
                <a:spcPts val="1200"/>
              </a:spcAft>
              <a:buFont typeface="+mj-lt"/>
              <a:buAutoNum type="arabicPeriod" startAt="3"/>
            </a:pPr>
            <a:endParaRPr lang="de-CH" dirty="0">
              <a:ea typeface="Century Gothic" charset="0"/>
              <a:cs typeface="Century Gothic" charset="0"/>
            </a:endParaRPr>
          </a:p>
          <a:p>
            <a:pPr marL="498475" indent="-485775">
              <a:spcAft>
                <a:spcPts val="600"/>
              </a:spcAft>
              <a:buFont typeface="AppleColorEmoji" pitchFamily="2" charset="0"/>
              <a:buChar char="⭐️"/>
            </a:pPr>
            <a:r>
              <a:rPr lang="de-CH" dirty="0">
                <a:ea typeface="Century Gothic" charset="0"/>
                <a:cs typeface="Century Gothic" charset="0"/>
              </a:rPr>
              <a:t>Die Dateien mit nicht eindeutigen Namen benennst du so um, dass du sie sinnvoll versorgen und später wieder finden kannst.</a:t>
            </a:r>
            <a:endParaRPr lang="de-DE" dirty="0"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26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7799" y="655138"/>
            <a:ext cx="8785225" cy="483616"/>
          </a:xfrm>
        </p:spPr>
        <p:txBody>
          <a:bodyPr>
            <a:normAutofit/>
          </a:bodyPr>
          <a:lstStyle/>
          <a:p>
            <a:r>
              <a:rPr lang="de-CH" b="1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Wettbewerb</a:t>
            </a:r>
            <a:endParaRPr lang="de-DE" dirty="0">
              <a:solidFill>
                <a:schemeClr val="tx1"/>
              </a:solidFill>
              <a:ea typeface="Century Gothic" charset="0"/>
              <a:cs typeface="Century Gothic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4062" y="1276845"/>
            <a:ext cx="8543507" cy="4615065"/>
          </a:xfrm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de-CH" sz="2400" dirty="0">
                <a:ea typeface="Century Gothic" charset="0"/>
                <a:cs typeface="Century Gothic" charset="0"/>
              </a:rPr>
              <a:t>Wie gut deine Dateien wieder auffindbar sind, wirst du gleich erfahren.</a:t>
            </a:r>
            <a:endParaRPr lang="de-DE" sz="2400" dirty="0">
              <a:ea typeface="Century Gothic" charset="0"/>
              <a:cs typeface="Century Gothic" charset="0"/>
            </a:endParaRPr>
          </a:p>
          <a:p>
            <a:pPr marL="514350" lvl="0" indent="-514350">
              <a:spcAft>
                <a:spcPts val="600"/>
              </a:spcAft>
              <a:buFont typeface="+mj-lt"/>
              <a:buAutoNum type="arabicPeriod"/>
            </a:pPr>
            <a:r>
              <a:rPr lang="de-CH" sz="2400" dirty="0">
                <a:ea typeface="Century Gothic" charset="0"/>
                <a:cs typeface="Century Gothic" charset="0"/>
              </a:rPr>
              <a:t>Tauscht eure Plätze.</a:t>
            </a:r>
            <a:endParaRPr lang="de-DE" sz="2400" dirty="0">
              <a:ea typeface="Century Gothic" charset="0"/>
              <a:cs typeface="Century Gothic" charset="0"/>
            </a:endParaRPr>
          </a:p>
          <a:p>
            <a:pPr marL="514350" lvl="0" indent="-514350">
              <a:spcAft>
                <a:spcPts val="600"/>
              </a:spcAft>
              <a:buFont typeface="+mj-lt"/>
              <a:buAutoNum type="arabicPeriod"/>
            </a:pPr>
            <a:r>
              <a:rPr lang="de-CH" sz="2400" dirty="0">
                <a:ea typeface="Century Gothic" charset="0"/>
                <a:cs typeface="Century Gothic" charset="0"/>
              </a:rPr>
              <a:t>Erstelle einen neuen Ordner mit dem Namen „</a:t>
            </a:r>
            <a:r>
              <a:rPr lang="de-CH" sz="2400" i="1" dirty="0">
                <a:ea typeface="Century Gothic" charset="0"/>
                <a:cs typeface="Century Gothic" charset="0"/>
              </a:rPr>
              <a:t>Wettbewerb“</a:t>
            </a:r>
            <a:r>
              <a:rPr lang="de-CH" sz="2400" dirty="0">
                <a:ea typeface="Century Gothic" charset="0"/>
                <a:cs typeface="Century Gothic" charset="0"/>
              </a:rPr>
              <a:t> auf dem Desktop deiner Kollegin/deines Kollegen.</a:t>
            </a:r>
            <a:endParaRPr lang="de-DE" sz="2400" dirty="0">
              <a:ea typeface="Century Gothic" charset="0"/>
              <a:cs typeface="Century Gothic" charset="0"/>
            </a:endParaRPr>
          </a:p>
          <a:p>
            <a:pPr marL="514350" lvl="0" indent="-514350">
              <a:spcAft>
                <a:spcPts val="600"/>
              </a:spcAft>
              <a:buFont typeface="+mj-lt"/>
              <a:buAutoNum type="arabicPeriod"/>
            </a:pPr>
            <a:r>
              <a:rPr lang="de-CH" sz="2400" dirty="0">
                <a:ea typeface="Century Gothic" charset="0"/>
                <a:cs typeface="Century Gothic" charset="0"/>
              </a:rPr>
              <a:t>Auf los geht’s los:</a:t>
            </a:r>
            <a:endParaRPr lang="de-DE" sz="2400" dirty="0">
              <a:ea typeface="Century Gothic" charset="0"/>
              <a:cs typeface="Century Gothic" charset="0"/>
            </a:endParaRPr>
          </a:p>
          <a:p>
            <a:pPr marL="971550" lvl="1" indent="-514350">
              <a:spcAft>
                <a:spcPts val="600"/>
              </a:spcAft>
              <a:buFont typeface="+mj-lt"/>
              <a:buAutoNum type="alphaLcPeriod"/>
            </a:pPr>
            <a:r>
              <a:rPr lang="de-CH" sz="2400" dirty="0">
                <a:ea typeface="Century Gothic" charset="0"/>
                <a:cs typeface="Century Gothic" charset="0"/>
              </a:rPr>
              <a:t>Such die Dateien auf dem Wettbewerbsblatt.</a:t>
            </a:r>
            <a:endParaRPr lang="de-DE" sz="2400" dirty="0">
              <a:ea typeface="Century Gothic" charset="0"/>
              <a:cs typeface="Century Gothic" charset="0"/>
            </a:endParaRPr>
          </a:p>
          <a:p>
            <a:pPr marL="971550" lvl="1" indent="-514350">
              <a:spcAft>
                <a:spcPts val="600"/>
              </a:spcAft>
              <a:buFont typeface="+mj-lt"/>
              <a:buAutoNum type="alphaLcPeriod"/>
            </a:pPr>
            <a:r>
              <a:rPr lang="de-CH" sz="2400" dirty="0">
                <a:ea typeface="Century Gothic" charset="0"/>
                <a:cs typeface="Century Gothic" charset="0"/>
              </a:rPr>
              <a:t>Kopiere sie in den </a:t>
            </a:r>
            <a:r>
              <a:rPr lang="de-CH" sz="2400" i="1" dirty="0">
                <a:ea typeface="Century Gothic" charset="0"/>
                <a:cs typeface="Century Gothic" charset="0"/>
              </a:rPr>
              <a:t>Wettbewerb</a:t>
            </a:r>
            <a:r>
              <a:rPr lang="de-CH" sz="2400" dirty="0">
                <a:ea typeface="Century Gothic" charset="0"/>
                <a:cs typeface="Century Gothic" charset="0"/>
              </a:rPr>
              <a:t>-Ordner.</a:t>
            </a:r>
            <a:br>
              <a:rPr lang="de-CH" sz="2400" dirty="0">
                <a:ea typeface="Century Gothic" charset="0"/>
                <a:cs typeface="Century Gothic" charset="0"/>
              </a:rPr>
            </a:br>
            <a:r>
              <a:rPr lang="de-CH" sz="2400" dirty="0">
                <a:ea typeface="Century Gothic" charset="0"/>
                <a:cs typeface="Century Gothic" charset="0"/>
                <a:sym typeface="Wingdings" charset="2"/>
              </a:rPr>
              <a:t></a:t>
            </a:r>
            <a:r>
              <a:rPr lang="de-CH" sz="2400" dirty="0">
                <a:ea typeface="Century Gothic" charset="0"/>
                <a:cs typeface="Century Gothic" charset="0"/>
              </a:rPr>
              <a:t> Drücke während des Verschiebens die </a:t>
            </a:r>
            <a:r>
              <a:rPr lang="de-CH" sz="2400" i="1" dirty="0">
                <a:ea typeface="Century Gothic" charset="0"/>
                <a:cs typeface="Century Gothic" charset="0"/>
              </a:rPr>
              <a:t>alt</a:t>
            </a:r>
            <a:r>
              <a:rPr lang="de-CH" sz="2400" dirty="0">
                <a:ea typeface="Century Gothic" charset="0"/>
                <a:cs typeface="Century Gothic" charset="0"/>
              </a:rPr>
              <a:t>-Taste. Achte darauf, dass das grün hinterlegte Plus erscheint.</a:t>
            </a:r>
            <a:endParaRPr lang="de-DE" sz="2400" dirty="0">
              <a:ea typeface="Century Gothic" charset="0"/>
              <a:cs typeface="Century Gothic" charset="0"/>
            </a:endParaRPr>
          </a:p>
          <a:p>
            <a:pPr marL="514350" lvl="0" indent="-514350">
              <a:spcAft>
                <a:spcPts val="600"/>
              </a:spcAft>
              <a:buFont typeface="+mj-lt"/>
              <a:buAutoNum type="arabicPeriod"/>
            </a:pPr>
            <a:r>
              <a:rPr lang="de-CH" sz="2400" dirty="0">
                <a:ea typeface="Century Gothic" charset="0"/>
                <a:cs typeface="Century Gothic" charset="0"/>
              </a:rPr>
              <a:t>Testlauf gefällig?</a:t>
            </a:r>
          </a:p>
          <a:p>
            <a:pPr marL="514350" lvl="0" indent="-514350">
              <a:spcAft>
                <a:spcPts val="600"/>
              </a:spcAft>
              <a:buFont typeface="+mj-lt"/>
              <a:buAutoNum type="arabicPeriod"/>
            </a:pPr>
            <a:r>
              <a:rPr lang="de-CH" sz="2400" dirty="0">
                <a:ea typeface="Century Gothic" charset="0"/>
                <a:cs typeface="Century Gothic" charset="0"/>
              </a:rPr>
              <a:t>Auf los geht</a:t>
            </a:r>
            <a:r>
              <a:rPr lang="mr-IN" sz="2400" dirty="0">
                <a:ea typeface="Century Gothic" charset="0"/>
                <a:cs typeface="Century Gothic" charset="0"/>
              </a:rPr>
              <a:t>’</a:t>
            </a:r>
            <a:r>
              <a:rPr lang="de-CH" sz="2400" dirty="0">
                <a:ea typeface="Century Gothic" charset="0"/>
                <a:cs typeface="Century Gothic" charset="0"/>
              </a:rPr>
              <a:t>s los!</a:t>
            </a:r>
          </a:p>
          <a:p>
            <a:pPr marL="514350" lvl="0" indent="-514350">
              <a:spcAft>
                <a:spcPts val="600"/>
              </a:spcAft>
              <a:buFont typeface="+mj-lt"/>
              <a:buAutoNum type="arabicPeriod"/>
            </a:pPr>
            <a:r>
              <a:rPr lang="de-CH" sz="2400" dirty="0">
                <a:ea typeface="Century Gothic" charset="0"/>
                <a:cs typeface="Century Gothic" charset="0"/>
              </a:rPr>
              <a:t>Besprecht nun die Aufgaben 4 und 5 auf dem Blatt.</a:t>
            </a:r>
            <a:endParaRPr lang="de-DE" sz="2400" dirty="0"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23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b="1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Reflexion und Ausblick</a:t>
            </a:r>
            <a:endParaRPr lang="de-DE" dirty="0">
              <a:solidFill>
                <a:schemeClr val="tx1"/>
              </a:solidFill>
              <a:ea typeface="Century Gothic" charset="0"/>
              <a:cs typeface="Century Gothic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799" y="1979403"/>
            <a:ext cx="8229600" cy="45029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dirty="0">
                <a:ea typeface="Century Gothic" charset="0"/>
                <a:cs typeface="Century Gothic" charset="0"/>
              </a:rPr>
              <a:t>Was nimmst du für deine Zukunft mit?</a:t>
            </a:r>
            <a:endParaRPr lang="de-DE" dirty="0">
              <a:ea typeface="Century Gothic" charset="0"/>
              <a:cs typeface="Century Gothic" charset="0"/>
            </a:endParaRPr>
          </a:p>
          <a:p>
            <a:r>
              <a:rPr lang="de-CH" dirty="0">
                <a:ea typeface="Century Gothic" charset="0"/>
                <a:cs typeface="Century Gothic" charset="0"/>
              </a:rPr>
              <a:t>Formuliere mindestens ein Ziel.</a:t>
            </a:r>
          </a:p>
          <a:p>
            <a:r>
              <a:rPr lang="de-CH" dirty="0">
                <a:ea typeface="Century Gothic" charset="0"/>
                <a:cs typeface="Century Gothic" charset="0"/>
              </a:rPr>
              <a:t>Folgende Fragen können dir dabei helfen:</a:t>
            </a:r>
          </a:p>
          <a:p>
            <a:pPr marL="715963" lvl="1" indent="-354013">
              <a:spcAft>
                <a:spcPts val="1200"/>
              </a:spcAft>
              <a:buFont typeface="Arial" charset="0"/>
              <a:buChar char="•"/>
            </a:pPr>
            <a:r>
              <a:rPr lang="de-CH" dirty="0">
                <a:ea typeface="Century Gothic" charset="0"/>
                <a:cs typeface="Century Gothic" charset="0"/>
              </a:rPr>
              <a:t>Worauf achtest du, wenn du eine Ordnerstruktur aufbaust?</a:t>
            </a:r>
          </a:p>
          <a:p>
            <a:pPr marL="715963" lvl="1" indent="-354013">
              <a:spcAft>
                <a:spcPts val="1200"/>
              </a:spcAft>
              <a:buFont typeface="Arial" charset="0"/>
              <a:buChar char="•"/>
            </a:pPr>
            <a:r>
              <a:rPr lang="de-CH" dirty="0">
                <a:ea typeface="Century Gothic" charset="0"/>
                <a:cs typeface="Century Gothic" charset="0"/>
              </a:rPr>
              <a:t>Sortierst du nach Themen oder nach Dateitypen oder...? Warum?</a:t>
            </a:r>
          </a:p>
          <a:p>
            <a:pPr marL="715963" lvl="1" indent="-354013">
              <a:spcAft>
                <a:spcPts val="1200"/>
              </a:spcAft>
              <a:buFont typeface="Arial" charset="0"/>
              <a:buChar char="•"/>
            </a:pPr>
            <a:r>
              <a:rPr lang="de-CH" dirty="0">
                <a:ea typeface="Century Gothic" charset="0"/>
                <a:cs typeface="Century Gothic" charset="0"/>
              </a:rPr>
              <a:t>Schreibe in ganzen Sätzen oder zeichne deine Ideen/die Struktur auf.</a:t>
            </a:r>
            <a:endParaRPr lang="de-DE" dirty="0">
              <a:ea typeface="Century Gothic" charset="0"/>
              <a:cs typeface="Century Gothic" charset="0"/>
            </a:endParaRPr>
          </a:p>
          <a:p>
            <a:pPr marL="514350" lvl="0" indent="-514350">
              <a:spcAft>
                <a:spcPts val="600"/>
              </a:spcAft>
              <a:buFont typeface="+mj-lt"/>
              <a:buAutoNum type="arabicPeriod" startAt="3"/>
            </a:pPr>
            <a:endParaRPr lang="de-DE" dirty="0"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958565"/>
      </p:ext>
    </p:extLst>
  </p:cSld>
  <p:clrMapOvr>
    <a:masterClrMapping/>
  </p:clrMapOvr>
</p:sld>
</file>

<file path=ppt/theme/theme1.xml><?xml version="1.0" encoding="utf-8"?>
<a:theme xmlns:a="http://schemas.openxmlformats.org/drawingml/2006/main" name="PPT_BKSD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UI/_rels/customUI.xml.rels><?xml version="1.0" encoding="UTF-8" standalone="yes"?>
<Relationships xmlns="http://schemas.openxmlformats.org/package/2006/relationships"><Relationship Id="BL_Typoraster_icon" Type="http://schemas.openxmlformats.org/officeDocument/2006/relationships/image" Target="images/BL_Typoraster_icon.png"/></Relationships>
</file>

<file path=customUI/customUI.xml><?xml version="1.0" encoding="utf-8"?>
<customUI xmlns="http://schemas.microsoft.com/office/2006/01/customui">
  <ribbon startFromScratch="false">
    <tabs>
      <tab id="MyCustomTab" label="CD/CI BL" insertAfterMso="TabView">
        <group id="customGroup1" label="Werkzeuge">
          <button id="customButton1" label="Mit Typoraster überlagern" image="BL_Typoraster_icon" size="large" onAction="overlayTyporaster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sharepoint/v3/field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PPT_BKSD</Template>
  <TotalTime>0</TotalTime>
  <Words>484</Words>
  <Application>Microsoft Macintosh PowerPoint</Application>
  <PresentationFormat>Bildschirmpräsentation (4:3)</PresentationFormat>
  <Paragraphs>55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AppleColorEmoji</vt:lpstr>
      <vt:lpstr>Arial</vt:lpstr>
      <vt:lpstr>Calibri</vt:lpstr>
      <vt:lpstr>Century Gothic</vt:lpstr>
      <vt:lpstr>Symbol</vt:lpstr>
      <vt:lpstr>Wingdings</vt:lpstr>
      <vt:lpstr>PPT_BKSD</vt:lpstr>
      <vt:lpstr>Datenspeicherung</vt:lpstr>
      <vt:lpstr>Eine Ordnerstruktur erstellen</vt:lpstr>
      <vt:lpstr>Wie ordnet ihr? (15‘)</vt:lpstr>
      <vt:lpstr>Eine Ordnerstruktur erstellen – Ziele</vt:lpstr>
      <vt:lpstr>Du schaffst Ordnung: Teil I (20’)</vt:lpstr>
      <vt:lpstr>Du schaffst Ordnung: Teil II (35’)</vt:lpstr>
      <vt:lpstr>Wettbewerb</vt:lpstr>
      <vt:lpstr>Reflexion und Ausblick</vt:lpstr>
    </vt:vector>
  </TitlesOfParts>
  <Company>Kantonale Verwaltungen BL</Company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Voegtli, Priska BKSD</dc:creator>
  <cp:lastModifiedBy>Meier, Simone (SekTW)</cp:lastModifiedBy>
  <cp:revision>110</cp:revision>
  <dcterms:created xsi:type="dcterms:W3CDTF">2016-05-03T12:26:47Z</dcterms:created>
  <dcterms:modified xsi:type="dcterms:W3CDTF">2018-05-08T13:44:22Z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