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8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5" r:id="rId16"/>
    <p:sldId id="271" r:id="rId17"/>
    <p:sldId id="272" r:id="rId18"/>
    <p:sldId id="273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8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7"/>
    <p:restoredTop sz="96327"/>
  </p:normalViewPr>
  <p:slideViewPr>
    <p:cSldViewPr snapToGrid="0">
      <p:cViewPr varScale="1">
        <p:scale>
          <a:sx n="157" d="100"/>
          <a:sy n="157" d="100"/>
        </p:scale>
        <p:origin x="192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2247D-19C6-1C80-F650-0C50639AE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6E0757-CB2C-C95D-DA23-34DE4FD18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6C5A24-7C44-D158-3CFD-EE0A842E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053B2-82A7-B676-74EB-81FEF076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832D4-44CE-5FF8-7D4E-65D5F3EA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5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29B30-F835-5D77-A2A7-494BA05C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7D9F676-C86F-C988-C696-B7F0CFEAF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DD9FA5-F11F-AA1A-7A4C-F8550894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1C97C-71F6-80BC-DF91-1AA962965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EC90AD-7F35-9E0A-7EBD-F0C06B0F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13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92FE04-98F3-4906-5CF1-375E30B63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2463B0-94C7-5663-E501-227B1A31C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0D22A5-4566-946B-0397-C98F30A1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31F4C9-68C4-7228-EF96-DE6B1E73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6896B2-310D-3399-64DC-1800C576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94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87861-2D80-97AA-7987-E63D6BFD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50327F-7A73-60F6-080F-85205441D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F89F93-16FD-EB0E-096F-B4050677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6FA289-44CC-91C4-DAEB-0825BEC6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92D59A-9B8C-3DB9-A053-A3C30459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77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56BAA-E657-DA37-45D1-5718A174A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3955A2-E7F0-B65B-E680-C5B108ED3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5C5F21-85C1-B0FC-758F-A163489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476EED-D6A0-E70F-5C94-0C4C4D7E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CA2E57-070D-767B-29F3-728B1AC8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09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0B8AE-02AE-BEF8-A3C7-E06A7ED3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0A9720-788A-D748-3595-63D99E509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0C0364-8B17-53E7-0BCA-03EFCD9A3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4FBB3D-66C7-928F-11B8-4C69CFAA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D18AA6-15B8-CC18-C9BB-B0FE5C717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998CD8-5E06-26C4-1713-3AB2ECCD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25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36487-573B-70C0-EAB6-F9435109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FE8C70-B0CC-825D-27FD-6A57AE2E2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016979-4BDD-979A-57F4-6809A807B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26ADE1-5E1B-4AB7-1650-FE08E6C2A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3F34C91-6759-EA26-1873-D42811AF03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5E57B85-BC18-0FA0-0BBF-FA86E2B0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5D391-3052-9C3A-9405-C2D474F0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CAF098-D47B-0A74-4448-88578A34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17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197F2-184B-5665-A226-3E0FCAFA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59C3E6-5E10-7471-973C-7985A5D8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4520AF-3F92-E989-0811-7722DF26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9FBE7E-B03B-2AB2-912D-FE862FE8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16F9F-03C5-639F-45FE-FFA3B806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D4EBB3-F39C-DE84-E0C0-0B600BD1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0E86CD-4E02-F9DE-B1A4-916D09F3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56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71C7F-6E10-E19B-FAD0-2BA40310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D77A58-1127-24E6-B23D-E51CE4EEC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E47F91-A8DC-A43B-3DF6-79AA62C09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F51BA0-F188-F5F8-59FF-8EE94083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CB8676-31DF-87F2-1308-BC68CCFF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1213BC-27D4-1386-FF16-45467EC1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74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81B4F-0FC6-5AE6-F813-EFE53729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58ED90-97FE-D996-9CA9-631A28366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1CFF98-B6FB-8420-52F7-075950385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822DC6-21ED-F982-67D0-DA357C07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4C9E3D-6226-7812-A33E-E68C648F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78F770-3934-DF92-F8BA-2F0C1307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8390E8-1B00-330E-0102-40ECA825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6E9859-B7EA-79D6-F54A-B81E4E18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00348C-7684-8332-DCDE-69B2A46F0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F502-8A95-2E4D-A5B3-57C2B8721961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7CBC32-18C5-552F-3A5E-DB7D2187B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60EB9-C59B-A0F8-B187-D3ACCAF91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7E790-4D9B-994E-8C2A-935DCDE2A8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37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BA7A04A-32A6-9ABB-3973-9C80A7B05C89}"/>
              </a:ext>
            </a:extLst>
          </p:cNvPr>
          <p:cNvSpPr txBox="1">
            <a:spLocks/>
          </p:cNvSpPr>
          <p:nvPr/>
        </p:nvSpPr>
        <p:spPr>
          <a:xfrm>
            <a:off x="5834130" y="1869338"/>
            <a:ext cx="5387662" cy="1559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Bildbearbeitung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4C0308B7-6D28-8DED-28C4-D2DAF92EE09F}"/>
              </a:ext>
            </a:extLst>
          </p:cNvPr>
          <p:cNvSpPr txBox="1">
            <a:spLocks/>
          </p:cNvSpPr>
          <p:nvPr/>
        </p:nvSpPr>
        <p:spPr>
          <a:xfrm>
            <a:off x="5834130" y="4039462"/>
            <a:ext cx="483387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Mit Adobe Photoshop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2E79AF-6426-B6DA-7BEC-15A71C0AD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C04C58-9875-4E8D-2F76-8CF2FAED35AB}"/>
              </a:ext>
            </a:extLst>
          </p:cNvPr>
          <p:cNvSpPr txBox="1"/>
          <p:nvPr/>
        </p:nvSpPr>
        <p:spPr>
          <a:xfrm>
            <a:off x="5834130" y="2024570"/>
            <a:ext cx="6201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Digitale Grundbildung</a:t>
            </a:r>
          </a:p>
        </p:txBody>
      </p:sp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059399-B291-7D32-7EA1-F038E1356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89" t="10559" r="6068" b="11658"/>
          <a:stretch/>
        </p:blipFill>
        <p:spPr>
          <a:xfrm>
            <a:off x="156694" y="1224382"/>
            <a:ext cx="5083480" cy="44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5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073083-0501-1CF0-C57D-0079652B4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11" b="4356"/>
          <a:stretch/>
        </p:blipFill>
        <p:spPr>
          <a:xfrm>
            <a:off x="1311965" y="984595"/>
            <a:ext cx="4856488" cy="5455962"/>
          </a:xfrm>
          <a:prstGeom prst="rect">
            <a:avLst/>
          </a:prstGeom>
        </p:spPr>
      </p:pic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E34DE2-2842-285B-76B1-D565A8835FE9}"/>
              </a:ext>
            </a:extLst>
          </p:cNvPr>
          <p:cNvSpPr txBox="1"/>
          <p:nvPr/>
        </p:nvSpPr>
        <p:spPr>
          <a:xfrm>
            <a:off x="2631383" y="3558209"/>
            <a:ext cx="2437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Methoden der Bildmanipulation</a:t>
            </a:r>
            <a:endParaRPr lang="de-D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7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073083-0501-1CF0-C57D-0079652B4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6"/>
          <a:stretch/>
        </p:blipFill>
        <p:spPr>
          <a:xfrm>
            <a:off x="1311964" y="984595"/>
            <a:ext cx="10141227" cy="5455962"/>
          </a:xfrm>
          <a:prstGeom prst="rect">
            <a:avLst/>
          </a:prstGeom>
        </p:spPr>
      </p:pic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E34DE2-2842-285B-76B1-D565A8835FE9}"/>
              </a:ext>
            </a:extLst>
          </p:cNvPr>
          <p:cNvSpPr txBox="1"/>
          <p:nvPr/>
        </p:nvSpPr>
        <p:spPr>
          <a:xfrm>
            <a:off x="2631383" y="3558209"/>
            <a:ext cx="2437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Methoden der Bildmanipulation</a:t>
            </a:r>
            <a:endParaRPr lang="de-D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3436C9-7CAC-7AA6-CED3-D8DCABC4CDF5}"/>
              </a:ext>
            </a:extLst>
          </p:cNvPr>
          <p:cNvSpPr txBox="1"/>
          <p:nvPr/>
        </p:nvSpPr>
        <p:spPr>
          <a:xfrm>
            <a:off x="6422332" y="1355652"/>
            <a:ext cx="369570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Bilder aus dem Kontext reissen.</a:t>
            </a:r>
          </a:p>
          <a:p>
            <a:pPr algn="l"/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 Bild- und Textinhalt wurden verfälscht.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528694-6512-B921-3975-70FCDB68B0F7}"/>
              </a:ext>
            </a:extLst>
          </p:cNvPr>
          <p:cNvSpPr txBox="1"/>
          <p:nvPr/>
        </p:nvSpPr>
        <p:spPr>
          <a:xfrm>
            <a:off x="6422332" y="2191297"/>
            <a:ext cx="369570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Bildzuschnitt: Was möchte man zeigen? Welche Informationen werden gezielt weggelassen</a:t>
            </a:r>
            <a:r>
              <a:rPr lang="de-CH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CH" sz="13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99E335-375D-A533-D94D-F1D989D89EF2}"/>
              </a:ext>
            </a:extLst>
          </p:cNvPr>
          <p:cNvSpPr txBox="1"/>
          <p:nvPr/>
        </p:nvSpPr>
        <p:spPr>
          <a:xfrm>
            <a:off x="6422331" y="3220133"/>
            <a:ext cx="369570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Bildauswahl: Welches Bild wurde für den Text ausgewählt?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A73E814-3D68-1781-EFFE-CBC6F362F586}"/>
              </a:ext>
            </a:extLst>
          </p:cNvPr>
          <p:cNvSpPr txBox="1"/>
          <p:nvPr/>
        </p:nvSpPr>
        <p:spPr>
          <a:xfrm>
            <a:off x="6413223" y="4189474"/>
            <a:ext cx="36957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Dinge hinzugefügt oder anders eingefärbt.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69F8A69-1B25-C742-B6DF-FB3F5C44262E}"/>
              </a:ext>
            </a:extLst>
          </p:cNvPr>
          <p:cNvSpPr txBox="1"/>
          <p:nvPr/>
        </p:nvSpPr>
        <p:spPr>
          <a:xfrm>
            <a:off x="6451739" y="4974014"/>
            <a:ext cx="35805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Personen / Objekte werden weggelassen oder hinzugefügt.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49DE895-C055-CC91-1EB9-02A622363464}"/>
              </a:ext>
            </a:extLst>
          </p:cNvPr>
          <p:cNvSpPr txBox="1"/>
          <p:nvPr/>
        </p:nvSpPr>
        <p:spPr>
          <a:xfrm>
            <a:off x="6451739" y="5842451"/>
            <a:ext cx="35805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Körper oder Gesicht werden verändert. (Modefotografie)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2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6711124" y="2935903"/>
            <a:ext cx="4949688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Adobe Photoshop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9F7581-9959-5BA8-9013-A5BB346E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7" t="12000" r="47541" b="15997"/>
          <a:stretch/>
        </p:blipFill>
        <p:spPr>
          <a:xfrm>
            <a:off x="680387" y="1308845"/>
            <a:ext cx="4800490" cy="42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5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BFD41D-8F8F-7592-68BA-0C98EF1F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8"/>
          <a:stretch/>
        </p:blipFill>
        <p:spPr>
          <a:xfrm>
            <a:off x="-70132" y="929390"/>
            <a:ext cx="11695004" cy="592861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C0C8F8-B843-EA8D-95A5-7688B42183F1}"/>
              </a:ext>
            </a:extLst>
          </p:cNvPr>
          <p:cNvSpPr txBox="1"/>
          <p:nvPr/>
        </p:nvSpPr>
        <p:spPr>
          <a:xfrm>
            <a:off x="2790482" y="1216039"/>
            <a:ext cx="339850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Bildkorrekturen</a:t>
            </a:r>
          </a:p>
          <a:p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Korrekturen, wie Helligkeit, Farbbalance oder Farbtemperatur, werden im Photoshop auf einer neuen Ebenen erstellt. Somit ist das Originalbild immer noch vorhanden.</a:t>
            </a: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35B4EB-B850-4269-E15B-893327584E56}"/>
              </a:ext>
            </a:extLst>
          </p:cNvPr>
          <p:cNvSpPr txBox="1"/>
          <p:nvPr/>
        </p:nvSpPr>
        <p:spPr>
          <a:xfrm>
            <a:off x="7792200" y="1277867"/>
            <a:ext cx="339850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Maske</a:t>
            </a:r>
          </a:p>
          <a:p>
            <a:r>
              <a:rPr lang="de-CH" sz="1300" dirty="0" err="1">
                <a:latin typeface="Arial" panose="020B0604020202020204" pitchFamily="34" charset="0"/>
                <a:cs typeface="Arial" panose="020B0604020202020204" pitchFamily="34" charset="0"/>
              </a:rPr>
              <a:t>Ebenenmasken</a:t>
            </a:r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 können helfen den Hintergrund eines Fotos durch einen anderen zu ersetzen. Hier bleibt die Bildinformation komplett erhalten. Mit einer </a:t>
            </a:r>
            <a:r>
              <a:rPr lang="de-CH" sz="1300" dirty="0" err="1">
                <a:latin typeface="Arial" panose="020B0604020202020204" pitchFamily="34" charset="0"/>
                <a:cs typeface="Arial" panose="020B0604020202020204" pitchFamily="34" charset="0"/>
              </a:rPr>
              <a:t>Ebenenmaske</a:t>
            </a:r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 bleiben alle Pixel-Informationen im Bild erhalten.</a:t>
            </a: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2A3AAD-D340-BAA2-C572-40E865E520B8}"/>
              </a:ext>
            </a:extLst>
          </p:cNvPr>
          <p:cNvSpPr txBox="1"/>
          <p:nvPr/>
        </p:nvSpPr>
        <p:spPr>
          <a:xfrm>
            <a:off x="2697498" y="4133857"/>
            <a:ext cx="339850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Ebene</a:t>
            </a:r>
          </a:p>
          <a:p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Ebenen können Bildinhalte, Texte, Grafiken oder Einstellungen für Farb- oder Helligkeitskorrekturen enthalten. Mithilfe von Ebenen können ausgewählte Bildbereiche teilweise oder vollständig ausblendet werden.</a:t>
            </a: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4A3A71-5483-7F74-DDF8-8E4DA3901663}"/>
              </a:ext>
            </a:extLst>
          </p:cNvPr>
          <p:cNvSpPr txBox="1"/>
          <p:nvPr/>
        </p:nvSpPr>
        <p:spPr>
          <a:xfrm>
            <a:off x="7792200" y="4272083"/>
            <a:ext cx="339850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Retuschieren</a:t>
            </a:r>
          </a:p>
          <a:p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Kleine Stellen vom Bild werden ausgebessert, mit dem Kopierstempel oder dem Reparatur-Pinsel.</a:t>
            </a: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8D752B-6592-5BCB-D16A-5D6487A2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20" y="1682453"/>
            <a:ext cx="4098557" cy="37530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278140"/>
            <a:ext cx="49496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Dateien für die Aktivität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Bilddateien werden von der Kursleitung bereitgestellt.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Alle Fotografien stammen von </a:t>
            </a:r>
            <a:r>
              <a:rPr lang="de-CH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pixabay.com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und dürfen für die nicht-kommerzielle Anwendung verwendet werden.</a:t>
            </a:r>
            <a:endParaRPr lang="de-CH" sz="2000" b="0" i="0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71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6711124" y="2935903"/>
            <a:ext cx="4949688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Beispiele Übung 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9F7581-9959-5BA8-9013-A5BB346E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7" t="12000" r="47541" b="15997"/>
          <a:stretch/>
        </p:blipFill>
        <p:spPr>
          <a:xfrm>
            <a:off x="680387" y="1308845"/>
            <a:ext cx="4800490" cy="42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Wasser, Wassersport enthält.&#10;&#10;Automatisch generierte Beschreibung">
            <a:extLst>
              <a:ext uri="{FF2B5EF4-FFF2-40B4-BE49-F238E27FC236}">
                <a16:creationId xmlns:a16="http://schemas.microsoft.com/office/drawing/2014/main" id="{14C81D0C-52AA-DCE7-665C-84B58681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5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Giraffe, schließen, Mahlzeit enthält.&#10;&#10;Automatisch generierte Beschreibung">
            <a:extLst>
              <a:ext uri="{FF2B5EF4-FFF2-40B4-BE49-F238E27FC236}">
                <a16:creationId xmlns:a16="http://schemas.microsoft.com/office/drawing/2014/main" id="{F01BA27D-9419-18C4-FFC3-71941231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draußen, Berg, Natur enthält.&#10;&#10;Automatisch generierte Beschreibung">
            <a:extLst>
              <a:ext uri="{FF2B5EF4-FFF2-40B4-BE49-F238E27FC236}">
                <a16:creationId xmlns:a16="http://schemas.microsoft.com/office/drawing/2014/main" id="{641FE2A0-217A-D461-7334-3D381774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9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6711125" y="1905505"/>
            <a:ext cx="494968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Übung 2</a:t>
            </a: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Dienliche Bildbearbeitung</a:t>
            </a:r>
          </a:p>
          <a:p>
            <a:pPr algn="l">
              <a:lnSpc>
                <a:spcPct val="150000"/>
              </a:lnSpc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Für den «normal» Gebrauch: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Retusche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Bildkorrektur (Farbtemperatur, Helligkeit/Kontrast)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Bildzuschnitt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Bildformat umwandeln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9F7581-9959-5BA8-9013-A5BB346E1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7" t="12000" r="47541" b="15997"/>
          <a:stretch/>
        </p:blipFill>
        <p:spPr>
          <a:xfrm>
            <a:off x="680387" y="1308845"/>
            <a:ext cx="4800490" cy="42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4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89C43-8FC3-7263-C4AE-E5CED49B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Kursinhalt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C06A3A-6540-3462-DA80-3FFB68805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0490" cy="46672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de-CH" sz="1600" b="1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Block</a:t>
            </a:r>
            <a:endParaRPr lang="de-CH" sz="1600" b="0" i="0" u="none" strike="noStrike" dirty="0">
              <a:solidFill>
                <a:srgbClr val="0101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Anwendungskompetenzen Lehrplan kennen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Bildformate kennenlernen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Bildmanipulationen erkennen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Photoshop Übung Nr.1 (Bildgrösse, Ebenen,</a:t>
            </a:r>
          </a:p>
          <a:p>
            <a:pPr marL="0" indent="0" algn="l">
              <a:buNone/>
            </a:pPr>
            <a:r>
              <a:rPr lang="de-CH" sz="1600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Korrektur, Pinsel, Speichern)</a:t>
            </a:r>
          </a:p>
          <a:p>
            <a:pPr marL="0" indent="0" algn="l">
              <a:buNone/>
            </a:pPr>
            <a:endParaRPr lang="de-CH" sz="1600" b="0" i="0" u="none" strike="noStrike" dirty="0">
              <a:solidFill>
                <a:srgbClr val="0101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CH" sz="1600" b="1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Block</a:t>
            </a:r>
            <a:endParaRPr lang="de-CH" sz="1600" b="0" i="0" u="none" strike="noStrike" dirty="0">
              <a:solidFill>
                <a:srgbClr val="0101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Photoshop Übung Nr.2 (Bildkorrektur,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Retusche)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Vergleich iPad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Urheberrecht und Lizenzen kennen</a:t>
            </a:r>
          </a:p>
          <a:p>
            <a:pPr marL="0" indent="0" algn="l">
              <a:buNone/>
            </a:pPr>
            <a:r>
              <a:rPr lang="de-CH" sz="16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Unterrichtsmaterialien und Tutorials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D45D0A-4B24-4CB3-961F-4ABF1A7DF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61" t="26073" r="6204" b="13189"/>
          <a:stretch/>
        </p:blipFill>
        <p:spPr>
          <a:xfrm>
            <a:off x="6876787" y="1825625"/>
            <a:ext cx="4892477" cy="4083484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A5ABB8-3ABE-C4C2-811C-92FF2B3C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4164D386-DDBC-99D2-7537-23F653556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0A3D026-4068-D6A7-259E-D9C3C31E3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36" b="8377"/>
          <a:stretch/>
        </p:blipFill>
        <p:spPr>
          <a:xfrm>
            <a:off x="-124613" y="2133813"/>
            <a:ext cx="11175646" cy="3770968"/>
          </a:xfrm>
          <a:prstGeom prst="rect">
            <a:avLst/>
          </a:prstGeom>
        </p:spPr>
      </p:pic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513522" y="885393"/>
            <a:ext cx="4949688" cy="140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 wichtigsten Werkzeug</a:t>
            </a:r>
          </a:p>
          <a:p>
            <a:pPr algn="l">
              <a:lnSpc>
                <a:spcPct val="150000"/>
              </a:lnSpc>
            </a:pPr>
            <a:endParaRPr lang="de-CH" sz="16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Retusche: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A9842B-0DF4-8EA0-4FB4-EFAC9141AB3B}"/>
              </a:ext>
            </a:extLst>
          </p:cNvPr>
          <p:cNvSpPr txBox="1"/>
          <p:nvPr/>
        </p:nvSpPr>
        <p:spPr>
          <a:xfrm>
            <a:off x="5706018" y="1821668"/>
            <a:ext cx="6099348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Farbtemperatur</a:t>
            </a:r>
            <a:r>
              <a:rPr lang="de-CH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E6400F-4D67-59D8-D6AD-6D36D33AFB20}"/>
              </a:ext>
            </a:extLst>
          </p:cNvPr>
          <p:cNvSpPr txBox="1"/>
          <p:nvPr/>
        </p:nvSpPr>
        <p:spPr>
          <a:xfrm>
            <a:off x="513522" y="4115240"/>
            <a:ext cx="6099348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Bildzuschnitt</a:t>
            </a:r>
            <a:r>
              <a:rPr lang="de-CH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048286-56A0-B1AE-FD54-E0EAFE77F329}"/>
              </a:ext>
            </a:extLst>
          </p:cNvPr>
          <p:cNvSpPr txBox="1"/>
          <p:nvPr/>
        </p:nvSpPr>
        <p:spPr>
          <a:xfrm>
            <a:off x="5782278" y="4560730"/>
            <a:ext cx="6099348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Transformieren:</a:t>
            </a:r>
          </a:p>
        </p:txBody>
      </p:sp>
    </p:spTree>
    <p:extLst>
      <p:ext uri="{BB962C8B-B14F-4D97-AF65-F5344CB8AC3E}">
        <p14:creationId xmlns:p14="http://schemas.microsoft.com/office/powerpoint/2010/main" val="3791005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8D752B-6592-5BCB-D16A-5D6487A2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20" y="1682453"/>
            <a:ext cx="4098557" cy="37530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278140"/>
            <a:ext cx="49496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Dateien für die Aktivität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Bilddateien werden von der Kursleitung bereitgestellt.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Alle Fotografien stammen von </a:t>
            </a:r>
            <a:r>
              <a:rPr lang="de-CH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pixabay.com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und dürfen für die nicht-kommerzielle Anwendung verwendet werden.</a:t>
            </a:r>
            <a:endParaRPr lang="de-CH" sz="2000" b="0" i="0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29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589638"/>
            <a:ext cx="49496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Vergleich Photoshop auf dem iPad/Computer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Welcher Unt</a:t>
            </a:r>
            <a:r>
              <a:rPr lang="de-CH" sz="2000" u="none" dirty="0">
                <a:latin typeface="Arial" panose="020B0604020202020204" pitchFamily="34" charset="0"/>
                <a:cs typeface="Arial" panose="020B0604020202020204" pitchFamily="34" charset="0"/>
              </a:rPr>
              <a:t>erschiede gibt es?</a:t>
            </a:r>
          </a:p>
          <a:p>
            <a:r>
              <a:rPr lang="de-CH" sz="20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 Version ist für meine Zielgruppe geeignet?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60E29-8976-AC91-2E41-E60339348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" r="48841"/>
          <a:stretch/>
        </p:blipFill>
        <p:spPr>
          <a:xfrm>
            <a:off x="343178" y="736243"/>
            <a:ext cx="4949688" cy="56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221062" y="1192916"/>
            <a:ext cx="494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Computer: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17F731-1331-6BD5-BE8B-A3F2716F2419}"/>
              </a:ext>
            </a:extLst>
          </p:cNvPr>
          <p:cNvSpPr txBox="1"/>
          <p:nvPr/>
        </p:nvSpPr>
        <p:spPr>
          <a:xfrm>
            <a:off x="6437644" y="1192916"/>
            <a:ext cx="494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iPad: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25A0F7-3F3D-947F-683E-C94D010F2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2" r="50329" b="6227"/>
          <a:stretch/>
        </p:blipFill>
        <p:spPr>
          <a:xfrm>
            <a:off x="170822" y="1593027"/>
            <a:ext cx="5305530" cy="51202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CA8F13-9FBE-8BEC-74AE-1C93B18E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71" t="8552" b="6227"/>
          <a:stretch/>
        </p:blipFill>
        <p:spPr>
          <a:xfrm>
            <a:off x="6437644" y="1593026"/>
            <a:ext cx="5375868" cy="51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3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221062" y="1192916"/>
            <a:ext cx="494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Computer: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17F731-1331-6BD5-BE8B-A3F2716F2419}"/>
              </a:ext>
            </a:extLst>
          </p:cNvPr>
          <p:cNvSpPr txBox="1"/>
          <p:nvPr/>
        </p:nvSpPr>
        <p:spPr>
          <a:xfrm>
            <a:off x="6437644" y="1192916"/>
            <a:ext cx="494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iPad: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25A0F7-3F3D-947F-683E-C94D010F2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2" r="50329" b="6227"/>
          <a:stretch/>
        </p:blipFill>
        <p:spPr>
          <a:xfrm>
            <a:off x="170822" y="1593027"/>
            <a:ext cx="5305530" cy="51202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CA8F13-9FBE-8BEC-74AE-1C93B18E0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71" t="8552" b="6227"/>
          <a:stretch/>
        </p:blipFill>
        <p:spPr>
          <a:xfrm>
            <a:off x="6437644" y="1593026"/>
            <a:ext cx="5375868" cy="512026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124C30-916C-59C5-ABAF-278C22A54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24" r="50226" b="5079"/>
          <a:stretch/>
        </p:blipFill>
        <p:spPr>
          <a:xfrm>
            <a:off x="170822" y="1663654"/>
            <a:ext cx="5375868" cy="519434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ED6C5BD-F429-DAAE-7E7B-0D3A17954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74" t="8734" b="6860"/>
          <a:stretch/>
        </p:blipFill>
        <p:spPr>
          <a:xfrm>
            <a:off x="6437643" y="1631562"/>
            <a:ext cx="5416635" cy="51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1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801190"/>
            <a:ext cx="4949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Urheberrecht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beinhaltet das Urheberrecht?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Welche Bilder darf ich wie verwenden?</a:t>
            </a:r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36ADA5-4C75-6B82-DA22-0CD02B07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31"/>
          <a:stretch/>
        </p:blipFill>
        <p:spPr>
          <a:xfrm>
            <a:off x="0" y="535074"/>
            <a:ext cx="5573763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428729" y="1662587"/>
            <a:ext cx="3078146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Das Urheberrecht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Personen der Urheberschaft entscheiden selbst, was mit ihrem geistigen Eigentum passieren soll.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«Werke sind, unabhängig von ihrem Wert oder Zweck, geistige Schöpfungen der Literatur und Kunst, die individuellen Charakter haben» (Art. 2 URG)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Lernprodukte von Schülerinnen und Schüler (Texte, Gemälde, Fotos, Videos...) sind im Sinne des Urheberrechts geschützte Werke.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29F23E-37C7-984F-2951-366AA55E0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5" t="50564" r="31318"/>
          <a:stretch/>
        </p:blipFill>
        <p:spPr>
          <a:xfrm>
            <a:off x="4260502" y="3485949"/>
            <a:ext cx="3985558" cy="29843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6758257-5D96-3C9D-D003-77A9721F46D6}"/>
              </a:ext>
            </a:extLst>
          </p:cNvPr>
          <p:cNvSpPr txBox="1"/>
          <p:nvPr/>
        </p:nvSpPr>
        <p:spPr>
          <a:xfrm>
            <a:off x="4489733" y="1668297"/>
            <a:ext cx="307814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Anwendung im Schulumfeld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«Verwendung zum Eigengebrauch» (Art. 19 URG)</a:t>
            </a:r>
          </a:p>
          <a:p>
            <a:pPr marL="285750" indent="-285750" algn="l">
              <a:buFontTx/>
              <a:buChar char="-"/>
            </a:pPr>
            <a:endParaRPr lang="de-CH" sz="130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Achtung: Austausch bei urheberrechtlich geschütztem Material in sozialen Medien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89DCF5-908A-0BE0-3BAF-9380D4AF7689}"/>
              </a:ext>
            </a:extLst>
          </p:cNvPr>
          <p:cNvSpPr txBox="1"/>
          <p:nvPr/>
        </p:nvSpPr>
        <p:spPr>
          <a:xfrm>
            <a:off x="8755692" y="1668297"/>
            <a:ext cx="307814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Creative-Commons-Lizenz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Creative Commons (CC) können Urheber*innen selbst Lizenzen für die Weiterverwendung ihrer Werke erstellen.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de-CH" sz="13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3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3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  <a:r>
              <a:rPr lang="de-CH" sz="13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Konzept zwischen dem traditionellen Urheberrecht bzw. Copyright (all </a:t>
            </a:r>
            <a:r>
              <a:rPr lang="de-CH" sz="13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3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und dem Public Domain (PD)</a:t>
            </a:r>
          </a:p>
          <a:p>
            <a:pPr marL="285750" indent="-285750" algn="l">
              <a:buFontTx/>
              <a:buChar char="-"/>
            </a:pPr>
            <a:endParaRPr lang="de-CH" sz="13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84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513522" y="774919"/>
            <a:ext cx="609829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Die einzelnen Standart-Lizenzen</a:t>
            </a:r>
          </a:p>
          <a:p>
            <a:endParaRPr lang="de-DE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3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Zusammen ergeben diese vier Symbole sechs Lizenzen. Sie werden von links nach rechts zunehmend restriktiver.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392524-B7B6-109F-CD5D-61AD37D15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0" t="24592" r="10924"/>
          <a:stretch/>
        </p:blipFill>
        <p:spPr>
          <a:xfrm>
            <a:off x="1850437" y="2140299"/>
            <a:ext cx="8491125" cy="46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20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613392"/>
            <a:ext cx="49496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Nützliche Materialien für den Unterricht oder fürs Selbststudium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und zusätzliche Aufgaben finden Sie im Handout für Kursteilnehmende.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AB22CA-EB0B-5EA5-9CC9-A4EC5A2C7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84"/>
          <a:stretch/>
        </p:blipFill>
        <p:spPr>
          <a:xfrm>
            <a:off x="281353" y="815095"/>
            <a:ext cx="5094514" cy="52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4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AAFBD4-644F-9365-8F90-829BC228A6F9}"/>
              </a:ext>
            </a:extLst>
          </p:cNvPr>
          <p:cNvSpPr txBox="1"/>
          <p:nvPr/>
        </p:nvSpPr>
        <p:spPr>
          <a:xfrm>
            <a:off x="6096000" y="2030588"/>
            <a:ext cx="49496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Handout für Kursteilnehmende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 Handout begleitet Sie durch den gesamten Kurs und bietet Ihnen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zusätzliches Material für das spätere Selbststudium oder für den Unterricht.</a:t>
            </a:r>
          </a:p>
          <a:p>
            <a:endParaRPr lang="de-CH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Das PDF finden Sie auf der Webseite  </a:t>
            </a:r>
            <a:r>
              <a:rPr lang="de-CH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bl.ch</a:t>
            </a:r>
            <a:r>
              <a:rPr lang="de-CH" sz="2000" u="sng" dirty="0">
                <a:latin typeface="Arial" panose="020B0604020202020204" pitchFamily="34" charset="0"/>
                <a:cs typeface="Arial" panose="020B0604020202020204" pitchFamily="34" charset="0"/>
              </a:rPr>
              <a:t>/digitale-</a:t>
            </a:r>
            <a:r>
              <a:rPr lang="de-CH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grundbildung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unter dem Titel «Bildbearbeitung»</a:t>
            </a:r>
            <a:endParaRPr lang="de-CH" sz="2000" b="0" i="0" u="sng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AB22CA-EB0B-5EA5-9CC9-A4EC5A2C7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84"/>
          <a:stretch/>
        </p:blipFill>
        <p:spPr>
          <a:xfrm>
            <a:off x="281353" y="815095"/>
            <a:ext cx="5094514" cy="52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08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6831706" y="3096825"/>
            <a:ext cx="4949688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0BC6C11-4ABA-74E3-7096-050939795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42"/>
          <a:stretch/>
        </p:blipFill>
        <p:spPr>
          <a:xfrm>
            <a:off x="267154" y="719930"/>
            <a:ext cx="5329777" cy="58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8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40E62A6-FFA9-F628-37ED-D19D92A2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3F1E0F6-C9C8-C6EE-E678-B324A6380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1"/>
          <a:stretch/>
        </p:blipFill>
        <p:spPr>
          <a:xfrm>
            <a:off x="-1" y="437320"/>
            <a:ext cx="12192001" cy="625784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854894-CB19-4C5E-857A-922F13CD957F}"/>
              </a:ext>
            </a:extLst>
          </p:cNvPr>
          <p:cNvSpPr txBox="1"/>
          <p:nvPr/>
        </p:nvSpPr>
        <p:spPr>
          <a:xfrm>
            <a:off x="7504043" y="1816773"/>
            <a:ext cx="40352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Bildelemente markieren, freistellen, drehen, spiegeln, entfernen, retuschieren und verändern; mithilfe von Standardwerkzeugen, wie Zauberstab, Lasso, Freistellung, Füllwerkzeug, Textwerkzeug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Methoden für gezielte Veränderung (Grafikfilter) und Bildmontage anwenden.</a:t>
            </a:r>
          </a:p>
          <a:p>
            <a:pPr algn="l"/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Ebenentechnik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kennen.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BC9ADB-65FF-9F4B-D9F8-1C62C27B4B1C}"/>
              </a:ext>
            </a:extLst>
          </p:cNvPr>
          <p:cNvSpPr txBox="1"/>
          <p:nvPr/>
        </p:nvSpPr>
        <p:spPr>
          <a:xfrm>
            <a:off x="6185450" y="2237612"/>
            <a:ext cx="990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</a:p>
          <a:p>
            <a:pPr algn="l"/>
            <a:r>
              <a:rPr lang="de-CH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bearbeiten</a:t>
            </a:r>
            <a:endParaRPr lang="de-CH" sz="12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2FA373-71F5-A600-B781-0966AF35B58F}"/>
              </a:ext>
            </a:extLst>
          </p:cNvPr>
          <p:cNvSpPr txBox="1"/>
          <p:nvPr/>
        </p:nvSpPr>
        <p:spPr>
          <a:xfrm>
            <a:off x="7504043" y="3796722"/>
            <a:ext cx="4035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Urheberrechte beim Veröffentlichen von Bildern, Audio und Videos beachten.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Unterschiede zwischen lizenzfreien und lizenzpflichtigen Medienbeiträgen verstehen.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8BC67B5-0062-1944-F849-C0DF685FFC10}"/>
              </a:ext>
            </a:extLst>
          </p:cNvPr>
          <p:cNvSpPr txBox="1"/>
          <p:nvPr/>
        </p:nvSpPr>
        <p:spPr>
          <a:xfrm>
            <a:off x="6150662" y="3796697"/>
            <a:ext cx="1060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Medien-</a:t>
            </a:r>
          </a:p>
          <a:p>
            <a:pPr algn="l"/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beiträge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weiter-verwenden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7FC3A7D-5E4E-89AD-3C9D-F536E2C79AE7}"/>
              </a:ext>
            </a:extLst>
          </p:cNvPr>
          <p:cNvSpPr txBox="1"/>
          <p:nvPr/>
        </p:nvSpPr>
        <p:spPr>
          <a:xfrm>
            <a:off x="6185450" y="5471995"/>
            <a:ext cx="102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Medien-</a:t>
            </a:r>
          </a:p>
          <a:p>
            <a:pPr algn="l"/>
            <a:r>
              <a:rPr lang="de-CH" sz="12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beiträge</a:t>
            </a:r>
          </a:p>
          <a:p>
            <a:pPr algn="l"/>
            <a:r>
              <a:rPr lang="de-CH" sz="12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«lesen»</a:t>
            </a:r>
            <a:endParaRPr lang="de-CH" sz="12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5DA2A3D-AF68-AAA5-29B2-74B33024BBD0}"/>
              </a:ext>
            </a:extLst>
          </p:cNvPr>
          <p:cNvSpPr txBox="1"/>
          <p:nvPr/>
        </p:nvSpPr>
        <p:spPr>
          <a:xfrm>
            <a:off x="7570306" y="5173123"/>
            <a:ext cx="40352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Medienbeiträge (Bilder, Audio, Filme) genau anschauen, «lesen» und interpretieren, die Botschaft «entschlüsseln», kritisch überprüfen und Fragen zu Bildern stellen.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«Tricks» erkennen, wie man manipulierte Bilder/Fotos für bestimmte Botschaften nutzen kann.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B2DB6E0-65E2-B260-0C86-2870D772BB65}"/>
              </a:ext>
            </a:extLst>
          </p:cNvPr>
          <p:cNvSpPr txBox="1"/>
          <p:nvPr/>
        </p:nvSpPr>
        <p:spPr>
          <a:xfrm>
            <a:off x="1627535" y="1852890"/>
            <a:ext cx="4035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 einem digitalen </a:t>
            </a:r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Gerät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(Videokamera, Fotokamera, Smartphone, Tablet u.a.) Fotos aufnehmen, eine digitale Bild-, Video- und/oder Audioaufnahme erstellen, gestalten und wiedergeben.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B5B9BBB-BA94-3288-CDC3-F11204F067D4}"/>
              </a:ext>
            </a:extLst>
          </p:cNvPr>
          <p:cNvSpPr txBox="1"/>
          <p:nvPr/>
        </p:nvSpPr>
        <p:spPr>
          <a:xfrm>
            <a:off x="284507" y="2037557"/>
            <a:ext cx="103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Grund-</a:t>
            </a:r>
          </a:p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Funktionen  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7DDB8F-9906-A0B5-068C-4EF6AB8BE571}"/>
              </a:ext>
            </a:extLst>
          </p:cNvPr>
          <p:cNvSpPr txBox="1"/>
          <p:nvPr/>
        </p:nvSpPr>
        <p:spPr>
          <a:xfrm>
            <a:off x="1615940" y="3481227"/>
            <a:ext cx="40584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Fotos auf ein anderes Gerät zur weiteren Bearbeitung übertragen und speichern.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Bilder bearbeiten: Grösse eines Bildes verändern; einfache Bildkorrekturen wie Helligkeit, Kontrast, Rote-Augen-Korrektur u.a.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Bildausschnitte erzeugen und auf einen ausgewählten Ausschnitt zuschneiden.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Bildelemente spielerisch verändern (z.B. mit Filtern, mit Stempel-Werkzeug Bildelemente entfernen usw.).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2CF45FF-23A5-37D8-8409-B3D496BC069C}"/>
              </a:ext>
            </a:extLst>
          </p:cNvPr>
          <p:cNvSpPr txBox="1"/>
          <p:nvPr/>
        </p:nvSpPr>
        <p:spPr>
          <a:xfrm>
            <a:off x="284507" y="3896725"/>
            <a:ext cx="103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Bilder bearbeiten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307DA3F-20A7-8AA0-D52E-586ADE2C3C5B}"/>
              </a:ext>
            </a:extLst>
          </p:cNvPr>
          <p:cNvSpPr txBox="1"/>
          <p:nvPr/>
        </p:nvSpPr>
        <p:spPr>
          <a:xfrm>
            <a:off x="438980" y="1044654"/>
            <a:ext cx="10373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Primar</a:t>
            </a:r>
            <a:endParaRPr lang="de-DE" sz="1300" dirty="0">
              <a:solidFill>
                <a:srgbClr val="1B184B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B07DFD9-5F55-5A8D-5F9A-A6033767CDF7}"/>
              </a:ext>
            </a:extLst>
          </p:cNvPr>
          <p:cNvSpPr txBox="1"/>
          <p:nvPr/>
        </p:nvSpPr>
        <p:spPr>
          <a:xfrm>
            <a:off x="6315490" y="1044654"/>
            <a:ext cx="10373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 I</a:t>
            </a:r>
            <a:endParaRPr lang="de-DE" sz="1300" dirty="0">
              <a:solidFill>
                <a:srgbClr val="1B184B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CD6150C-B7EB-243F-5B39-422246CCE544}"/>
              </a:ext>
            </a:extLst>
          </p:cNvPr>
          <p:cNvSpPr txBox="1"/>
          <p:nvPr/>
        </p:nvSpPr>
        <p:spPr>
          <a:xfrm>
            <a:off x="183876" y="162839"/>
            <a:ext cx="596678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Anwendungskompetenzen nach Lehrplan 21</a:t>
            </a:r>
            <a:endParaRPr lang="de-DE" sz="1300" dirty="0">
              <a:solidFill>
                <a:srgbClr val="1B184B"/>
              </a:solidFill>
            </a:endParaRPr>
          </a:p>
        </p:txBody>
      </p:sp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8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FB019F-6A50-9CC9-FEE5-5C36F794F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1" b="29855"/>
          <a:stretch/>
        </p:blipFill>
        <p:spPr>
          <a:xfrm>
            <a:off x="559" y="994959"/>
            <a:ext cx="12246103" cy="426284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E307DA3F-20A7-8AA0-D52E-586ADE2C3C5B}"/>
              </a:ext>
            </a:extLst>
          </p:cNvPr>
          <p:cNvSpPr txBox="1"/>
          <p:nvPr/>
        </p:nvSpPr>
        <p:spPr>
          <a:xfrm>
            <a:off x="508554" y="1044654"/>
            <a:ext cx="10373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endParaRPr lang="de-DE" sz="1300" dirty="0">
              <a:solidFill>
                <a:srgbClr val="1B184B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B07DFD9-5F55-5A8D-5F9A-A6033767CDF7}"/>
              </a:ext>
            </a:extLst>
          </p:cNvPr>
          <p:cNvSpPr txBox="1"/>
          <p:nvPr/>
        </p:nvSpPr>
        <p:spPr>
          <a:xfrm>
            <a:off x="6315490" y="1044654"/>
            <a:ext cx="16457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dirty="0">
                <a:solidFill>
                  <a:srgbClr val="1B18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Schwerpunkt BG</a:t>
            </a:r>
            <a:endParaRPr lang="de-DE" sz="1300" dirty="0">
              <a:solidFill>
                <a:srgbClr val="1B184B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CD6150C-B7EB-243F-5B39-422246CCE544}"/>
              </a:ext>
            </a:extLst>
          </p:cNvPr>
          <p:cNvSpPr txBox="1"/>
          <p:nvPr/>
        </p:nvSpPr>
        <p:spPr>
          <a:xfrm>
            <a:off x="183876" y="162839"/>
            <a:ext cx="596678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300" b="0" i="0" u="none" strike="noStrike" dirty="0" err="1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lang="de-CH" sz="1300" b="0" i="0" u="none" strike="noStrike" dirty="0">
                <a:solidFill>
                  <a:srgbClr val="1B18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Lehrplan Basel-Landschaft</a:t>
            </a:r>
            <a:endParaRPr lang="de-DE" sz="1300" dirty="0">
              <a:solidFill>
                <a:srgbClr val="1B184B"/>
              </a:solidFill>
            </a:endParaRPr>
          </a:p>
        </p:txBody>
      </p:sp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9498E3-4BD9-AFB4-2B8B-D7AC436A93FF}"/>
              </a:ext>
            </a:extLst>
          </p:cNvPr>
          <p:cNvSpPr txBox="1"/>
          <p:nvPr/>
        </p:nvSpPr>
        <p:spPr>
          <a:xfrm>
            <a:off x="1938131" y="1729408"/>
            <a:ext cx="38265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Bild- und Bild-Text-Medien reflektiert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handhaben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Informations- und Bildquellen korrekt nutzen und beurteilen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B1B77A-97AE-D632-4A13-362D260FE46D}"/>
              </a:ext>
            </a:extLst>
          </p:cNvPr>
          <p:cNvSpPr txBox="1"/>
          <p:nvPr/>
        </p:nvSpPr>
        <p:spPr>
          <a:xfrm>
            <a:off x="268017" y="1837128"/>
            <a:ext cx="1402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Informations- </a:t>
            </a:r>
          </a:p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 Kommunikations-technologie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D220B73-8A7F-DFCF-F33B-F62CD3C83D22}"/>
              </a:ext>
            </a:extLst>
          </p:cNvPr>
          <p:cNvSpPr txBox="1"/>
          <p:nvPr/>
        </p:nvSpPr>
        <p:spPr>
          <a:xfrm>
            <a:off x="1838739" y="3361747"/>
            <a:ext cx="39259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Medieninhalte (z. B. Bild-Text-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Kombinationen, Film) kritisch hinterfragen und die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Bedeutung von Bildbearbeitung und </a:t>
            </a:r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Bildmani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l"/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pulation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den eigenen praktischen Experimenten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nachvollziehen können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Bildquellen nennen und </a:t>
            </a:r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gemäss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den Bildrechten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wissenschaftlich zitieren.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7AD7344-0963-C88C-FF3C-DD82566157FD}"/>
              </a:ext>
            </a:extLst>
          </p:cNvPr>
          <p:cNvSpPr txBox="1"/>
          <p:nvPr/>
        </p:nvSpPr>
        <p:spPr>
          <a:xfrm>
            <a:off x="350426" y="3861883"/>
            <a:ext cx="113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Umgang mit Medien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C5C4D27-A2F3-924D-FAC3-959B74021447}"/>
              </a:ext>
            </a:extLst>
          </p:cNvPr>
          <p:cNvSpPr txBox="1"/>
          <p:nvPr/>
        </p:nvSpPr>
        <p:spPr>
          <a:xfrm>
            <a:off x="6096001" y="1929462"/>
            <a:ext cx="1378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Informations- </a:t>
            </a:r>
          </a:p>
          <a:p>
            <a:r>
              <a:rPr lang="de-CH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Kommunika-tionstechnologie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B9DBD5-671F-9353-A3C0-48E383B672B4}"/>
              </a:ext>
            </a:extLst>
          </p:cNvPr>
          <p:cNvSpPr txBox="1"/>
          <p:nvPr/>
        </p:nvSpPr>
        <p:spPr>
          <a:xfrm>
            <a:off x="6245706" y="3861883"/>
            <a:ext cx="113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Umgang mit Medien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1011C99-1E7C-D70E-2238-74A382BACFD3}"/>
              </a:ext>
            </a:extLst>
          </p:cNvPr>
          <p:cNvSpPr txBox="1"/>
          <p:nvPr/>
        </p:nvSpPr>
        <p:spPr>
          <a:xfrm>
            <a:off x="7602876" y="3535442"/>
            <a:ext cx="407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Bildquellen nennen und </a:t>
            </a:r>
            <a:r>
              <a:rPr lang="de-CH" sz="1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gemäss</a:t>
            </a:r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den Bildrechten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wissenschaftlich zitieren.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Bild und Text kombinieren, um eine klare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Bildaussage zu erzeugen (z. B. digitale Typografie,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Layout, Collage usw.)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1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7551CF-58EC-B2FB-AB3A-5C026E541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" t="25008" r="65345" b="21569"/>
          <a:stretch/>
        </p:blipFill>
        <p:spPr>
          <a:xfrm>
            <a:off x="168964" y="1559834"/>
            <a:ext cx="4124739" cy="40219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5675241" y="1397674"/>
            <a:ext cx="494968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Welche bekannte Bildformate gibt es?</a:t>
            </a:r>
          </a:p>
          <a:p>
            <a:pPr>
              <a:lnSpc>
                <a:spcPct val="200000"/>
              </a:lnSpc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TIFF</a:t>
            </a:r>
          </a:p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PNG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GIF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E2E26C0-A0BC-FA32-7D33-FA49791E9B11}"/>
              </a:ext>
            </a:extLst>
          </p:cNvPr>
          <p:cNvSpPr txBox="1"/>
          <p:nvPr/>
        </p:nvSpPr>
        <p:spPr>
          <a:xfrm>
            <a:off x="7702268" y="1770309"/>
            <a:ext cx="39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Bilder gezielt bearbeiten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digitale bildgebende Verfahren exemplarisch anwenden</a:t>
            </a:r>
          </a:p>
          <a:p>
            <a:pPr algn="l"/>
            <a:r>
              <a:rPr lang="de-CH" sz="1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(z. B. Fotografieren, Bildbearbeitung)</a:t>
            </a:r>
          </a:p>
          <a:p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7551CF-58EC-B2FB-AB3A-5C026E541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" t="25008" r="65345" b="21569"/>
          <a:stretch/>
        </p:blipFill>
        <p:spPr>
          <a:xfrm>
            <a:off x="168964" y="1559834"/>
            <a:ext cx="4124739" cy="40219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65903C-8B80-6B9D-5C58-09B25392C1F3}"/>
              </a:ext>
            </a:extLst>
          </p:cNvPr>
          <p:cNvSpPr txBox="1"/>
          <p:nvPr/>
        </p:nvSpPr>
        <p:spPr>
          <a:xfrm>
            <a:off x="4499797" y="1294740"/>
            <a:ext cx="33985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kompatibel, universell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unterstützt das volle   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Farbspektrum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Scannen und Fotografieren meistens im JPG Format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Beansprucht wenig Speicherplatz</a:t>
            </a:r>
          </a:p>
          <a:p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(Komprimierung führt zu Qualitätsverlust)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5225DF5-06C3-6D48-5813-2A4F71792E91}"/>
              </a:ext>
            </a:extLst>
          </p:cNvPr>
          <p:cNvSpPr txBox="1"/>
          <p:nvPr/>
        </p:nvSpPr>
        <p:spPr>
          <a:xfrm>
            <a:off x="8544680" y="1294740"/>
            <a:ext cx="33985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TIFF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verliert keine Information durch Komprimierung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braucht viel Speicherplatz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nützlich für Grafikprogramme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(Ebenen, Transparenz, Markierungen)</a:t>
            </a:r>
          </a:p>
          <a:p>
            <a:pPr algn="l"/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Für Printprodukte, die editiert werden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E3EFD6-3A30-895A-51FD-561B9ED2113D}"/>
              </a:ext>
            </a:extLst>
          </p:cNvPr>
          <p:cNvSpPr txBox="1"/>
          <p:nvPr/>
        </p:nvSpPr>
        <p:spPr>
          <a:xfrm>
            <a:off x="4499797" y="4210216"/>
            <a:ext cx="33985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PNG</a:t>
            </a:r>
          </a:p>
          <a:p>
            <a:pPr marL="285750" indent="-285750" algn="l">
              <a:buFontTx/>
              <a:buChar char="-"/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Hohe Bildqualität</a:t>
            </a:r>
          </a:p>
          <a:p>
            <a:pPr marL="285750" indent="-285750" algn="l">
              <a:buFontTx/>
              <a:buChar char="-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Nicht immer kompatibel</a:t>
            </a:r>
          </a:p>
          <a:p>
            <a:pPr marL="285750" indent="-285750" algn="l">
              <a:buFontTx/>
              <a:buChar char="-"/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Beansprucht mehr Speicherplatz als </a:t>
            </a:r>
            <a:r>
              <a:rPr lang="de-CH" sz="16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  <a:endParaRPr lang="de-CH" sz="16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DB1C08-6518-CA32-8D5A-D5C1045DC4A9}"/>
              </a:ext>
            </a:extLst>
          </p:cNvPr>
          <p:cNvSpPr txBox="1"/>
          <p:nvPr/>
        </p:nvSpPr>
        <p:spPr>
          <a:xfrm>
            <a:off x="8624534" y="4210216"/>
            <a:ext cx="339850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GIF</a:t>
            </a:r>
          </a:p>
          <a:p>
            <a:pPr marL="285750" indent="-285750" algn="l">
              <a:buFontTx/>
              <a:buChar char="-"/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Für Webgrafiken</a:t>
            </a:r>
          </a:p>
          <a:p>
            <a:pPr marL="285750" indent="-285750" algn="l">
              <a:buFontTx/>
              <a:buChar char="-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Beschränkte Farbwahl</a:t>
            </a:r>
          </a:p>
          <a:p>
            <a:pPr marL="285750" indent="-285750" algn="l">
              <a:buFontTx/>
              <a:buChar char="-"/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Für grafische Elemente wie Diagramme, </a:t>
            </a:r>
            <a:r>
              <a:rPr lang="de-CH" sz="16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oder Buttons</a:t>
            </a:r>
          </a:p>
          <a:p>
            <a:pPr marL="285750" indent="-285750" algn="l">
              <a:buFontTx/>
              <a:buChar char="-"/>
            </a:pPr>
            <a:r>
              <a:rPr lang="de-CH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«Kurze Videos»</a:t>
            </a:r>
          </a:p>
        </p:txBody>
      </p:sp>
    </p:spTree>
    <p:extLst>
      <p:ext uri="{BB962C8B-B14F-4D97-AF65-F5344CB8AC3E}">
        <p14:creationId xmlns:p14="http://schemas.microsoft.com/office/powerpoint/2010/main" val="38173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4B96BEE-BDA3-B6FE-A2C5-E4362167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954157"/>
            <a:ext cx="10160000" cy="5715000"/>
          </a:xfrm>
          <a:prstGeom prst="rect">
            <a:avLst/>
          </a:prstGeom>
        </p:spPr>
      </p:pic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12FE86-AE1D-F60E-729C-2C99B14E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92" y="0"/>
            <a:ext cx="3436307" cy="109337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E34DE2-2842-285B-76B1-D565A8835FE9}"/>
              </a:ext>
            </a:extLst>
          </p:cNvPr>
          <p:cNvSpPr txBox="1"/>
          <p:nvPr/>
        </p:nvSpPr>
        <p:spPr>
          <a:xfrm>
            <a:off x="3178036" y="3429000"/>
            <a:ext cx="1314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Echt?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E7CF8B-900F-256F-2400-7AE513D1485B}"/>
              </a:ext>
            </a:extLst>
          </p:cNvPr>
          <p:cNvSpPr txBox="1"/>
          <p:nvPr/>
        </p:nvSpPr>
        <p:spPr>
          <a:xfrm>
            <a:off x="7262193" y="3429000"/>
            <a:ext cx="1951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Oder Fake?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39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Microsoft Macintosh PowerPoint</Application>
  <PresentationFormat>Breitbild</PresentationFormat>
  <Paragraphs>242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</vt:lpstr>
      <vt:lpstr>PowerPoint-Präsentation</vt:lpstr>
      <vt:lpstr>Kursinhalt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Messerli, Anja (GymOW,ITSBL)</dc:creator>
  <cp:lastModifiedBy>Messerli, Anja (GymOW,ITSBL)</cp:lastModifiedBy>
  <cp:revision>13</cp:revision>
  <dcterms:created xsi:type="dcterms:W3CDTF">2022-09-05T07:43:23Z</dcterms:created>
  <dcterms:modified xsi:type="dcterms:W3CDTF">2022-09-05T14:48:37Z</dcterms:modified>
</cp:coreProperties>
</file>