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75" r:id="rId4"/>
  </p:sldMasterIdLst>
  <p:notesMasterIdLst>
    <p:notesMasterId r:id="rId15"/>
  </p:notesMasterIdLst>
  <p:handoutMasterIdLst>
    <p:handoutMasterId r:id="rId16"/>
  </p:handoutMasterIdLst>
  <p:sldIdLst>
    <p:sldId id="261" r:id="rId5"/>
    <p:sldId id="257" r:id="rId6"/>
    <p:sldId id="278" r:id="rId7"/>
    <p:sldId id="285" r:id="rId8"/>
    <p:sldId id="280" r:id="rId9"/>
    <p:sldId id="281" r:id="rId10"/>
    <p:sldId id="291" r:id="rId11"/>
    <p:sldId id="292" r:id="rId12"/>
    <p:sldId id="294" r:id="rId13"/>
    <p:sldId id="269" r:id="rId14"/>
  </p:sldIdLst>
  <p:sldSz cx="9144000" cy="5143500" type="screen16x9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">
          <p15:clr>
            <a:srgbClr val="A4A3A4"/>
          </p15:clr>
        </p15:guide>
        <p15:guide id="2" orient="horz" pos="1076" userDrawn="1">
          <p15:clr>
            <a:srgbClr val="A4A3A4"/>
          </p15:clr>
        </p15:guide>
        <p15:guide id="3" orient="horz" pos="930">
          <p15:clr>
            <a:srgbClr val="A4A3A4"/>
          </p15:clr>
        </p15:guide>
        <p15:guide id="4" orient="horz" pos="3128">
          <p15:clr>
            <a:srgbClr val="A4A3A4"/>
          </p15:clr>
        </p15:guide>
        <p15:guide id="5" orient="horz" pos="577" userDrawn="1">
          <p15:clr>
            <a:srgbClr val="A4A3A4"/>
          </p15:clr>
        </p15:guide>
        <p15:guide id="6" pos="112">
          <p15:clr>
            <a:srgbClr val="A4A3A4"/>
          </p15:clr>
        </p15:guide>
        <p15:guide id="7" pos="2824">
          <p15:clr>
            <a:srgbClr val="A4A3A4"/>
          </p15:clr>
        </p15:guide>
        <p15:guide id="8" pos="2936">
          <p15:clr>
            <a:srgbClr val="A4A3A4"/>
          </p15:clr>
        </p15:guide>
        <p15:guide id="9" pos="3379" userDrawn="1">
          <p15:clr>
            <a:srgbClr val="A4A3A4"/>
          </p15:clr>
        </p15:guide>
        <p15:guide id="10" pos="3502">
          <p15:clr>
            <a:srgbClr val="A4A3A4"/>
          </p15:clr>
        </p15:guide>
        <p15:guide id="11" pos="3953">
          <p15:clr>
            <a:srgbClr val="A4A3A4"/>
          </p15:clr>
        </p15:guide>
        <p15:guide id="12" pos="4067">
          <p15:clr>
            <a:srgbClr val="A4A3A4"/>
          </p15:clr>
        </p15:guide>
        <p15:guide id="13" pos="4517">
          <p15:clr>
            <a:srgbClr val="A4A3A4"/>
          </p15:clr>
        </p15:guide>
        <p15:guide id="14" pos="4649" userDrawn="1">
          <p15:clr>
            <a:srgbClr val="A4A3A4"/>
          </p15:clr>
        </p15:guide>
        <p15:guide id="15" pos="5080" userDrawn="1">
          <p15:clr>
            <a:srgbClr val="A4A3A4"/>
          </p15:clr>
        </p15:guide>
        <p15:guide id="16" pos="5196">
          <p15:clr>
            <a:srgbClr val="A4A3A4"/>
          </p15:clr>
        </p15:guide>
        <p15:guide id="17" pos="5646">
          <p15:clr>
            <a:srgbClr val="A4A3A4"/>
          </p15:clr>
        </p15:guide>
        <p15:guide id="18" pos="2381" userDrawn="1">
          <p15:clr>
            <a:srgbClr val="A4A3A4"/>
          </p15:clr>
        </p15:guide>
        <p15:guide id="19" pos="1701" userDrawn="1">
          <p15:clr>
            <a:srgbClr val="A4A3A4"/>
          </p15:clr>
        </p15:guide>
        <p15:guide id="20" pos="2258">
          <p15:clr>
            <a:srgbClr val="A4A3A4"/>
          </p15:clr>
        </p15:guide>
        <p15:guide id="21" pos="1809">
          <p15:clr>
            <a:srgbClr val="A4A3A4"/>
          </p15:clr>
        </p15:guide>
        <p15:guide id="22" pos="1247" userDrawn="1">
          <p15:clr>
            <a:srgbClr val="A4A3A4"/>
          </p15:clr>
        </p15:guide>
        <p15:guide id="23" pos="1134" userDrawn="1">
          <p15:clr>
            <a:srgbClr val="A4A3A4"/>
          </p15:clr>
        </p15:guide>
        <p15:guide id="24" pos="567" userDrawn="1">
          <p15:clr>
            <a:srgbClr val="A4A3A4"/>
          </p15:clr>
        </p15:guide>
        <p15:guide id="25" pos="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4" autoAdjust="0"/>
    <p:restoredTop sz="94605" autoAdjust="0"/>
  </p:normalViewPr>
  <p:slideViewPr>
    <p:cSldViewPr snapToGrid="0" snapToObjects="1">
      <p:cViewPr varScale="1">
        <p:scale>
          <a:sx n="115" d="100"/>
          <a:sy n="115" d="100"/>
        </p:scale>
        <p:origin x="102" y="444"/>
      </p:cViewPr>
      <p:guideLst>
        <p:guide orient="horz" pos="114"/>
        <p:guide orient="horz" pos="1076"/>
        <p:guide orient="horz" pos="930"/>
        <p:guide orient="horz" pos="3128"/>
        <p:guide orient="horz" pos="577"/>
        <p:guide pos="112"/>
        <p:guide pos="2824"/>
        <p:guide pos="2936"/>
        <p:guide pos="3379"/>
        <p:guide pos="3502"/>
        <p:guide pos="3953"/>
        <p:guide pos="4067"/>
        <p:guide pos="4517"/>
        <p:guide pos="4649"/>
        <p:guide pos="5080"/>
        <p:guide pos="5196"/>
        <p:guide pos="5646"/>
        <p:guide pos="2381"/>
        <p:guide pos="1701"/>
        <p:guide pos="2258"/>
        <p:guide pos="1809"/>
        <p:guide pos="1247"/>
        <p:guide pos="1134"/>
        <p:guide pos="567"/>
        <p:guide pos="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7306B-1849-1642-83CD-33830B42A47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A3322-4079-BF4A-9D9D-8E40754E09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34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97467-056E-E244-B20D-F2C91E7BC69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3551E-C1F7-3449-9D64-1DB59B6C67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2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Hier erwähnen, dass die Ombudsstelle unter amtlicher </a:t>
            </a:r>
            <a:r>
              <a:rPr lang="de-CH" smtClean="0"/>
              <a:t>Schweigepflicht steht.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3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Hier nochmals die drei Kernfunktionen erwähnen und dazu, dass die Ombudsstelle unter amtlicher Schweigepflicht steht.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95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Hier erwähnen, dass die Ombudsstelle unter amtlicher </a:t>
            </a:r>
            <a:r>
              <a:rPr lang="de-CH" smtClean="0"/>
              <a:t>Schweigepflicht steht.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35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Hier erwähnen, dass die Ombudsstelle unter amtlicher Schweigepflicht steht.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5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18969"/>
            <a:ext cx="8785224" cy="555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77801" y="1728787"/>
            <a:ext cx="4305300" cy="32369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660900" y="1728787"/>
            <a:ext cx="4305300" cy="32369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950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660901" y="1471613"/>
            <a:ext cx="4302125" cy="35361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000" indent="-360000">
              <a:lnSpc>
                <a:spcPct val="90000"/>
              </a:lnSpc>
              <a:buFont typeface="+mj-lt"/>
              <a:buAutoNum type="arabicPeriod"/>
              <a:defRPr sz="2500"/>
            </a:lvl1pPr>
          </a:lstStyle>
          <a:p>
            <a:pPr lvl="0"/>
            <a:r>
              <a:rPr lang="de-DE" dirty="0" smtClean="0"/>
              <a:t>Inhalt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0" y="1728787"/>
            <a:ext cx="4305300" cy="323691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07563"/>
            <a:ext cx="8785224" cy="5640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8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0" y="1728788"/>
            <a:ext cx="6992939" cy="3236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13369"/>
            <a:ext cx="8785224" cy="5556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9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177799" y="1728788"/>
            <a:ext cx="8785226" cy="323691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</a:lstStyle>
          <a:p>
            <a:r>
              <a:rPr lang="de-DE" smtClean="0"/>
              <a:t>Diagramm durch Klicken auf Symbol hinzufügen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20833"/>
            <a:ext cx="8785225" cy="5556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3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728217"/>
            <a:ext cx="9144000" cy="341528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20750"/>
            <a:ext cx="8785225" cy="536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pic>
        <p:nvPicPr>
          <p:cNvPr id="3" name="typoras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788"/>
            <a:ext cx="9144000" cy="3419856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 dirty="0" smtClean="0"/>
              <a:t>Autor Vorname Nachname,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4054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800" y="921973"/>
            <a:ext cx="8785225" cy="55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Haupttitel/Untertitel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800" y="1728787"/>
            <a:ext cx="8785225" cy="32369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800" y="180975"/>
            <a:ext cx="4064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555959"/>
                </a:solidFill>
              </a:defRPr>
            </a:lvl1pPr>
          </a:lstStyle>
          <a:p>
            <a:fld id="{63343499-4781-8F47-9616-5D65C730EB5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65" y="180975"/>
            <a:ext cx="3959360" cy="8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7" r:id="rId1"/>
    <p:sldLayoutId id="2147493480" r:id="rId2"/>
    <p:sldLayoutId id="2147493482" r:id="rId3"/>
    <p:sldLayoutId id="2147493483" r:id="rId4"/>
    <p:sldLayoutId id="21474934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500"/>
        </a:lnSpc>
        <a:spcBef>
          <a:spcPct val="0"/>
        </a:spcBef>
        <a:buNone/>
        <a:defRPr sz="25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 smtClean="0"/>
              <a:t>«Unabhängigkeit schafft Vertrauen»</a:t>
            </a:r>
            <a:endParaRPr lang="de-CH" sz="20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sz="1400" dirty="0"/>
              <a:t>Béatrice Bowald und Vera Feldges, </a:t>
            </a:r>
            <a:r>
              <a:rPr lang="de-CH" sz="1400" dirty="0" err="1" smtClean="0"/>
              <a:t>Ombudsfrauen</a:t>
            </a:r>
            <a:endParaRPr lang="de-CH" sz="1400" dirty="0"/>
          </a:p>
        </p:txBody>
      </p:sp>
      <p:pic>
        <p:nvPicPr>
          <p:cNvPr id="10" name="Bild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73DC7DA3-47D6-FB4F-A3BF-F5C8D1D90A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99" r="1799"/>
          <a:stretch>
            <a:fillRect/>
          </a:stretch>
        </p:blipFill>
        <p:spPr/>
      </p:pic>
      <p:sp>
        <p:nvSpPr>
          <p:cNvPr id="3" name="Textfeld 2"/>
          <p:cNvSpPr txBox="1"/>
          <p:nvPr/>
        </p:nvSpPr>
        <p:spPr>
          <a:xfrm>
            <a:off x="191043" y="2021905"/>
            <a:ext cx="555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Austausch </a:t>
            </a:r>
            <a:r>
              <a:rPr lang="de-CH" dirty="0" smtClean="0"/>
              <a:t>Delegiertenversammlung der AKK – </a:t>
            </a:r>
            <a:r>
              <a:rPr lang="de-CH" dirty="0" smtClean="0"/>
              <a:t>OMB am </a:t>
            </a:r>
            <a:r>
              <a:rPr lang="de-CH" dirty="0" smtClean="0"/>
              <a:t>14.6.2023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60137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«Unabhängigkeit schafft Vertrauen»</a:t>
            </a:r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7" y="1660025"/>
            <a:ext cx="5399532" cy="288036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10575" y="848287"/>
            <a:ext cx="4807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/>
              <a:t>Ihre Fragen und Anliegen ?</a:t>
            </a:r>
            <a:endParaRPr lang="de-CH" sz="2000" b="1" dirty="0"/>
          </a:p>
        </p:txBody>
      </p:sp>
    </p:spTree>
    <p:extLst>
      <p:ext uri="{BB962C8B-B14F-4D97-AF65-F5344CB8AC3E}">
        <p14:creationId xmlns:p14="http://schemas.microsoft.com/office/powerpoint/2010/main" val="23685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332" y="920750"/>
            <a:ext cx="8785225" cy="316784"/>
          </a:xfrm>
        </p:spPr>
        <p:txBody>
          <a:bodyPr/>
          <a:lstStyle/>
          <a:p>
            <a:r>
              <a:rPr lang="de-CH" sz="2000" dirty="0" smtClean="0"/>
              <a:t>Team Ombudsstelle</a:t>
            </a:r>
            <a:endParaRPr lang="de-CH" sz="20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177800" y="163640"/>
            <a:ext cx="4305300" cy="175160"/>
          </a:xfrm>
        </p:spPr>
        <p:txBody>
          <a:bodyPr/>
          <a:lstStyle/>
          <a:p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Unabhängigkeit schafft Vertrauen»</a:t>
            </a:r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4852" y="1675213"/>
            <a:ext cx="6294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e-CH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47" y="2768371"/>
            <a:ext cx="2258891" cy="169416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05" y="1906956"/>
            <a:ext cx="3103133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08" y="1267434"/>
            <a:ext cx="1260404" cy="126040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85" y="1733066"/>
            <a:ext cx="1260404" cy="126040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81" y="2612314"/>
            <a:ext cx="1260404" cy="1260404"/>
          </a:xfrm>
          <a:prstGeom prst="rect">
            <a:avLst/>
          </a:prstGeom>
        </p:spPr>
      </p:pic>
      <p:sp>
        <p:nvSpPr>
          <p:cNvPr id="9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177800" y="163640"/>
            <a:ext cx="4305300" cy="175160"/>
          </a:xfrm>
        </p:spPr>
        <p:txBody>
          <a:bodyPr/>
          <a:lstStyle/>
          <a:p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«Unabhängigkeit schafft Vertrauen»</a:t>
            </a:r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02865" y="920750"/>
            <a:ext cx="3269105" cy="2972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 dirty="0"/>
              <a:t>Unsere </a:t>
            </a:r>
            <a:r>
              <a:rPr lang="de-CH" sz="2000" dirty="0" smtClean="0"/>
              <a:t>Kernaufgaben</a:t>
            </a:r>
            <a:endParaRPr lang="de-CH" sz="2000" dirty="0"/>
          </a:p>
        </p:txBody>
      </p:sp>
      <p:sp>
        <p:nvSpPr>
          <p:cNvPr id="14" name="Rechteck 13"/>
          <p:cNvSpPr/>
          <p:nvPr/>
        </p:nvSpPr>
        <p:spPr>
          <a:xfrm>
            <a:off x="242586" y="2148656"/>
            <a:ext cx="6495464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sz="2000" dirty="0"/>
              <a:t>Beraten</a:t>
            </a:r>
          </a:p>
          <a:p>
            <a:pPr marL="180975" indent="-1809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sz="2000" dirty="0"/>
              <a:t>Überprüfen: Wächterfunktion wahrnehmen</a:t>
            </a:r>
          </a:p>
          <a:p>
            <a:pPr marL="180975" indent="-1809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sz="2000" dirty="0" smtClean="0"/>
              <a:t>Vermitteln</a:t>
            </a:r>
            <a:endParaRPr lang="de-CH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358087" y="3924078"/>
            <a:ext cx="726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Sowohl für Bevölkerung wie auch für Verwaltungsangestellte bei Personalkonflikten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27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Unabhängigkeit schafft Vertrauen»</a:t>
            </a:r>
          </a:p>
          <a:p>
            <a:endParaRPr lang="de-CH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4677" y="915988"/>
            <a:ext cx="8778348" cy="376959"/>
          </a:xfrm>
        </p:spPr>
        <p:txBody>
          <a:bodyPr/>
          <a:lstStyle/>
          <a:p>
            <a:r>
              <a:rPr lang="de-CH" sz="2000" dirty="0" smtClean="0">
                <a:solidFill>
                  <a:srgbClr val="FF0000"/>
                </a:solidFill>
                <a:cs typeface="Calibri" panose="020F0502020204030204" pitchFamily="34" charset="0"/>
              </a:rPr>
              <a:t>Geschäfte 2020 – 2023 (12.6.2023)</a:t>
            </a:r>
            <a:endParaRPr lang="de-CH" sz="20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87217" y="2806095"/>
            <a:ext cx="8778348" cy="3769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 dirty="0" smtClean="0">
                <a:solidFill>
                  <a:srgbClr val="FF0000"/>
                </a:solidFill>
                <a:cs typeface="Calibri" panose="020F0502020204030204" pitchFamily="34" charset="0"/>
              </a:rPr>
              <a:t>Geschäfte verwaltungsextern / verwaltungsintern</a:t>
            </a:r>
            <a:endParaRPr lang="de-CH" sz="20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0" y="1294123"/>
            <a:ext cx="7031918" cy="118782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7" y="3183054"/>
            <a:ext cx="7075521" cy="159499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2175" y="4770561"/>
            <a:ext cx="2201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Plus zwei initiiert durch OMB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6548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«Unabhängigkeit schafft Vertrauen»</a:t>
            </a:r>
          </a:p>
          <a:p>
            <a:endParaRPr lang="de-CH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77800" y="914618"/>
            <a:ext cx="4214813" cy="3415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 dirty="0" smtClean="0">
                <a:cs typeface="Calibri" panose="020F0502020204030204" pitchFamily="34" charset="0"/>
              </a:rPr>
              <a:t>Grundsätze der Ombudsstelle</a:t>
            </a:r>
            <a:endParaRPr lang="de-CH" sz="2000" dirty="0">
              <a:cs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7800" y="1828037"/>
            <a:ext cx="87852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000" dirty="0">
                <a:cs typeface="Calibri" panose="020F0502020204030204" pitchFamily="34" charset="0"/>
              </a:rPr>
              <a:t>u</a:t>
            </a:r>
            <a:r>
              <a:rPr lang="de-CH" sz="2000" dirty="0" smtClean="0">
                <a:cs typeface="Calibri" panose="020F0502020204030204" pitchFamily="34" charset="0"/>
              </a:rPr>
              <a:t>nabhängig und weisungsungebunden (gegenüber Parlament, Exekutive und Gerichten)</a:t>
            </a:r>
            <a:endParaRPr lang="de-CH" sz="2000" dirty="0"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000" dirty="0">
                <a:cs typeface="Calibri" panose="020F0502020204030204" pitchFamily="34" charset="0"/>
              </a:rPr>
              <a:t>u</a:t>
            </a:r>
            <a:r>
              <a:rPr lang="de-CH" sz="2000" dirty="0" smtClean="0">
                <a:cs typeface="Calibri" panose="020F0502020204030204" pitchFamily="34" charset="0"/>
              </a:rPr>
              <a:t>nvoreingenommen und allparteilich</a:t>
            </a:r>
            <a:endParaRPr lang="de-CH" sz="2000" dirty="0"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000" dirty="0" smtClean="0">
                <a:cs typeface="Calibri" panose="020F0502020204030204" pitchFamily="34" charset="0"/>
              </a:rPr>
              <a:t>vertraulich</a:t>
            </a:r>
            <a:endParaRPr lang="de-CH" sz="2000" dirty="0"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000" dirty="0">
                <a:cs typeface="Calibri" panose="020F0502020204030204" pitchFamily="34" charset="0"/>
              </a:rPr>
              <a:t>n</a:t>
            </a:r>
            <a:r>
              <a:rPr lang="de-CH" sz="2000" dirty="0" smtClean="0">
                <a:cs typeface="Calibri" panose="020F0502020204030204" pitchFamily="34" charset="0"/>
              </a:rPr>
              <a:t>iederschwellig, formlos und kostenlos</a:t>
            </a:r>
            <a:endParaRPr lang="de-CH" sz="2000" dirty="0"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000" dirty="0">
                <a:cs typeface="Calibri" panose="020F0502020204030204" pitchFamily="34" charset="0"/>
              </a:rPr>
              <a:t>h</a:t>
            </a:r>
            <a:r>
              <a:rPr lang="de-CH" sz="2000" dirty="0" smtClean="0">
                <a:cs typeface="Calibri" panose="020F0502020204030204" pitchFamily="34" charset="0"/>
              </a:rPr>
              <a:t>at volles Akteneinsichtsrecht (§ 9 Abs. 3 OMB Gesetz)</a:t>
            </a:r>
            <a:endParaRPr lang="de-CH" sz="2000" dirty="0">
              <a:cs typeface="Calibri" panose="020F0502020204030204" pitchFamily="34" charset="0"/>
            </a:endParaRPr>
          </a:p>
          <a:p>
            <a:r>
              <a:rPr lang="de-CH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85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Unabhängigkeit schafft Vertrauen»</a:t>
            </a:r>
          </a:p>
          <a:p>
            <a:endParaRPr lang="de-CH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84677" y="915988"/>
            <a:ext cx="3178419" cy="376959"/>
          </a:xfrm>
        </p:spPr>
        <p:txBody>
          <a:bodyPr/>
          <a:lstStyle/>
          <a:p>
            <a:r>
              <a:rPr lang="de-CH" sz="2000" dirty="0">
                <a:cs typeface="Calibri" panose="020F0502020204030204" pitchFamily="34" charset="0"/>
              </a:rPr>
              <a:t>Ziel der </a:t>
            </a:r>
            <a:r>
              <a:rPr lang="de-CH" sz="2000" dirty="0" err="1">
                <a:cs typeface="Calibri" panose="020F0502020204030204" pitchFamily="34" charset="0"/>
              </a:rPr>
              <a:t>Ombudstätigkeit</a:t>
            </a:r>
            <a:endParaRPr lang="de-CH" sz="2000" dirty="0">
              <a:cs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4677" y="1839382"/>
            <a:ext cx="87783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000" dirty="0">
                <a:cs typeface="Calibri" panose="020F0502020204030204" pitchFamily="34" charset="0"/>
              </a:rPr>
              <a:t>Rechtsstreitigkeiten vermeiden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000" dirty="0">
                <a:cs typeface="Calibri" panose="020F0502020204030204" pitchFamily="34" charset="0"/>
              </a:rPr>
              <a:t>Streit unbürokratisch beilegen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000" dirty="0">
                <a:cs typeface="Calibri" panose="020F0502020204030204" pitchFamily="34" charset="0"/>
              </a:rPr>
              <a:t>das Vertrauen der </a:t>
            </a:r>
            <a:r>
              <a:rPr lang="de-CH" sz="2000" dirty="0" err="1">
                <a:cs typeface="Calibri" panose="020F0502020204030204" pitchFamily="34" charset="0"/>
              </a:rPr>
              <a:t>BürgerInnen</a:t>
            </a:r>
            <a:r>
              <a:rPr lang="de-CH" sz="2000" dirty="0">
                <a:cs typeface="Calibri" panose="020F0502020204030204" pitchFamily="34" charset="0"/>
              </a:rPr>
              <a:t> in die Verwaltung wiederherstellen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000" dirty="0">
                <a:cs typeface="Calibri" panose="020F0502020204030204" pitchFamily="34" charset="0"/>
              </a:rPr>
              <a:t>die Verwaltung vor ungerechtfertigten Vorwürfen schützen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000" dirty="0">
                <a:cs typeface="Calibri" panose="020F0502020204030204" pitchFamily="34" charset="0"/>
              </a:rPr>
              <a:t>die Rechtsstaatlichkeit und Bürgerfreundlichkeit der Verwaltungstätigkeit stärken</a:t>
            </a:r>
          </a:p>
          <a:p>
            <a:r>
              <a:rPr lang="de-CH" sz="2000" dirty="0"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74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177800" y="163640"/>
            <a:ext cx="4305300" cy="175160"/>
          </a:xfrm>
        </p:spPr>
        <p:txBody>
          <a:bodyPr/>
          <a:lstStyle/>
          <a:p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«Unabhängigkeit schafft Vertrauen»</a:t>
            </a:r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02866" y="920749"/>
            <a:ext cx="7694226" cy="55891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 dirty="0"/>
              <a:t>Postulat 2019/819 Pascal </a:t>
            </a:r>
            <a:r>
              <a:rPr lang="de-CH" sz="2000" dirty="0" err="1"/>
              <a:t>Ryf</a:t>
            </a:r>
            <a:r>
              <a:rPr lang="de-CH" sz="2000" dirty="0"/>
              <a:t> «Coachings statt Rechtsstreitigkeiten an Schulen</a:t>
            </a:r>
            <a:r>
              <a:rPr lang="de-CH" sz="2000" dirty="0" smtClean="0"/>
              <a:t>»</a:t>
            </a:r>
            <a:endParaRPr lang="de-CH" sz="2000" dirty="0"/>
          </a:p>
        </p:txBody>
      </p:sp>
      <p:sp>
        <p:nvSpPr>
          <p:cNvPr id="14" name="Rechteck 13"/>
          <p:cNvSpPr/>
          <p:nvPr/>
        </p:nvSpPr>
        <p:spPr>
          <a:xfrm>
            <a:off x="242586" y="1956920"/>
            <a:ext cx="8128330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de-CH" sz="2000" dirty="0" smtClean="0"/>
              <a:t>Bericht RR vom 20.9.2022:</a:t>
            </a:r>
            <a:br>
              <a:rPr lang="de-CH" sz="2000" dirty="0" smtClean="0"/>
            </a:br>
            <a:endParaRPr lang="de-CH" sz="2000" dirty="0" smtClean="0"/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sz="2000" dirty="0" smtClean="0"/>
              <a:t>Verweis auf bereits bestehende Unterstützungsangebote sowie explizit auf die OMB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sz="2000" dirty="0" smtClean="0"/>
              <a:t>Bestehende Angebote bekannter machen</a:t>
            </a:r>
            <a:endParaRPr lang="de-CH" sz="2000" dirty="0"/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sz="2000" dirty="0" smtClean="0"/>
              <a:t>Kaskadenordnung beachten  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1671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177800" y="163640"/>
            <a:ext cx="4305300" cy="175160"/>
          </a:xfrm>
        </p:spPr>
        <p:txBody>
          <a:bodyPr/>
          <a:lstStyle/>
          <a:p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«Unabhängigkeit schafft Vertrauen»</a:t>
            </a:r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02864" y="920750"/>
            <a:ext cx="7853233" cy="2972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 dirty="0" smtClean="0"/>
              <a:t>Vorgehen für Eltern bzw. Schüler/in bei Konfliktfall mit Schule </a:t>
            </a:r>
            <a:endParaRPr lang="de-CH" sz="2000" dirty="0"/>
          </a:p>
        </p:txBody>
      </p:sp>
      <p:sp>
        <p:nvSpPr>
          <p:cNvPr id="14" name="Rechteck 13"/>
          <p:cNvSpPr/>
          <p:nvPr/>
        </p:nvSpPr>
        <p:spPr>
          <a:xfrm>
            <a:off x="177800" y="1799998"/>
            <a:ext cx="6495464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sz="2000" dirty="0" smtClean="0"/>
              <a:t>Kaskadenordnung beachten (zunächst Kontakt zu LP, dann zur SL)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sz="2000" dirty="0" smtClean="0"/>
              <a:t>Wenn sie da nicht weiterkommen, Möglichkeit, an SR oder OMB zu gelangen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sz="2000" dirty="0" smtClean="0"/>
              <a:t>SL kann sie auch an OMB verweisen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de-CH" sz="2000" dirty="0" smtClean="0"/>
          </a:p>
        </p:txBody>
      </p:sp>
    </p:spTree>
    <p:extLst>
      <p:ext uri="{BB962C8B-B14F-4D97-AF65-F5344CB8AC3E}">
        <p14:creationId xmlns:p14="http://schemas.microsoft.com/office/powerpoint/2010/main" val="2839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177800" y="163640"/>
            <a:ext cx="4305300" cy="175160"/>
          </a:xfrm>
        </p:spPr>
        <p:txBody>
          <a:bodyPr/>
          <a:lstStyle/>
          <a:p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«Unabhängigkeit schafft Vertrauen»</a:t>
            </a:r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02864" y="920750"/>
            <a:ext cx="7018551" cy="3594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 dirty="0" smtClean="0"/>
              <a:t>Vorgehen für LP bei Personalkonflikten mit SL</a:t>
            </a:r>
            <a:endParaRPr lang="de-CH" sz="2000" dirty="0"/>
          </a:p>
        </p:txBody>
      </p:sp>
      <p:sp>
        <p:nvSpPr>
          <p:cNvPr id="14" name="Rechteck 13"/>
          <p:cNvSpPr/>
          <p:nvPr/>
        </p:nvSpPr>
        <p:spPr>
          <a:xfrm>
            <a:off x="242586" y="1862110"/>
            <a:ext cx="649546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sz="2000" dirty="0" smtClean="0"/>
              <a:t>Empfehlung an LP, das direkte Gespräch zu suchen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sz="2000" dirty="0" smtClean="0"/>
              <a:t>Wenn nicht möglich (z.B. Vertraulichkeit) oder nichts fruchtet, kann sich LP an SR oder die OMB wenden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sz="2000" dirty="0" smtClean="0"/>
              <a:t>Bei Mitgliedschaft auch vertrauliche (Rechts)</a:t>
            </a:r>
            <a:r>
              <a:rPr lang="de-CH" sz="2000" dirty="0" err="1" smtClean="0"/>
              <a:t>beratung</a:t>
            </a:r>
            <a:r>
              <a:rPr lang="de-CH" sz="2000" dirty="0" smtClean="0"/>
              <a:t> beim Lehrerverband möglich</a:t>
            </a:r>
          </a:p>
        </p:txBody>
      </p:sp>
    </p:spTree>
    <p:extLst>
      <p:ext uri="{BB962C8B-B14F-4D97-AF65-F5344CB8AC3E}">
        <p14:creationId xmlns:p14="http://schemas.microsoft.com/office/powerpoint/2010/main" val="6319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_16_9_Inhal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 CD-BL 16_9_Ombudsstelle" id="{D41C8762-A2C7-479B-90FF-4C4A2141C139}" vid="{78B3F892-FA67-4067-AF07-CD719F950C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CD-BL 16_9_Ombudsstelle</Template>
  <TotalTime>0</TotalTime>
  <Words>345</Words>
  <Application>Microsoft Office PowerPoint</Application>
  <PresentationFormat>Bildschirmpräsentation (16:9)</PresentationFormat>
  <Paragraphs>57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Präsentation_16_9_Inhalt</vt:lpstr>
      <vt:lpstr>«Unabhängigkeit schafft Vertrauen»</vt:lpstr>
      <vt:lpstr>Team Ombudsstelle</vt:lpstr>
      <vt:lpstr>PowerPoint-Präsentation</vt:lpstr>
      <vt:lpstr>Geschäfte 2020 – 2023 (12.6.2023)</vt:lpstr>
      <vt:lpstr>PowerPoint-Präsentation</vt:lpstr>
      <vt:lpstr>Ziel der Ombudstätigkeit</vt:lpstr>
      <vt:lpstr>PowerPoint-Präsentation</vt:lpstr>
      <vt:lpstr>PowerPoint-Präsentation</vt:lpstr>
      <vt:lpstr>PowerPoint-Präsentation</vt:lpstr>
      <vt:lpstr>PowerPoint-Präsentation</vt:lpstr>
    </vt:vector>
  </TitlesOfParts>
  <Company>ZI Kanton Basel-Landschaft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Bowald, Beatrice OMB</dc:creator>
  <cp:lastModifiedBy>Bowald, Beatrice OMB</cp:lastModifiedBy>
  <cp:revision>137</cp:revision>
  <cp:lastPrinted>2022-12-06T09:15:20Z</cp:lastPrinted>
  <dcterms:created xsi:type="dcterms:W3CDTF">2022-06-08T06:42:24Z</dcterms:created>
  <dcterms:modified xsi:type="dcterms:W3CDTF">2023-06-13T10:22:59Z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