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77"/>
  </p:notesMasterIdLst>
  <p:sldIdLst>
    <p:sldId id="256" r:id="rId5"/>
    <p:sldId id="257" r:id="rId6"/>
    <p:sldId id="317" r:id="rId7"/>
    <p:sldId id="293" r:id="rId8"/>
    <p:sldId id="294" r:id="rId9"/>
    <p:sldId id="362" r:id="rId10"/>
    <p:sldId id="516" r:id="rId11"/>
    <p:sldId id="517" r:id="rId12"/>
    <p:sldId id="518" r:id="rId13"/>
    <p:sldId id="264" r:id="rId14"/>
    <p:sldId id="274" r:id="rId15"/>
    <p:sldId id="363" r:id="rId16"/>
    <p:sldId id="269" r:id="rId17"/>
    <p:sldId id="297" r:id="rId18"/>
    <p:sldId id="299" r:id="rId19"/>
    <p:sldId id="372" r:id="rId20"/>
    <p:sldId id="486" r:id="rId21"/>
    <p:sldId id="501" r:id="rId22"/>
    <p:sldId id="273" r:id="rId23"/>
    <p:sldId id="301" r:id="rId24"/>
    <p:sldId id="302" r:id="rId25"/>
    <p:sldId id="505" r:id="rId26"/>
    <p:sldId id="303" r:id="rId27"/>
    <p:sldId id="370" r:id="rId28"/>
    <p:sldId id="371" r:id="rId29"/>
    <p:sldId id="327" r:id="rId30"/>
    <p:sldId id="364" r:id="rId31"/>
    <p:sldId id="304" r:id="rId32"/>
    <p:sldId id="335" r:id="rId33"/>
    <p:sldId id="279" r:id="rId34"/>
    <p:sldId id="507" r:id="rId35"/>
    <p:sldId id="508" r:id="rId36"/>
    <p:sldId id="284" r:id="rId37"/>
    <p:sldId id="365" r:id="rId38"/>
    <p:sldId id="285" r:id="rId39"/>
    <p:sldId id="366" r:id="rId40"/>
    <p:sldId id="306" r:id="rId41"/>
    <p:sldId id="308" r:id="rId42"/>
    <p:sldId id="367" r:id="rId43"/>
    <p:sldId id="336" r:id="rId44"/>
    <p:sldId id="315" r:id="rId45"/>
    <p:sldId id="309" r:id="rId46"/>
    <p:sldId id="368" r:id="rId47"/>
    <p:sldId id="281" r:id="rId48"/>
    <p:sldId id="310" r:id="rId49"/>
    <p:sldId id="506" r:id="rId50"/>
    <p:sldId id="369" r:id="rId51"/>
    <p:sldId id="346" r:id="rId52"/>
    <p:sldId id="311" r:id="rId53"/>
    <p:sldId id="502" r:id="rId54"/>
    <p:sldId id="503" r:id="rId55"/>
    <p:sldId id="504" r:id="rId56"/>
    <p:sldId id="296" r:id="rId57"/>
    <p:sldId id="357" r:id="rId58"/>
    <p:sldId id="511" r:id="rId59"/>
    <p:sldId id="512" r:id="rId60"/>
    <p:sldId id="514" r:id="rId61"/>
    <p:sldId id="356" r:id="rId62"/>
    <p:sldId id="271" r:id="rId63"/>
    <p:sldId id="339" r:id="rId64"/>
    <p:sldId id="340" r:id="rId65"/>
    <p:sldId id="341" r:id="rId66"/>
    <p:sldId id="342" r:id="rId67"/>
    <p:sldId id="343" r:id="rId68"/>
    <p:sldId id="358" r:id="rId69"/>
    <p:sldId id="519" r:id="rId70"/>
    <p:sldId id="359" r:id="rId71"/>
    <p:sldId id="361" r:id="rId72"/>
    <p:sldId id="360" r:id="rId73"/>
    <p:sldId id="510" r:id="rId74"/>
    <p:sldId id="509" r:id="rId75"/>
    <p:sldId id="352" r:id="rId76"/>
  </p:sldIdLst>
  <p:sldSz cx="13423900" cy="7562850"/>
  <p:notesSz cx="7102475" cy="1023302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>
      <p:cViewPr varScale="1">
        <p:scale>
          <a:sx n="111" d="100"/>
          <a:sy n="111" d="100"/>
        </p:scale>
        <p:origin x="108" y="23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515" cy="513370"/>
          </a:xfrm>
          <a:prstGeom prst="rect">
            <a:avLst/>
          </a:prstGeom>
        </p:spPr>
        <p:txBody>
          <a:bodyPr vert="horz" lIns="75519" tIns="37760" rIns="75519" bIns="37760" rtlCol="0"/>
          <a:lstStyle>
            <a:lvl1pPr algn="l">
              <a:defRPr sz="9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280" y="2"/>
            <a:ext cx="3077515" cy="513370"/>
          </a:xfrm>
          <a:prstGeom prst="rect">
            <a:avLst/>
          </a:prstGeom>
        </p:spPr>
        <p:txBody>
          <a:bodyPr vert="horz" lIns="75519" tIns="37760" rIns="75519" bIns="37760" rtlCol="0"/>
          <a:lstStyle>
            <a:lvl1pPr algn="r">
              <a:defRPr sz="900"/>
            </a:lvl1pPr>
          </a:lstStyle>
          <a:p>
            <a:fld id="{EDEFCA40-B157-4A99-B748-72799860CA7C}" type="datetimeFigureOut">
              <a:rPr lang="de-CH" smtClean="0"/>
              <a:t>17.03.2026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8950" y="1281113"/>
            <a:ext cx="6124575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5519" tIns="37760" rIns="75519" bIns="3776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585" y="4925342"/>
            <a:ext cx="5681308" cy="4029629"/>
          </a:xfrm>
          <a:prstGeom prst="rect">
            <a:avLst/>
          </a:prstGeom>
        </p:spPr>
        <p:txBody>
          <a:bodyPr vert="horz" lIns="75519" tIns="37760" rIns="75519" bIns="3776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19656"/>
            <a:ext cx="3077515" cy="513369"/>
          </a:xfrm>
          <a:prstGeom prst="rect">
            <a:avLst/>
          </a:prstGeom>
        </p:spPr>
        <p:txBody>
          <a:bodyPr vert="horz" lIns="75519" tIns="37760" rIns="75519" bIns="37760" rtlCol="0" anchor="b"/>
          <a:lstStyle>
            <a:lvl1pPr algn="l">
              <a:defRPr sz="9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280" y="9719656"/>
            <a:ext cx="3077515" cy="513369"/>
          </a:xfrm>
          <a:prstGeom prst="rect">
            <a:avLst/>
          </a:prstGeom>
        </p:spPr>
        <p:txBody>
          <a:bodyPr vert="horz" lIns="75519" tIns="37760" rIns="75519" bIns="37760" rtlCol="0" anchor="b"/>
          <a:lstStyle>
            <a:lvl1pPr algn="r">
              <a:defRPr sz="900"/>
            </a:lvl1pPr>
          </a:lstStyle>
          <a:p>
            <a:fld id="{B8EF0E48-FAE1-4022-A4FE-D1676C4E16C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7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6169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6793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5007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307A5-0130-A7DA-84DC-FEC77F4A8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DC3064-8EF7-AC1C-6DFB-A55626B3DC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EF6C4E-E26A-3A87-7828-1A0807D01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9BCBCB-789D-D986-454A-4284133DC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7565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9700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4061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7B398-5E0E-5407-6229-2115004D1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84794C9-872B-F3EF-1EF2-EA48E9F97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1E5AF5-D6EB-4110-576A-92CF94970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A51BB-DA75-F4AD-0360-478E87324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0597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4005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1157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4513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8EBE1-338D-BAF7-63D3-B17C25F4E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D8CABC2-EA43-BEF7-369A-3E2FCE459C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8B32714-DDC3-4789-4D37-7FE347B9E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010857-0A18-F364-D740-A3415A991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2493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136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103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1661-A7DE-D4D8-7CFC-092D9D340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11D1F75-A3D3-FA88-F341-9E4E08ABC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B12F059-496C-6A23-7305-6EB494A55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4FFFA2-DF0B-C101-C2E2-15B1ED7796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8545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1661-A7DE-D4D8-7CFC-092D9D340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11D1F75-A3D3-FA88-F341-9E4E08ABC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B12F059-496C-6A23-7305-6EB494A55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4FFFA2-DF0B-C101-C2E2-15B1ED7796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9526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329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356FA-05AC-DD40-D841-6B526A88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422D29-A754-69ED-B01C-82004F6A8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19C498F-7E2D-0280-C600-CD994B6FF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E7342D-D944-B2E9-9898-245BDB9D0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1558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8489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5924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6173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DDB64-8E41-0721-F8F3-D54302395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E26F4E-B172-2A67-8367-EC3C019DB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654AFEA-195B-A2DC-3E05-A813688D8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EEB0F0-0D32-2E87-124F-1DFE99690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81094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33B88-BFBC-2447-5DF2-F51B9D080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131BF5D-60E8-6A26-D747-FC6B1099C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E7ADEC-3F87-809C-3322-2AF636698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DD8531-1508-DA46-67A1-FC317F244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658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5068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0605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A751C-93B6-E020-79AE-FD3BC6ECB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ED02071-063E-98D8-02B4-12F38C5D8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B68119-07C1-B869-8159-14D845A11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B1AE57-DB96-9C63-6048-FF1C96C0A3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3264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8579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3DF0D-CC5F-5C79-614D-67B7ED090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ED60923-4D20-2256-9379-9AFDD0801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E25CE9C-8046-2FE9-B601-4B5B749AB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5C715A-A799-0B88-D579-5265930FF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0193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2193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9880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3809-5C62-B45D-B19A-2ADF5B93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5BCF2AA-B4C1-F38F-40BA-90FBD29980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C96D26-2A22-5E85-AE0F-022BDA0F7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6088F6-497A-A77C-99AA-E0EABEC14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61733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40003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42189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4972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3555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E55A-8A84-31E8-0A88-623D34DF4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6EE7A8A-C411-CFB0-F3DB-87E6F21B1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A84356D-6706-5D3D-04ED-1BDA86190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EB89DB-08CF-5ACB-13DE-2E6C522EE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57360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31838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12372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38BFC-3971-4807-6BAA-15D17DD64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B9DC24-EFC0-B830-49FD-FE4D6C2DB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C6D4F9E-B510-C90F-E3E5-90A8DE6E6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009DC5-E9C7-DFDB-2E09-E760B497B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78885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7833A-EDF5-B363-C3A8-63B2290B3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AF9EC8-05B3-797D-6409-29CDE7C77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B39AEDE-F699-34E3-451B-92B32A5F7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69C3C4-5239-96AB-AC65-DBAE5C929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9727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04067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25690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7860F-1442-E0B2-E03F-0985A1C3A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01EBC4C-0843-ECAD-387E-996732013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A025305-B66E-0C84-D040-332BB30BF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E08877-4A81-0946-66EE-F12780D81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88413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37B4E-ACF7-914C-F138-0E472008C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97EDAB-79F3-3B8A-F966-105FB1205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236F27-ADDD-205F-2D5E-FA28F8ABC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E8D90C4-DBF3-6AC1-A958-C95179875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67091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019CD-7911-D32C-C601-DC465E19D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041C92C-8EC7-A62E-EA5C-AD3935CF0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7A2C638-CCBF-DB1A-B078-9EA3EE4DA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CCB235-F5E9-BBEE-CC63-4A411F5CF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8929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82067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31872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6B35F-6FEB-138F-A675-185AF6129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0E6291-68C9-1F30-E41B-C50D15566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BC211E-0926-2A1F-04E9-1E3BF1CB5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0DC1AC-EE88-121C-D925-72AA40A72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4608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C7BA6-3BE9-D12E-DC75-B16ECBE62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F876DF6-9E83-F244-42A0-86F14702F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5B9923-A681-A7C5-8ED4-6B5D7DFB9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80D5D0-B4BA-314E-BD1D-56503A498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32826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BE425-DCEA-9CC2-8FE9-C88658244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8B469AB-752A-CC60-02AE-21BB40CD5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58D9E5F-14DE-0E6E-631E-C7C0ABE78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45219A-421C-E2BE-2DC8-A73358F7B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70977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7604E-753C-50C0-A5FE-BC94A92E8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F00535E-E974-D86C-E48E-6E8A007DB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059DE5-0EEA-95A4-379A-F4AFA484E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7FD296-DC66-5EE6-E70E-03EB11243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60129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F9239-2249-6612-5750-F9C64D787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8556C6-1CA0-EABE-0DE2-794CAC143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7A4590-4DDB-4457-0C36-3B131FC20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78F171-3592-01D3-655D-97EF29880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41336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26937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29538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5125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428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CD53A-2B20-F7F0-59A3-0A86C26CC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4CE4EBF-3EF4-C2E0-1415-EE4A73917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4B15F4-1AE9-5601-3ADC-45335BA3D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4629B4-2161-185C-8FA5-DC16859D4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27169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458894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83463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A0CD1-5EB3-98B4-B973-DA9E6F03F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39F7F7E-CFBF-4EE0-78D5-C6B33F60E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FFF310-23A3-1732-C832-4C7CFE774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1B35CB-5D38-9DA3-AE76-918FEAED1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52830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AA131-E3C8-122F-5D3C-1ED2BD22C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C6B8AB-0A66-7174-B01F-BA8FF0258D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021BF24-5158-D578-1F56-0FE8553F8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41B91B-072C-0455-42FA-7C398F568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90668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D161F-5D81-56A4-420F-A4F5A8023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528D04F-0978-DD46-D1D2-8FA8B97AD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0B8954-97AB-DE35-E40F-14FAC428B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13A1AB-B456-A785-7D5E-265B2DD29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59303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60D2E-6C9C-0C2A-9746-16A6DE582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DA2EA12-AF8E-5A8C-B9DC-40478C9ED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0A7A115-5262-B7D8-A57F-4BB1CA32F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6BC259-9D5A-0685-A39B-9F7558A85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96638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B7303-F193-D0FE-35B2-4F4CBC310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386977E-CE96-65DB-1CF5-9B4FFF72A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B05B6DB-B6FD-9629-330D-9538CFEC0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D67E18-DDCC-1548-A655-3B6F5C982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69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83866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7BCCA-F717-4C1E-B699-3D32D2FC1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01B120E-2219-4109-9437-28239590D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2FDC32-1026-7A59-90A7-3C20C309C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0CB90A-051F-2858-3DEC-2EF09C89F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70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49024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0E69A-FAEF-F689-C89A-B26671908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B0A2C4-CDCC-04E5-7E99-CC213285B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20EE2F9-6FB5-A0BC-06FC-D9316362A5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5C0151-4019-7E36-DAF4-ED5E21A6E6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71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86622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72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790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81249-3D45-D566-98F5-42A76CE7F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CA75D9-65F8-6ED2-E7D7-FEB80CC13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728C55-7E8F-59D6-63FE-DF8A66772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AC6D27-E5EA-C82A-EA11-E1C596294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8426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5E386-0195-C500-C82E-574E6FE9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488622-0FA4-463A-9C78-1208DD11F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9A05373-0004-AF42-69C1-70648D318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FE30A2-FB90-69C7-1AC3-774C8B7F3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1899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E62F6-E648-0297-172D-07D1698AD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79D052F-CE32-28E6-311B-D304C8426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D2F3723-6C97-5581-ACB0-2B62CA00C9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FA381A-AD4A-9919-674B-B659D1EC9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F0E48-FAE1-4022-A4FE-D1676C4E16C3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825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1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64">
            <a:extLst>
              <a:ext uri="{FF2B5EF4-FFF2-40B4-BE49-F238E27FC236}">
                <a16:creationId xmlns:a16="http://schemas.microsoft.com/office/drawing/2014/main" id="{148CF113-F726-58BD-FA9B-E9742F5283A8}"/>
              </a:ext>
            </a:extLst>
          </p:cNvPr>
          <p:cNvGrpSpPr/>
          <p:nvPr userDrawn="1"/>
        </p:nvGrpSpPr>
        <p:grpSpPr>
          <a:xfrm>
            <a:off x="3278276" y="1473344"/>
            <a:ext cx="10149840" cy="6087110"/>
            <a:chOff x="3278276" y="1473344"/>
            <a:chExt cx="10149840" cy="6087110"/>
          </a:xfrm>
        </p:grpSpPr>
        <p:sp>
          <p:nvSpPr>
            <p:cNvPr id="3" name="object 65">
              <a:extLst>
                <a:ext uri="{FF2B5EF4-FFF2-40B4-BE49-F238E27FC236}">
                  <a16:creationId xmlns:a16="http://schemas.microsoft.com/office/drawing/2014/main" id="{C44B82A8-95DA-00BB-FAC0-8D736767C599}"/>
                </a:ext>
              </a:extLst>
            </p:cNvPr>
            <p:cNvSpPr/>
            <p:nvPr/>
          </p:nvSpPr>
          <p:spPr>
            <a:xfrm>
              <a:off x="3278276" y="3502258"/>
              <a:ext cx="10149840" cy="4058285"/>
            </a:xfrm>
            <a:custGeom>
              <a:avLst/>
              <a:gdLst/>
              <a:ahLst/>
              <a:cxnLst/>
              <a:rect l="l" t="t" r="r" b="b"/>
              <a:pathLst>
                <a:path w="10149840" h="4058284">
                  <a:moveTo>
                    <a:pt x="1003553" y="0"/>
                  </a:moveTo>
                  <a:lnTo>
                    <a:pt x="0" y="0"/>
                  </a:lnTo>
                  <a:lnTo>
                    <a:pt x="0" y="4057751"/>
                  </a:lnTo>
                  <a:lnTo>
                    <a:pt x="4057738" y="4057751"/>
                  </a:lnTo>
                  <a:lnTo>
                    <a:pt x="4057738" y="3054184"/>
                  </a:lnTo>
                  <a:lnTo>
                    <a:pt x="1708391" y="3054184"/>
                  </a:lnTo>
                  <a:lnTo>
                    <a:pt x="3466401" y="1296073"/>
                  </a:lnTo>
                  <a:lnTo>
                    <a:pt x="3497018" y="1263911"/>
                  </a:lnTo>
                  <a:lnTo>
                    <a:pt x="3545189" y="1221289"/>
                  </a:lnTo>
                  <a:lnTo>
                    <a:pt x="3577668" y="1195462"/>
                  </a:lnTo>
                  <a:lnTo>
                    <a:pt x="3615353" y="1167993"/>
                  </a:lnTo>
                  <a:lnTo>
                    <a:pt x="3657950" y="1139909"/>
                  </a:lnTo>
                  <a:lnTo>
                    <a:pt x="3705167" y="1112237"/>
                  </a:lnTo>
                  <a:lnTo>
                    <a:pt x="3756711" y="1086004"/>
                  </a:lnTo>
                  <a:lnTo>
                    <a:pt x="3812289" y="1062238"/>
                  </a:lnTo>
                  <a:lnTo>
                    <a:pt x="3871607" y="1041966"/>
                  </a:lnTo>
                  <a:lnTo>
                    <a:pt x="3934374" y="1026214"/>
                  </a:lnTo>
                  <a:lnTo>
                    <a:pt x="4000295" y="1016010"/>
                  </a:lnTo>
                  <a:lnTo>
                    <a:pt x="4069079" y="1012380"/>
                  </a:lnTo>
                  <a:lnTo>
                    <a:pt x="10149725" y="1012380"/>
                  </a:lnTo>
                  <a:lnTo>
                    <a:pt x="10149725" y="8724"/>
                  </a:lnTo>
                  <a:lnTo>
                    <a:pt x="4069079" y="8724"/>
                  </a:lnTo>
                  <a:lnTo>
                    <a:pt x="3997537" y="10228"/>
                  </a:lnTo>
                  <a:lnTo>
                    <a:pt x="3927637" y="14622"/>
                  </a:lnTo>
                  <a:lnTo>
                    <a:pt x="3859405" y="21732"/>
                  </a:lnTo>
                  <a:lnTo>
                    <a:pt x="3792867" y="31383"/>
                  </a:lnTo>
                  <a:lnTo>
                    <a:pt x="3728047" y="43401"/>
                  </a:lnTo>
                  <a:lnTo>
                    <a:pt x="3664971" y="57610"/>
                  </a:lnTo>
                  <a:lnTo>
                    <a:pt x="3603665" y="73838"/>
                  </a:lnTo>
                  <a:lnTo>
                    <a:pt x="3544152" y="91908"/>
                  </a:lnTo>
                  <a:lnTo>
                    <a:pt x="3486460" y="111646"/>
                  </a:lnTo>
                  <a:lnTo>
                    <a:pt x="3430612" y="132877"/>
                  </a:lnTo>
                  <a:lnTo>
                    <a:pt x="3376634" y="155428"/>
                  </a:lnTo>
                  <a:lnTo>
                    <a:pt x="3324552" y="179123"/>
                  </a:lnTo>
                  <a:lnTo>
                    <a:pt x="3274390" y="203788"/>
                  </a:lnTo>
                  <a:lnTo>
                    <a:pt x="3226174" y="229247"/>
                  </a:lnTo>
                  <a:lnTo>
                    <a:pt x="3179930" y="255328"/>
                  </a:lnTo>
                  <a:lnTo>
                    <a:pt x="3135682" y="281854"/>
                  </a:lnTo>
                  <a:lnTo>
                    <a:pt x="3093455" y="308651"/>
                  </a:lnTo>
                  <a:lnTo>
                    <a:pt x="3053276" y="335545"/>
                  </a:lnTo>
                  <a:lnTo>
                    <a:pt x="3015168" y="362360"/>
                  </a:lnTo>
                  <a:lnTo>
                    <a:pt x="2979159" y="388923"/>
                  </a:lnTo>
                  <a:lnTo>
                    <a:pt x="2945272" y="415059"/>
                  </a:lnTo>
                  <a:lnTo>
                    <a:pt x="2913533" y="440593"/>
                  </a:lnTo>
                  <a:lnTo>
                    <a:pt x="2883967" y="465351"/>
                  </a:lnTo>
                  <a:lnTo>
                    <a:pt x="2831456" y="511838"/>
                  </a:lnTo>
                  <a:lnTo>
                    <a:pt x="2787942" y="553123"/>
                  </a:lnTo>
                  <a:lnTo>
                    <a:pt x="2753625" y="587810"/>
                  </a:lnTo>
                  <a:lnTo>
                    <a:pt x="2728709" y="614502"/>
                  </a:lnTo>
                  <a:lnTo>
                    <a:pt x="1003553" y="2339657"/>
                  </a:lnTo>
                  <a:lnTo>
                    <a:pt x="1003553" y="0"/>
                  </a:lnTo>
                  <a:close/>
                </a:path>
              </a:pathLst>
            </a:custGeom>
            <a:solidFill>
              <a:srgbClr val="BCC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6">
              <a:extLst>
                <a:ext uri="{FF2B5EF4-FFF2-40B4-BE49-F238E27FC236}">
                  <a16:creationId xmlns:a16="http://schemas.microsoft.com/office/drawing/2014/main" id="{18BE350B-049A-9E0C-278E-A44171969FEB}"/>
                </a:ext>
              </a:extLst>
            </p:cNvPr>
            <p:cNvSpPr/>
            <p:nvPr/>
          </p:nvSpPr>
          <p:spPr>
            <a:xfrm>
              <a:off x="4281835" y="1473344"/>
              <a:ext cx="9146540" cy="4058285"/>
            </a:xfrm>
            <a:custGeom>
              <a:avLst/>
              <a:gdLst/>
              <a:ahLst/>
              <a:cxnLst/>
              <a:rect l="l" t="t" r="r" b="b"/>
              <a:pathLst>
                <a:path w="9146540" h="4058285">
                  <a:moveTo>
                    <a:pt x="9146171" y="0"/>
                  </a:moveTo>
                  <a:lnTo>
                    <a:pt x="5088331" y="0"/>
                  </a:lnTo>
                  <a:lnTo>
                    <a:pt x="5088331" y="1003554"/>
                  </a:lnTo>
                  <a:lnTo>
                    <a:pt x="7437780" y="1003554"/>
                  </a:lnTo>
                  <a:lnTo>
                    <a:pt x="6403695" y="2037638"/>
                  </a:lnTo>
                  <a:lnTo>
                    <a:pt x="7822958" y="2037638"/>
                  </a:lnTo>
                  <a:lnTo>
                    <a:pt x="8142617" y="1717979"/>
                  </a:lnTo>
                  <a:lnTo>
                    <a:pt x="9146171" y="1717979"/>
                  </a:lnTo>
                  <a:lnTo>
                    <a:pt x="9146171" y="0"/>
                  </a:lnTo>
                  <a:close/>
                </a:path>
                <a:path w="9146540" h="4058285">
                  <a:moveTo>
                    <a:pt x="9146171" y="1717979"/>
                  </a:moveTo>
                  <a:lnTo>
                    <a:pt x="8142617" y="1717979"/>
                  </a:lnTo>
                  <a:lnTo>
                    <a:pt x="8142617" y="2037638"/>
                  </a:lnTo>
                  <a:lnTo>
                    <a:pt x="9146171" y="2037638"/>
                  </a:lnTo>
                  <a:lnTo>
                    <a:pt x="9146171" y="1717979"/>
                  </a:lnTo>
                  <a:close/>
                </a:path>
                <a:path w="9146540" h="4058285">
                  <a:moveTo>
                    <a:pt x="9146171" y="3041294"/>
                  </a:moveTo>
                  <a:lnTo>
                    <a:pt x="8142617" y="3041294"/>
                  </a:lnTo>
                  <a:lnTo>
                    <a:pt x="8142617" y="4057738"/>
                  </a:lnTo>
                  <a:lnTo>
                    <a:pt x="9146171" y="4057738"/>
                  </a:lnTo>
                  <a:lnTo>
                    <a:pt x="9146171" y="3041294"/>
                  </a:lnTo>
                  <a:close/>
                </a:path>
                <a:path w="9146540" h="4058285">
                  <a:moveTo>
                    <a:pt x="6819303" y="3041294"/>
                  </a:moveTo>
                  <a:lnTo>
                    <a:pt x="5149850" y="3041294"/>
                  </a:lnTo>
                  <a:lnTo>
                    <a:pt x="5131948" y="3043045"/>
                  </a:lnTo>
                  <a:lnTo>
                    <a:pt x="5113851" y="3044323"/>
                  </a:lnTo>
                  <a:lnTo>
                    <a:pt x="5095564" y="3045105"/>
                  </a:lnTo>
                  <a:lnTo>
                    <a:pt x="5077091" y="3045371"/>
                  </a:lnTo>
                  <a:lnTo>
                    <a:pt x="2992742" y="3045371"/>
                  </a:lnTo>
                  <a:lnTo>
                    <a:pt x="2921979" y="3057005"/>
                  </a:lnTo>
                  <a:lnTo>
                    <a:pt x="2854931" y="3074925"/>
                  </a:lnTo>
                  <a:lnTo>
                    <a:pt x="2791966" y="3097844"/>
                  </a:lnTo>
                  <a:lnTo>
                    <a:pt x="2733450" y="3124474"/>
                  </a:lnTo>
                  <a:lnTo>
                    <a:pt x="2679752" y="3153527"/>
                  </a:lnTo>
                  <a:lnTo>
                    <a:pt x="2631239" y="3183715"/>
                  </a:lnTo>
                  <a:lnTo>
                    <a:pt x="2588279" y="3213750"/>
                  </a:lnTo>
                  <a:lnTo>
                    <a:pt x="2551239" y="3242344"/>
                  </a:lnTo>
                  <a:lnTo>
                    <a:pt x="2520486" y="3268209"/>
                  </a:lnTo>
                  <a:lnTo>
                    <a:pt x="2479314" y="3306602"/>
                  </a:lnTo>
                  <a:lnTo>
                    <a:pt x="2462847" y="3324987"/>
                  </a:lnTo>
                  <a:lnTo>
                    <a:pt x="1738858" y="4049014"/>
                  </a:lnTo>
                  <a:lnTo>
                    <a:pt x="5077091" y="4049014"/>
                  </a:lnTo>
                  <a:lnTo>
                    <a:pt x="5148625" y="4047510"/>
                  </a:lnTo>
                  <a:lnTo>
                    <a:pt x="5218516" y="4043116"/>
                  </a:lnTo>
                  <a:lnTo>
                    <a:pt x="5286741" y="4036007"/>
                  </a:lnTo>
                  <a:lnTo>
                    <a:pt x="5353274" y="4026356"/>
                  </a:lnTo>
                  <a:lnTo>
                    <a:pt x="5418088" y="4014338"/>
                  </a:lnTo>
                  <a:lnTo>
                    <a:pt x="5481160" y="4000129"/>
                  </a:lnTo>
                  <a:lnTo>
                    <a:pt x="5542464" y="3983902"/>
                  </a:lnTo>
                  <a:lnTo>
                    <a:pt x="5601973" y="3965832"/>
                  </a:lnTo>
                  <a:lnTo>
                    <a:pt x="5659664" y="3946094"/>
                  </a:lnTo>
                  <a:lnTo>
                    <a:pt x="5715511" y="3924863"/>
                  </a:lnTo>
                  <a:lnTo>
                    <a:pt x="5769487" y="3902313"/>
                  </a:lnTo>
                  <a:lnTo>
                    <a:pt x="5821569" y="3878618"/>
                  </a:lnTo>
                  <a:lnTo>
                    <a:pt x="5871730" y="3853954"/>
                  </a:lnTo>
                  <a:lnTo>
                    <a:pt x="5919946" y="3828495"/>
                  </a:lnTo>
                  <a:lnTo>
                    <a:pt x="5966190" y="3802415"/>
                  </a:lnTo>
                  <a:lnTo>
                    <a:pt x="6010438" y="3775889"/>
                  </a:lnTo>
                  <a:lnTo>
                    <a:pt x="6052665" y="3749092"/>
                  </a:lnTo>
                  <a:lnTo>
                    <a:pt x="6092844" y="3722199"/>
                  </a:lnTo>
                  <a:lnTo>
                    <a:pt x="6130951" y="3695383"/>
                  </a:lnTo>
                  <a:lnTo>
                    <a:pt x="6166960" y="3668820"/>
                  </a:lnTo>
                  <a:lnTo>
                    <a:pt x="6200846" y="3642684"/>
                  </a:lnTo>
                  <a:lnTo>
                    <a:pt x="6232583" y="3617150"/>
                  </a:lnTo>
                  <a:lnTo>
                    <a:pt x="6262147" y="3592393"/>
                  </a:lnTo>
                  <a:lnTo>
                    <a:pt x="6314652" y="3545905"/>
                  </a:lnTo>
                  <a:lnTo>
                    <a:pt x="6358158" y="3504619"/>
                  </a:lnTo>
                  <a:lnTo>
                    <a:pt x="6392461" y="3469930"/>
                  </a:lnTo>
                  <a:lnTo>
                    <a:pt x="6417360" y="3443236"/>
                  </a:lnTo>
                  <a:lnTo>
                    <a:pt x="6819303" y="3041294"/>
                  </a:lnTo>
                  <a:close/>
                </a:path>
                <a:path w="9146540" h="4058285">
                  <a:moveTo>
                    <a:pt x="1323213" y="3045371"/>
                  </a:moveTo>
                  <a:lnTo>
                    <a:pt x="0" y="3045371"/>
                  </a:lnTo>
                  <a:lnTo>
                    <a:pt x="0" y="4049014"/>
                  </a:lnTo>
                  <a:lnTo>
                    <a:pt x="319557" y="4049014"/>
                  </a:lnTo>
                  <a:lnTo>
                    <a:pt x="1323213" y="3045371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67">
              <a:extLst>
                <a:ext uri="{FF2B5EF4-FFF2-40B4-BE49-F238E27FC236}">
                  <a16:creationId xmlns:a16="http://schemas.microsoft.com/office/drawing/2014/main" id="{CE49772F-A189-6946-C505-744099ECD7D4}"/>
                </a:ext>
              </a:extLst>
            </p:cNvPr>
            <p:cNvSpPr/>
            <p:nvPr/>
          </p:nvSpPr>
          <p:spPr>
            <a:xfrm>
              <a:off x="3278276" y="3510991"/>
              <a:ext cx="10149840" cy="2011680"/>
            </a:xfrm>
            <a:custGeom>
              <a:avLst/>
              <a:gdLst/>
              <a:ahLst/>
              <a:cxnLst/>
              <a:rect l="l" t="t" r="r" b="b"/>
              <a:pathLst>
                <a:path w="10149840" h="2011679">
                  <a:moveTo>
                    <a:pt x="10149725" y="0"/>
                  </a:moveTo>
                  <a:lnTo>
                    <a:pt x="9146171" y="0"/>
                  </a:lnTo>
                  <a:lnTo>
                    <a:pt x="9146171" y="1003655"/>
                  </a:lnTo>
                  <a:lnTo>
                    <a:pt x="10149725" y="1003655"/>
                  </a:lnTo>
                  <a:lnTo>
                    <a:pt x="10149725" y="0"/>
                  </a:lnTo>
                  <a:close/>
                </a:path>
                <a:path w="10149840" h="2011679">
                  <a:moveTo>
                    <a:pt x="8826512" y="0"/>
                  </a:moveTo>
                  <a:lnTo>
                    <a:pt x="7407249" y="0"/>
                  </a:lnTo>
                  <a:lnTo>
                    <a:pt x="6683222" y="724026"/>
                  </a:lnTo>
                  <a:lnTo>
                    <a:pt x="6676440" y="732459"/>
                  </a:lnTo>
                  <a:lnTo>
                    <a:pt x="6666756" y="742411"/>
                  </a:lnTo>
                  <a:lnTo>
                    <a:pt x="6625586" y="780804"/>
                  </a:lnTo>
                  <a:lnTo>
                    <a:pt x="6594836" y="806669"/>
                  </a:lnTo>
                  <a:lnTo>
                    <a:pt x="6557800" y="835263"/>
                  </a:lnTo>
                  <a:lnTo>
                    <a:pt x="6514845" y="865298"/>
                  </a:lnTo>
                  <a:lnTo>
                    <a:pt x="6466340" y="895486"/>
                  </a:lnTo>
                  <a:lnTo>
                    <a:pt x="6412651" y="924539"/>
                  </a:lnTo>
                  <a:lnTo>
                    <a:pt x="6354146" y="951169"/>
                  </a:lnTo>
                  <a:lnTo>
                    <a:pt x="6291194" y="974088"/>
                  </a:lnTo>
                  <a:lnTo>
                    <a:pt x="6224161" y="992008"/>
                  </a:lnTo>
                  <a:lnTo>
                    <a:pt x="6153416" y="1003642"/>
                  </a:lnTo>
                  <a:lnTo>
                    <a:pt x="7822869" y="1003642"/>
                  </a:lnTo>
                  <a:lnTo>
                    <a:pt x="8826512" y="0"/>
                  </a:lnTo>
                  <a:close/>
                </a:path>
                <a:path w="10149840" h="2011679">
                  <a:moveTo>
                    <a:pt x="3996309" y="1007719"/>
                  </a:moveTo>
                  <a:lnTo>
                    <a:pt x="2326766" y="1007719"/>
                  </a:lnTo>
                  <a:lnTo>
                    <a:pt x="1323111" y="2011375"/>
                  </a:lnTo>
                  <a:lnTo>
                    <a:pt x="2742412" y="2011375"/>
                  </a:lnTo>
                  <a:lnTo>
                    <a:pt x="3466401" y="1287348"/>
                  </a:lnTo>
                  <a:lnTo>
                    <a:pt x="3473183" y="1278915"/>
                  </a:lnTo>
                  <a:lnTo>
                    <a:pt x="3482870" y="1268963"/>
                  </a:lnTo>
                  <a:lnTo>
                    <a:pt x="3524046" y="1230570"/>
                  </a:lnTo>
                  <a:lnTo>
                    <a:pt x="3554799" y="1204705"/>
                  </a:lnTo>
                  <a:lnTo>
                    <a:pt x="3591840" y="1176110"/>
                  </a:lnTo>
                  <a:lnTo>
                    <a:pt x="3634800" y="1146074"/>
                  </a:lnTo>
                  <a:lnTo>
                    <a:pt x="3683313" y="1115886"/>
                  </a:lnTo>
                  <a:lnTo>
                    <a:pt x="3737011" y="1086832"/>
                  </a:lnTo>
                  <a:lnTo>
                    <a:pt x="3795527" y="1060200"/>
                  </a:lnTo>
                  <a:lnTo>
                    <a:pt x="3858493" y="1037279"/>
                  </a:lnTo>
                  <a:lnTo>
                    <a:pt x="3925543" y="1019356"/>
                  </a:lnTo>
                  <a:lnTo>
                    <a:pt x="3996309" y="1007719"/>
                  </a:lnTo>
                  <a:close/>
                </a:path>
                <a:path w="10149840" h="2011679">
                  <a:moveTo>
                    <a:pt x="1003553" y="1007719"/>
                  </a:moveTo>
                  <a:lnTo>
                    <a:pt x="0" y="1007719"/>
                  </a:lnTo>
                  <a:lnTo>
                    <a:pt x="0" y="2011375"/>
                  </a:lnTo>
                  <a:lnTo>
                    <a:pt x="1003553" y="2011375"/>
                  </a:lnTo>
                  <a:lnTo>
                    <a:pt x="1003553" y="1007719"/>
                  </a:lnTo>
                  <a:close/>
                </a:path>
              </a:pathLst>
            </a:custGeom>
            <a:solidFill>
              <a:srgbClr val="B21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A29BB9EB-6A06-CA8B-CB74-6555CDC57D04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42799" y="1319629"/>
            <a:ext cx="8326552" cy="828000"/>
          </a:xfrm>
          <a:prstGeom prst="rect">
            <a:avLst/>
          </a:prstGeom>
          <a:solidFill>
            <a:srgbClr val="EC1F26"/>
          </a:solidFill>
        </p:spPr>
        <p:txBody>
          <a:bodyPr wrap="none" lIns="72000" tIns="0" rIns="0" bIns="72000" anchor="ctr" anchorCtr="0">
            <a:noAutofit/>
          </a:bodyPr>
          <a:lstStyle>
            <a:lvl1pPr>
              <a:defRPr lang="de-DE" sz="6800" b="0" i="0" cap="all" spc="-100" baseline="0" dirty="0">
                <a:solidFill>
                  <a:srgbClr val="FFFFFF"/>
                </a:solidFill>
                <a:latin typeface="OCRFOT" panose="020B0504020101020102" pitchFamily="34" charset="0"/>
                <a:ea typeface="+mj-ea"/>
                <a:cs typeface="OCRFOT" panose="020B0504020101020102" pitchFamily="34" charset="0"/>
              </a:defRPr>
            </a:lvl1pPr>
            <a:lvl2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567FA0D2-36E9-FDB0-6839-178605D0444B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3511719" y="4619625"/>
            <a:ext cx="6019631" cy="694159"/>
          </a:xfrm>
          <a:prstGeom prst="rect">
            <a:avLst/>
          </a:prstGeom>
        </p:spPr>
        <p:txBody>
          <a:bodyPr wrap="none" lIns="0"/>
          <a:lstStyle>
            <a:lvl1pPr>
              <a:defRPr lang="de-DE" sz="4700" b="1" spc="-10" dirty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5F9F3499-FA3F-4ECE-9861-0C356555E343}"/>
              </a:ext>
            </a:extLst>
          </p:cNvPr>
          <p:cNvGrpSpPr/>
          <p:nvPr userDrawn="1"/>
        </p:nvGrpSpPr>
        <p:grpSpPr>
          <a:xfrm>
            <a:off x="9898295" y="969147"/>
            <a:ext cx="325120" cy="99695"/>
            <a:chOff x="9898295" y="969147"/>
            <a:chExt cx="325120" cy="99695"/>
          </a:xfrm>
        </p:grpSpPr>
        <p:pic>
          <p:nvPicPr>
            <p:cNvPr id="17" name="object 3">
              <a:extLst>
                <a:ext uri="{FF2B5EF4-FFF2-40B4-BE49-F238E27FC236}">
                  <a16:creationId xmlns:a16="http://schemas.microsoft.com/office/drawing/2014/main" id="{00DE2DF7-3706-E032-D678-3FF575497720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8295" y="969147"/>
              <a:ext cx="68910" cy="97751"/>
            </a:xfrm>
            <a:prstGeom prst="rect">
              <a:avLst/>
            </a:prstGeom>
          </p:spPr>
        </p:pic>
        <p:pic>
          <p:nvPicPr>
            <p:cNvPr id="31" name="object 4">
              <a:extLst>
                <a:ext uri="{FF2B5EF4-FFF2-40B4-BE49-F238E27FC236}">
                  <a16:creationId xmlns:a16="http://schemas.microsoft.com/office/drawing/2014/main" id="{F7692839-4D88-606C-FFA1-1663067C8F52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9487" y="969147"/>
              <a:ext cx="72135" cy="97751"/>
            </a:xfrm>
            <a:prstGeom prst="rect">
              <a:avLst/>
            </a:prstGeom>
          </p:spPr>
        </p:pic>
        <p:pic>
          <p:nvPicPr>
            <p:cNvPr id="34" name="object 5">
              <a:extLst>
                <a:ext uri="{FF2B5EF4-FFF2-40B4-BE49-F238E27FC236}">
                  <a16:creationId xmlns:a16="http://schemas.microsoft.com/office/drawing/2014/main" id="{94AC54A9-475D-4980-4D63-6FA6631461D0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5768" y="969150"/>
              <a:ext cx="65557" cy="99364"/>
            </a:xfrm>
            <a:prstGeom prst="rect">
              <a:avLst/>
            </a:prstGeom>
          </p:spPr>
        </p:pic>
        <p:sp>
          <p:nvSpPr>
            <p:cNvPr id="35" name="object 6">
              <a:extLst>
                <a:ext uri="{FF2B5EF4-FFF2-40B4-BE49-F238E27FC236}">
                  <a16:creationId xmlns:a16="http://schemas.microsoft.com/office/drawing/2014/main" id="{40B2B2DC-7DA7-FD52-579A-2246E3D29965}"/>
                </a:ext>
              </a:extLst>
            </p:cNvPr>
            <p:cNvSpPr/>
            <p:nvPr/>
          </p:nvSpPr>
          <p:spPr>
            <a:xfrm>
              <a:off x="10183825" y="1019759"/>
              <a:ext cx="39370" cy="15240"/>
            </a:xfrm>
            <a:custGeom>
              <a:avLst/>
              <a:gdLst/>
              <a:ahLst/>
              <a:cxnLst/>
              <a:rect l="l" t="t" r="r" b="b"/>
              <a:pathLst>
                <a:path w="39370" h="15240">
                  <a:moveTo>
                    <a:pt x="39217" y="0"/>
                  </a:moveTo>
                  <a:lnTo>
                    <a:pt x="0" y="0"/>
                  </a:lnTo>
                  <a:lnTo>
                    <a:pt x="0" y="15074"/>
                  </a:lnTo>
                  <a:lnTo>
                    <a:pt x="39217" y="15074"/>
                  </a:lnTo>
                  <a:lnTo>
                    <a:pt x="39217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7">
            <a:extLst>
              <a:ext uri="{FF2B5EF4-FFF2-40B4-BE49-F238E27FC236}">
                <a16:creationId xmlns:a16="http://schemas.microsoft.com/office/drawing/2014/main" id="{AE9EA82C-916E-0103-A8EE-50F416AA0BD4}"/>
              </a:ext>
            </a:extLst>
          </p:cNvPr>
          <p:cNvGrpSpPr/>
          <p:nvPr userDrawn="1"/>
        </p:nvGrpSpPr>
        <p:grpSpPr>
          <a:xfrm>
            <a:off x="10305310" y="969147"/>
            <a:ext cx="264160" cy="99695"/>
            <a:chOff x="10305310" y="969147"/>
            <a:chExt cx="264160" cy="99695"/>
          </a:xfrm>
        </p:grpSpPr>
        <p:pic>
          <p:nvPicPr>
            <p:cNvPr id="37" name="object 8">
              <a:extLst>
                <a:ext uri="{FF2B5EF4-FFF2-40B4-BE49-F238E27FC236}">
                  <a16:creationId xmlns:a16="http://schemas.microsoft.com/office/drawing/2014/main" id="{B4E2F3F1-F6BA-AED5-D76D-B30EACB11C0A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5310" y="969150"/>
              <a:ext cx="65557" cy="99364"/>
            </a:xfrm>
            <a:prstGeom prst="rect">
              <a:avLst/>
            </a:prstGeom>
          </p:spPr>
        </p:pic>
        <p:pic>
          <p:nvPicPr>
            <p:cNvPr id="38" name="object 9">
              <a:extLst>
                <a:ext uri="{FF2B5EF4-FFF2-40B4-BE49-F238E27FC236}">
                  <a16:creationId xmlns:a16="http://schemas.microsoft.com/office/drawing/2014/main" id="{60037065-FE6F-3D78-5744-C1EC571793EE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6432" y="969147"/>
              <a:ext cx="63512" cy="97751"/>
            </a:xfrm>
            <a:prstGeom prst="rect">
              <a:avLst/>
            </a:prstGeom>
          </p:spPr>
        </p:pic>
        <p:sp>
          <p:nvSpPr>
            <p:cNvPr id="39" name="object 10">
              <a:extLst>
                <a:ext uri="{FF2B5EF4-FFF2-40B4-BE49-F238E27FC236}">
                  <a16:creationId xmlns:a16="http://schemas.microsoft.com/office/drawing/2014/main" id="{8FA7E61B-0E7C-1BEF-1D42-BBBA73EDBE20}"/>
                </a:ext>
              </a:extLst>
            </p:cNvPr>
            <p:cNvSpPr/>
            <p:nvPr/>
          </p:nvSpPr>
          <p:spPr>
            <a:xfrm>
              <a:off x="10508159" y="969147"/>
              <a:ext cx="60960" cy="97790"/>
            </a:xfrm>
            <a:custGeom>
              <a:avLst/>
              <a:gdLst/>
              <a:ahLst/>
              <a:cxnLst/>
              <a:rect l="l" t="t" r="r" b="b"/>
              <a:pathLst>
                <a:path w="60959" h="97790">
                  <a:moveTo>
                    <a:pt x="12293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12293" y="97751"/>
                  </a:lnTo>
                  <a:lnTo>
                    <a:pt x="31899" y="94105"/>
                  </a:lnTo>
                  <a:lnTo>
                    <a:pt x="46685" y="84302"/>
                  </a:lnTo>
                  <a:lnTo>
                    <a:pt x="14630" y="84302"/>
                  </a:lnTo>
                  <a:lnTo>
                    <a:pt x="14630" y="13462"/>
                  </a:lnTo>
                  <a:lnTo>
                    <a:pt x="46632" y="13462"/>
                  </a:lnTo>
                  <a:lnTo>
                    <a:pt x="31899" y="3664"/>
                  </a:lnTo>
                  <a:lnTo>
                    <a:pt x="12293" y="0"/>
                  </a:lnTo>
                  <a:close/>
                </a:path>
                <a:path w="60959" h="97790">
                  <a:moveTo>
                    <a:pt x="46632" y="13462"/>
                  </a:moveTo>
                  <a:lnTo>
                    <a:pt x="14630" y="13462"/>
                  </a:lnTo>
                  <a:lnTo>
                    <a:pt x="27070" y="16362"/>
                  </a:lnTo>
                  <a:lnTo>
                    <a:pt x="36891" y="23490"/>
                  </a:lnTo>
                  <a:lnTo>
                    <a:pt x="43339" y="34459"/>
                  </a:lnTo>
                  <a:lnTo>
                    <a:pt x="45656" y="48882"/>
                  </a:lnTo>
                  <a:lnTo>
                    <a:pt x="43339" y="63116"/>
                  </a:lnTo>
                  <a:lnTo>
                    <a:pt x="36891" y="74102"/>
                  </a:lnTo>
                  <a:lnTo>
                    <a:pt x="27070" y="81334"/>
                  </a:lnTo>
                  <a:lnTo>
                    <a:pt x="14630" y="84302"/>
                  </a:lnTo>
                  <a:lnTo>
                    <a:pt x="46685" y="84302"/>
                  </a:lnTo>
                  <a:lnTo>
                    <a:pt x="47207" y="83956"/>
                  </a:lnTo>
                  <a:lnTo>
                    <a:pt x="57165" y="68487"/>
                  </a:lnTo>
                  <a:lnTo>
                    <a:pt x="60718" y="48882"/>
                  </a:lnTo>
                  <a:lnTo>
                    <a:pt x="57165" y="29323"/>
                  </a:lnTo>
                  <a:lnTo>
                    <a:pt x="47207" y="13844"/>
                  </a:lnTo>
                  <a:lnTo>
                    <a:pt x="46632" y="13462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11">
            <a:extLst>
              <a:ext uri="{FF2B5EF4-FFF2-40B4-BE49-F238E27FC236}">
                <a16:creationId xmlns:a16="http://schemas.microsoft.com/office/drawing/2014/main" id="{23269F77-1E57-4DE3-E37A-36A94C7C4A92}"/>
              </a:ext>
            </a:extLst>
          </p:cNvPr>
          <p:cNvGrpSpPr/>
          <p:nvPr userDrawn="1"/>
        </p:nvGrpSpPr>
        <p:grpSpPr>
          <a:xfrm>
            <a:off x="10655686" y="967677"/>
            <a:ext cx="1753235" cy="100965"/>
            <a:chOff x="10655686" y="967677"/>
            <a:chExt cx="1753235" cy="100965"/>
          </a:xfrm>
        </p:grpSpPr>
        <p:pic>
          <p:nvPicPr>
            <p:cNvPr id="41" name="object 12">
              <a:extLst>
                <a:ext uri="{FF2B5EF4-FFF2-40B4-BE49-F238E27FC236}">
                  <a16:creationId xmlns:a16="http://schemas.microsoft.com/office/drawing/2014/main" id="{94B04305-00B3-0315-94F5-03FE65BC49C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5686" y="969150"/>
              <a:ext cx="65557" cy="99364"/>
            </a:xfrm>
            <a:prstGeom prst="rect">
              <a:avLst/>
            </a:prstGeom>
          </p:spPr>
        </p:pic>
        <p:pic>
          <p:nvPicPr>
            <p:cNvPr id="42" name="object 13">
              <a:extLst>
                <a:ext uri="{FF2B5EF4-FFF2-40B4-BE49-F238E27FC236}">
                  <a16:creationId xmlns:a16="http://schemas.microsoft.com/office/drawing/2014/main" id="{E21E2EFB-7591-2767-199C-81A51D4F6AF8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8131" y="969147"/>
              <a:ext cx="70383" cy="97751"/>
            </a:xfrm>
            <a:prstGeom prst="rect">
              <a:avLst/>
            </a:prstGeom>
          </p:spPr>
        </p:pic>
        <p:pic>
          <p:nvPicPr>
            <p:cNvPr id="43" name="object 14">
              <a:extLst>
                <a:ext uri="{FF2B5EF4-FFF2-40B4-BE49-F238E27FC236}">
                  <a16:creationId xmlns:a16="http://schemas.microsoft.com/office/drawing/2014/main" id="{464E9FAE-687F-727E-67D4-3D86E9A3A17B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2490" y="969147"/>
              <a:ext cx="73304" cy="97751"/>
            </a:xfrm>
            <a:prstGeom prst="rect">
              <a:avLst/>
            </a:prstGeom>
          </p:spPr>
        </p:pic>
        <p:sp>
          <p:nvSpPr>
            <p:cNvPr id="44" name="object 15">
              <a:extLst>
                <a:ext uri="{FF2B5EF4-FFF2-40B4-BE49-F238E27FC236}">
                  <a16:creationId xmlns:a16="http://schemas.microsoft.com/office/drawing/2014/main" id="{BDC2AC20-727C-EA3B-14AB-B3F23AD27042}"/>
                </a:ext>
              </a:extLst>
            </p:cNvPr>
            <p:cNvSpPr/>
            <p:nvPr/>
          </p:nvSpPr>
          <p:spPr>
            <a:xfrm>
              <a:off x="10970198" y="969147"/>
              <a:ext cx="60325" cy="97790"/>
            </a:xfrm>
            <a:custGeom>
              <a:avLst/>
              <a:gdLst/>
              <a:ahLst/>
              <a:cxnLst/>
              <a:rect l="l" t="t" r="r" b="b"/>
              <a:pathLst>
                <a:path w="60325" h="97790">
                  <a:moveTo>
                    <a:pt x="58686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60299" y="97751"/>
                  </a:lnTo>
                  <a:lnTo>
                    <a:pt x="60299" y="84569"/>
                  </a:lnTo>
                  <a:lnTo>
                    <a:pt x="14490" y="84569"/>
                  </a:lnTo>
                  <a:lnTo>
                    <a:pt x="14490" y="53263"/>
                  </a:lnTo>
                  <a:lnTo>
                    <a:pt x="52539" y="53263"/>
                  </a:lnTo>
                  <a:lnTo>
                    <a:pt x="52539" y="39941"/>
                  </a:lnTo>
                  <a:lnTo>
                    <a:pt x="14490" y="39941"/>
                  </a:lnTo>
                  <a:lnTo>
                    <a:pt x="14490" y="13157"/>
                  </a:lnTo>
                  <a:lnTo>
                    <a:pt x="58686" y="13157"/>
                  </a:lnTo>
                  <a:lnTo>
                    <a:pt x="58686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16">
              <a:extLst>
                <a:ext uri="{FF2B5EF4-FFF2-40B4-BE49-F238E27FC236}">
                  <a16:creationId xmlns:a16="http://schemas.microsoft.com/office/drawing/2014/main" id="{F458B96B-E9A2-4E7C-532D-DDC27558D560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5476" y="969147"/>
              <a:ext cx="145610" cy="97751"/>
            </a:xfrm>
            <a:prstGeom prst="rect">
              <a:avLst/>
            </a:prstGeom>
          </p:spPr>
        </p:pic>
        <p:sp>
          <p:nvSpPr>
            <p:cNvPr id="46" name="object 17">
              <a:extLst>
                <a:ext uri="{FF2B5EF4-FFF2-40B4-BE49-F238E27FC236}">
                  <a16:creationId xmlns:a16="http://schemas.microsoft.com/office/drawing/2014/main" id="{BAB6AA37-3200-FDF5-5677-0EC240C13782}"/>
                </a:ext>
              </a:extLst>
            </p:cNvPr>
            <p:cNvSpPr/>
            <p:nvPr/>
          </p:nvSpPr>
          <p:spPr>
            <a:xfrm>
              <a:off x="11238344" y="967688"/>
              <a:ext cx="246379" cy="100965"/>
            </a:xfrm>
            <a:custGeom>
              <a:avLst/>
              <a:gdLst/>
              <a:ahLst/>
              <a:cxnLst/>
              <a:rect l="l" t="t" r="r" b="b"/>
              <a:pathLst>
                <a:path w="246379" h="100965">
                  <a:moveTo>
                    <a:pt x="62166" y="68922"/>
                  </a:moveTo>
                  <a:lnTo>
                    <a:pt x="28092" y="39674"/>
                  </a:lnTo>
                  <a:lnTo>
                    <a:pt x="22237" y="37312"/>
                  </a:lnTo>
                  <a:lnTo>
                    <a:pt x="19304" y="33350"/>
                  </a:lnTo>
                  <a:lnTo>
                    <a:pt x="17386" y="31038"/>
                  </a:lnTo>
                  <a:lnTo>
                    <a:pt x="16954" y="28371"/>
                  </a:lnTo>
                  <a:lnTo>
                    <a:pt x="16954" y="17856"/>
                  </a:lnTo>
                  <a:lnTo>
                    <a:pt x="23241" y="12725"/>
                  </a:lnTo>
                  <a:lnTo>
                    <a:pt x="40081" y="12725"/>
                  </a:lnTo>
                  <a:lnTo>
                    <a:pt x="45364" y="17424"/>
                  </a:lnTo>
                  <a:lnTo>
                    <a:pt x="46215" y="25755"/>
                  </a:lnTo>
                  <a:lnTo>
                    <a:pt x="60706" y="25755"/>
                  </a:lnTo>
                  <a:lnTo>
                    <a:pt x="60426" y="18440"/>
                  </a:lnTo>
                  <a:lnTo>
                    <a:pt x="58077" y="12573"/>
                  </a:lnTo>
                  <a:lnTo>
                    <a:pt x="48717" y="2933"/>
                  </a:lnTo>
                  <a:lnTo>
                    <a:pt x="40970" y="0"/>
                  </a:lnTo>
                  <a:lnTo>
                    <a:pt x="22656" y="0"/>
                  </a:lnTo>
                  <a:lnTo>
                    <a:pt x="14757" y="2933"/>
                  </a:lnTo>
                  <a:lnTo>
                    <a:pt x="4660" y="13030"/>
                  </a:lnTo>
                  <a:lnTo>
                    <a:pt x="2032" y="19748"/>
                  </a:lnTo>
                  <a:lnTo>
                    <a:pt x="2032" y="31153"/>
                  </a:lnTo>
                  <a:lnTo>
                    <a:pt x="2895" y="35280"/>
                  </a:lnTo>
                  <a:lnTo>
                    <a:pt x="8750" y="45948"/>
                  </a:lnTo>
                  <a:lnTo>
                    <a:pt x="15646" y="49466"/>
                  </a:lnTo>
                  <a:lnTo>
                    <a:pt x="41694" y="60439"/>
                  </a:lnTo>
                  <a:lnTo>
                    <a:pt x="46367" y="68922"/>
                  </a:lnTo>
                  <a:lnTo>
                    <a:pt x="46951" y="71120"/>
                  </a:lnTo>
                  <a:lnTo>
                    <a:pt x="46951" y="81368"/>
                  </a:lnTo>
                  <a:lnTo>
                    <a:pt x="40513" y="87807"/>
                  </a:lnTo>
                  <a:lnTo>
                    <a:pt x="21043" y="87807"/>
                  </a:lnTo>
                  <a:lnTo>
                    <a:pt x="15189" y="82384"/>
                  </a:lnTo>
                  <a:lnTo>
                    <a:pt x="14605" y="72898"/>
                  </a:lnTo>
                  <a:lnTo>
                    <a:pt x="0" y="72898"/>
                  </a:lnTo>
                  <a:lnTo>
                    <a:pt x="419" y="81648"/>
                  </a:lnTo>
                  <a:lnTo>
                    <a:pt x="3200" y="88544"/>
                  </a:lnTo>
                  <a:lnTo>
                    <a:pt x="13449" y="98183"/>
                  </a:lnTo>
                  <a:lnTo>
                    <a:pt x="21348" y="100685"/>
                  </a:lnTo>
                  <a:lnTo>
                    <a:pt x="30568" y="100685"/>
                  </a:lnTo>
                  <a:lnTo>
                    <a:pt x="62166" y="80645"/>
                  </a:lnTo>
                  <a:lnTo>
                    <a:pt x="62166" y="68922"/>
                  </a:lnTo>
                  <a:close/>
                </a:path>
                <a:path w="246379" h="100965">
                  <a:moveTo>
                    <a:pt x="153771" y="75095"/>
                  </a:moveTo>
                  <a:lnTo>
                    <a:pt x="138557" y="75095"/>
                  </a:lnTo>
                  <a:lnTo>
                    <a:pt x="137668" y="82689"/>
                  </a:lnTo>
                  <a:lnTo>
                    <a:pt x="133731" y="87350"/>
                  </a:lnTo>
                  <a:lnTo>
                    <a:pt x="125984" y="87350"/>
                  </a:lnTo>
                  <a:lnTo>
                    <a:pt x="117856" y="84836"/>
                  </a:lnTo>
                  <a:lnTo>
                    <a:pt x="112268" y="77571"/>
                  </a:lnTo>
                  <a:lnTo>
                    <a:pt x="109029" y="65938"/>
                  </a:lnTo>
                  <a:lnTo>
                    <a:pt x="107988" y="50342"/>
                  </a:lnTo>
                  <a:lnTo>
                    <a:pt x="109029" y="34759"/>
                  </a:lnTo>
                  <a:lnTo>
                    <a:pt x="112268" y="23164"/>
                  </a:lnTo>
                  <a:lnTo>
                    <a:pt x="117856" y="15951"/>
                  </a:lnTo>
                  <a:lnTo>
                    <a:pt x="125984" y="13462"/>
                  </a:lnTo>
                  <a:lnTo>
                    <a:pt x="133578" y="13462"/>
                  </a:lnTo>
                  <a:lnTo>
                    <a:pt x="137236" y="17856"/>
                  </a:lnTo>
                  <a:lnTo>
                    <a:pt x="137820" y="24447"/>
                  </a:lnTo>
                  <a:lnTo>
                    <a:pt x="152768" y="24447"/>
                  </a:lnTo>
                  <a:lnTo>
                    <a:pt x="150710" y="14325"/>
                  </a:lnTo>
                  <a:lnTo>
                    <a:pt x="145707" y="6616"/>
                  </a:lnTo>
                  <a:lnTo>
                    <a:pt x="137566" y="1714"/>
                  </a:lnTo>
                  <a:lnTo>
                    <a:pt x="126111" y="0"/>
                  </a:lnTo>
                  <a:lnTo>
                    <a:pt x="111582" y="3149"/>
                  </a:lnTo>
                  <a:lnTo>
                    <a:pt x="101155" y="12598"/>
                  </a:lnTo>
                  <a:lnTo>
                    <a:pt x="94869" y="28321"/>
                  </a:lnTo>
                  <a:lnTo>
                    <a:pt x="92760" y="50342"/>
                  </a:lnTo>
                  <a:lnTo>
                    <a:pt x="94869" y="72339"/>
                  </a:lnTo>
                  <a:lnTo>
                    <a:pt x="101117" y="88074"/>
                  </a:lnTo>
                  <a:lnTo>
                    <a:pt x="111467" y="97523"/>
                  </a:lnTo>
                  <a:lnTo>
                    <a:pt x="125831" y="100685"/>
                  </a:lnTo>
                  <a:lnTo>
                    <a:pt x="137795" y="98983"/>
                  </a:lnTo>
                  <a:lnTo>
                    <a:pt x="146227" y="94018"/>
                  </a:lnTo>
                  <a:lnTo>
                    <a:pt x="151447" y="85991"/>
                  </a:lnTo>
                  <a:lnTo>
                    <a:pt x="153771" y="75095"/>
                  </a:lnTo>
                  <a:close/>
                </a:path>
                <a:path w="246379" h="100965">
                  <a:moveTo>
                    <a:pt x="245986" y="1460"/>
                  </a:moveTo>
                  <a:lnTo>
                    <a:pt x="231368" y="1460"/>
                  </a:lnTo>
                  <a:lnTo>
                    <a:pt x="231368" y="41402"/>
                  </a:lnTo>
                  <a:lnTo>
                    <a:pt x="199453" y="41402"/>
                  </a:lnTo>
                  <a:lnTo>
                    <a:pt x="199453" y="1460"/>
                  </a:lnTo>
                  <a:lnTo>
                    <a:pt x="184810" y="1460"/>
                  </a:lnTo>
                  <a:lnTo>
                    <a:pt x="184810" y="99212"/>
                  </a:lnTo>
                  <a:lnTo>
                    <a:pt x="199453" y="99212"/>
                  </a:lnTo>
                  <a:lnTo>
                    <a:pt x="199453" y="54724"/>
                  </a:lnTo>
                  <a:lnTo>
                    <a:pt x="231368" y="54724"/>
                  </a:lnTo>
                  <a:lnTo>
                    <a:pt x="231368" y="99212"/>
                  </a:lnTo>
                  <a:lnTo>
                    <a:pt x="245986" y="99212"/>
                  </a:lnTo>
                  <a:lnTo>
                    <a:pt x="245986" y="146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18">
              <a:extLst>
                <a:ext uri="{FF2B5EF4-FFF2-40B4-BE49-F238E27FC236}">
                  <a16:creationId xmlns:a16="http://schemas.microsoft.com/office/drawing/2014/main" id="{C935DE8F-2440-3226-D795-6FDEBA363FF8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0486" y="969150"/>
              <a:ext cx="65557" cy="99364"/>
            </a:xfrm>
            <a:prstGeom prst="rect">
              <a:avLst/>
            </a:prstGeom>
          </p:spPr>
        </p:pic>
        <p:pic>
          <p:nvPicPr>
            <p:cNvPr id="48" name="object 19">
              <a:extLst>
                <a:ext uri="{FF2B5EF4-FFF2-40B4-BE49-F238E27FC236}">
                  <a16:creationId xmlns:a16="http://schemas.microsoft.com/office/drawing/2014/main" id="{C42854DE-2AB6-8138-7C16-F691F80DCCC6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14288" y="969153"/>
              <a:ext cx="66154" cy="97739"/>
            </a:xfrm>
            <a:prstGeom prst="rect">
              <a:avLst/>
            </a:prstGeom>
          </p:spPr>
        </p:pic>
        <p:sp>
          <p:nvSpPr>
            <p:cNvPr id="49" name="object 20">
              <a:extLst>
                <a:ext uri="{FF2B5EF4-FFF2-40B4-BE49-F238E27FC236}">
                  <a16:creationId xmlns:a16="http://schemas.microsoft.com/office/drawing/2014/main" id="{A610FB05-8905-885C-6A96-9913DFB57B54}"/>
                </a:ext>
              </a:extLst>
            </p:cNvPr>
            <p:cNvSpPr/>
            <p:nvPr/>
          </p:nvSpPr>
          <p:spPr>
            <a:xfrm>
              <a:off x="11707101" y="969149"/>
              <a:ext cx="233679" cy="97790"/>
            </a:xfrm>
            <a:custGeom>
              <a:avLst/>
              <a:gdLst/>
              <a:ahLst/>
              <a:cxnLst/>
              <a:rect l="l" t="t" r="r" b="b"/>
              <a:pathLst>
                <a:path w="233679" h="97790">
                  <a:moveTo>
                    <a:pt x="57810" y="84569"/>
                  </a:moveTo>
                  <a:lnTo>
                    <a:pt x="17691" y="84569"/>
                  </a:lnTo>
                  <a:lnTo>
                    <a:pt x="55892" y="10960"/>
                  </a:lnTo>
                  <a:lnTo>
                    <a:pt x="55892" y="0"/>
                  </a:lnTo>
                  <a:lnTo>
                    <a:pt x="736" y="0"/>
                  </a:lnTo>
                  <a:lnTo>
                    <a:pt x="736" y="13030"/>
                  </a:lnTo>
                  <a:lnTo>
                    <a:pt x="38506" y="13030"/>
                  </a:lnTo>
                  <a:lnTo>
                    <a:pt x="0" y="86918"/>
                  </a:lnTo>
                  <a:lnTo>
                    <a:pt x="0" y="97751"/>
                  </a:lnTo>
                  <a:lnTo>
                    <a:pt x="57810" y="97751"/>
                  </a:lnTo>
                  <a:lnTo>
                    <a:pt x="57810" y="84569"/>
                  </a:lnTo>
                  <a:close/>
                </a:path>
                <a:path w="233679" h="97790">
                  <a:moveTo>
                    <a:pt x="151739" y="48882"/>
                  </a:moveTo>
                  <a:lnTo>
                    <a:pt x="148183" y="29324"/>
                  </a:lnTo>
                  <a:lnTo>
                    <a:pt x="138226" y="13843"/>
                  </a:lnTo>
                  <a:lnTo>
                    <a:pt x="137655" y="13462"/>
                  </a:lnTo>
                  <a:lnTo>
                    <a:pt x="136677" y="12814"/>
                  </a:lnTo>
                  <a:lnTo>
                    <a:pt x="136677" y="48882"/>
                  </a:lnTo>
                  <a:lnTo>
                    <a:pt x="134366" y="63119"/>
                  </a:lnTo>
                  <a:lnTo>
                    <a:pt x="127914" y="74104"/>
                  </a:lnTo>
                  <a:lnTo>
                    <a:pt x="118097" y="81343"/>
                  </a:lnTo>
                  <a:lnTo>
                    <a:pt x="105651" y="84302"/>
                  </a:lnTo>
                  <a:lnTo>
                    <a:pt x="105651" y="13462"/>
                  </a:lnTo>
                  <a:lnTo>
                    <a:pt x="118097" y="16370"/>
                  </a:lnTo>
                  <a:lnTo>
                    <a:pt x="127914" y="23495"/>
                  </a:lnTo>
                  <a:lnTo>
                    <a:pt x="134366" y="34467"/>
                  </a:lnTo>
                  <a:lnTo>
                    <a:pt x="136677" y="48882"/>
                  </a:lnTo>
                  <a:lnTo>
                    <a:pt x="136677" y="12814"/>
                  </a:lnTo>
                  <a:lnTo>
                    <a:pt x="122923" y="3670"/>
                  </a:lnTo>
                  <a:lnTo>
                    <a:pt x="103327" y="0"/>
                  </a:lnTo>
                  <a:lnTo>
                    <a:pt x="91033" y="0"/>
                  </a:lnTo>
                  <a:lnTo>
                    <a:pt x="91033" y="97751"/>
                  </a:lnTo>
                  <a:lnTo>
                    <a:pt x="103327" y="97751"/>
                  </a:lnTo>
                  <a:lnTo>
                    <a:pt x="122923" y="94107"/>
                  </a:lnTo>
                  <a:lnTo>
                    <a:pt x="137706" y="84302"/>
                  </a:lnTo>
                  <a:lnTo>
                    <a:pt x="138226" y="83959"/>
                  </a:lnTo>
                  <a:lnTo>
                    <a:pt x="148183" y="68491"/>
                  </a:lnTo>
                  <a:lnTo>
                    <a:pt x="151739" y="48882"/>
                  </a:lnTo>
                  <a:close/>
                </a:path>
                <a:path w="233679" h="97790">
                  <a:moveTo>
                    <a:pt x="233413" y="84569"/>
                  </a:moveTo>
                  <a:lnTo>
                    <a:pt x="213093" y="84569"/>
                  </a:lnTo>
                  <a:lnTo>
                    <a:pt x="213093" y="13157"/>
                  </a:lnTo>
                  <a:lnTo>
                    <a:pt x="230517" y="13157"/>
                  </a:lnTo>
                  <a:lnTo>
                    <a:pt x="230517" y="0"/>
                  </a:lnTo>
                  <a:lnTo>
                    <a:pt x="181038" y="0"/>
                  </a:lnTo>
                  <a:lnTo>
                    <a:pt x="181038" y="13157"/>
                  </a:lnTo>
                  <a:lnTo>
                    <a:pt x="198450" y="13157"/>
                  </a:lnTo>
                  <a:lnTo>
                    <a:pt x="198450" y="84569"/>
                  </a:lnTo>
                  <a:lnTo>
                    <a:pt x="177952" y="84569"/>
                  </a:lnTo>
                  <a:lnTo>
                    <a:pt x="177952" y="97751"/>
                  </a:lnTo>
                  <a:lnTo>
                    <a:pt x="233413" y="97751"/>
                  </a:lnTo>
                  <a:lnTo>
                    <a:pt x="233413" y="84569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21">
              <a:extLst>
                <a:ext uri="{FF2B5EF4-FFF2-40B4-BE49-F238E27FC236}">
                  <a16:creationId xmlns:a16="http://schemas.microsoft.com/office/drawing/2014/main" id="{52E6169C-D4C7-285F-158C-EF985A3D652C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74354" y="969147"/>
              <a:ext cx="65849" cy="97751"/>
            </a:xfrm>
            <a:prstGeom prst="rect">
              <a:avLst/>
            </a:prstGeom>
          </p:spPr>
        </p:pic>
        <p:sp>
          <p:nvSpPr>
            <p:cNvPr id="51" name="object 22">
              <a:extLst>
                <a:ext uri="{FF2B5EF4-FFF2-40B4-BE49-F238E27FC236}">
                  <a16:creationId xmlns:a16="http://schemas.microsoft.com/office/drawing/2014/main" id="{F055A494-C2BD-4913-5E6B-04EEC07FDD15}"/>
                </a:ext>
              </a:extLst>
            </p:cNvPr>
            <p:cNvSpPr/>
            <p:nvPr/>
          </p:nvSpPr>
          <p:spPr>
            <a:xfrm>
              <a:off x="12071530" y="969147"/>
              <a:ext cx="60325" cy="97790"/>
            </a:xfrm>
            <a:custGeom>
              <a:avLst/>
              <a:gdLst/>
              <a:ahLst/>
              <a:cxnLst/>
              <a:rect l="l" t="t" r="r" b="b"/>
              <a:pathLst>
                <a:path w="60325" h="97790">
                  <a:moveTo>
                    <a:pt x="58661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60286" y="97751"/>
                  </a:lnTo>
                  <a:lnTo>
                    <a:pt x="60286" y="84569"/>
                  </a:lnTo>
                  <a:lnTo>
                    <a:pt x="14490" y="84569"/>
                  </a:lnTo>
                  <a:lnTo>
                    <a:pt x="14490" y="53263"/>
                  </a:lnTo>
                  <a:lnTo>
                    <a:pt x="52527" y="53263"/>
                  </a:lnTo>
                  <a:lnTo>
                    <a:pt x="52527" y="39941"/>
                  </a:lnTo>
                  <a:lnTo>
                    <a:pt x="14490" y="39941"/>
                  </a:lnTo>
                  <a:lnTo>
                    <a:pt x="14490" y="13157"/>
                  </a:lnTo>
                  <a:lnTo>
                    <a:pt x="58661" y="13157"/>
                  </a:lnTo>
                  <a:lnTo>
                    <a:pt x="58661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23">
              <a:extLst>
                <a:ext uri="{FF2B5EF4-FFF2-40B4-BE49-F238E27FC236}">
                  <a16:creationId xmlns:a16="http://schemas.microsoft.com/office/drawing/2014/main" id="{F3D29B9A-7830-C355-745D-CF635D19566F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4763" y="969147"/>
              <a:ext cx="73583" cy="97751"/>
            </a:xfrm>
            <a:prstGeom prst="rect">
              <a:avLst/>
            </a:prstGeom>
          </p:spPr>
        </p:pic>
        <p:pic>
          <p:nvPicPr>
            <p:cNvPr id="53" name="object 24">
              <a:extLst>
                <a:ext uri="{FF2B5EF4-FFF2-40B4-BE49-F238E27FC236}">
                  <a16:creationId xmlns:a16="http://schemas.microsoft.com/office/drawing/2014/main" id="{F0B99398-7968-4638-3B5B-FC448C0DC2EC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0769" y="969153"/>
              <a:ext cx="66141" cy="97739"/>
            </a:xfrm>
            <a:prstGeom prst="rect">
              <a:avLst/>
            </a:prstGeom>
          </p:spPr>
        </p:pic>
        <p:sp>
          <p:nvSpPr>
            <p:cNvPr id="54" name="object 25">
              <a:extLst>
                <a:ext uri="{FF2B5EF4-FFF2-40B4-BE49-F238E27FC236}">
                  <a16:creationId xmlns:a16="http://schemas.microsoft.com/office/drawing/2014/main" id="{EC5BB4CE-34E6-F5A9-F2E8-696934029B95}"/>
                </a:ext>
              </a:extLst>
            </p:cNvPr>
            <p:cNvSpPr/>
            <p:nvPr/>
          </p:nvSpPr>
          <p:spPr>
            <a:xfrm>
              <a:off x="12353245" y="969147"/>
              <a:ext cx="55880" cy="97790"/>
            </a:xfrm>
            <a:custGeom>
              <a:avLst/>
              <a:gdLst/>
              <a:ahLst/>
              <a:cxnLst/>
              <a:rect l="l" t="t" r="r" b="b"/>
              <a:pathLst>
                <a:path w="55879" h="97790">
                  <a:moveTo>
                    <a:pt x="52565" y="0"/>
                  </a:moveTo>
                  <a:lnTo>
                    <a:pt x="3086" y="0"/>
                  </a:lnTo>
                  <a:lnTo>
                    <a:pt x="3086" y="13157"/>
                  </a:lnTo>
                  <a:lnTo>
                    <a:pt x="20497" y="13157"/>
                  </a:lnTo>
                  <a:lnTo>
                    <a:pt x="20497" y="84569"/>
                  </a:lnTo>
                  <a:lnTo>
                    <a:pt x="0" y="84569"/>
                  </a:lnTo>
                  <a:lnTo>
                    <a:pt x="0" y="97751"/>
                  </a:lnTo>
                  <a:lnTo>
                    <a:pt x="55460" y="97751"/>
                  </a:lnTo>
                  <a:lnTo>
                    <a:pt x="55460" y="84569"/>
                  </a:lnTo>
                  <a:lnTo>
                    <a:pt x="35140" y="84569"/>
                  </a:lnTo>
                  <a:lnTo>
                    <a:pt x="35140" y="13157"/>
                  </a:lnTo>
                  <a:lnTo>
                    <a:pt x="52565" y="13157"/>
                  </a:lnTo>
                  <a:lnTo>
                    <a:pt x="52565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26">
            <a:extLst>
              <a:ext uri="{FF2B5EF4-FFF2-40B4-BE49-F238E27FC236}">
                <a16:creationId xmlns:a16="http://schemas.microsoft.com/office/drawing/2014/main" id="{DCE02C80-8B34-5318-96E3-00DD9F3EA350}"/>
              </a:ext>
            </a:extLst>
          </p:cNvPr>
          <p:cNvGrpSpPr/>
          <p:nvPr userDrawn="1"/>
        </p:nvGrpSpPr>
        <p:grpSpPr>
          <a:xfrm>
            <a:off x="12435806" y="967677"/>
            <a:ext cx="165735" cy="100965"/>
            <a:chOff x="12435806" y="967677"/>
            <a:chExt cx="165735" cy="100965"/>
          </a:xfrm>
        </p:grpSpPr>
        <p:pic>
          <p:nvPicPr>
            <p:cNvPr id="56" name="object 27">
              <a:extLst>
                <a:ext uri="{FF2B5EF4-FFF2-40B4-BE49-F238E27FC236}">
                  <a16:creationId xmlns:a16="http://schemas.microsoft.com/office/drawing/2014/main" id="{F1B6FE6E-535C-8C00-B4BE-0BD7C27BE829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7676" y="969147"/>
              <a:ext cx="63512" cy="97751"/>
            </a:xfrm>
            <a:prstGeom prst="rect">
              <a:avLst/>
            </a:prstGeom>
          </p:spPr>
        </p:pic>
        <p:pic>
          <p:nvPicPr>
            <p:cNvPr id="57" name="object 28">
              <a:extLst>
                <a:ext uri="{FF2B5EF4-FFF2-40B4-BE49-F238E27FC236}">
                  <a16:creationId xmlns:a16="http://schemas.microsoft.com/office/drawing/2014/main" id="{D0286C7A-0BB1-BB50-722B-AF30D3B1AF20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5806" y="967677"/>
              <a:ext cx="68795" cy="100685"/>
            </a:xfrm>
            <a:prstGeom prst="rect">
              <a:avLst/>
            </a:prstGeom>
          </p:spPr>
        </p:pic>
      </p:grpSp>
      <p:grpSp>
        <p:nvGrpSpPr>
          <p:cNvPr id="58" name="object 29">
            <a:extLst>
              <a:ext uri="{FF2B5EF4-FFF2-40B4-BE49-F238E27FC236}">
                <a16:creationId xmlns:a16="http://schemas.microsoft.com/office/drawing/2014/main" id="{64A71924-FB23-5DA6-A2D2-F3E89CA167E7}"/>
              </a:ext>
            </a:extLst>
          </p:cNvPr>
          <p:cNvGrpSpPr/>
          <p:nvPr userDrawn="1"/>
        </p:nvGrpSpPr>
        <p:grpSpPr>
          <a:xfrm>
            <a:off x="11889292" y="370066"/>
            <a:ext cx="440055" cy="184785"/>
            <a:chOff x="11889292" y="370066"/>
            <a:chExt cx="440055" cy="184785"/>
          </a:xfrm>
        </p:grpSpPr>
        <p:pic>
          <p:nvPicPr>
            <p:cNvPr id="59" name="object 30">
              <a:extLst>
                <a:ext uri="{FF2B5EF4-FFF2-40B4-BE49-F238E27FC236}">
                  <a16:creationId xmlns:a16="http://schemas.microsoft.com/office/drawing/2014/main" id="{1A43399E-1FED-2F3E-DD62-68FFAC4F6AE1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92" y="372741"/>
              <a:ext cx="126365" cy="179222"/>
            </a:xfrm>
            <a:prstGeom prst="rect">
              <a:avLst/>
            </a:prstGeom>
          </p:spPr>
        </p:pic>
        <p:pic>
          <p:nvPicPr>
            <p:cNvPr id="60" name="object 31">
              <a:extLst>
                <a:ext uri="{FF2B5EF4-FFF2-40B4-BE49-F238E27FC236}">
                  <a16:creationId xmlns:a16="http://schemas.microsoft.com/office/drawing/2014/main" id="{FC7EF403-64B7-D581-55A1-77A0737F0125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7462" y="372729"/>
              <a:ext cx="135737" cy="179235"/>
            </a:xfrm>
            <a:prstGeom prst="rect">
              <a:avLst/>
            </a:prstGeom>
          </p:spPr>
        </p:pic>
        <p:pic>
          <p:nvPicPr>
            <p:cNvPr id="61" name="object 32">
              <a:extLst>
                <a:ext uri="{FF2B5EF4-FFF2-40B4-BE49-F238E27FC236}">
                  <a16:creationId xmlns:a16="http://schemas.microsoft.com/office/drawing/2014/main" id="{AB40BC8D-38D9-FF31-CF90-B2F5E9162212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5134" y="370066"/>
              <a:ext cx="114033" cy="184594"/>
            </a:xfrm>
            <a:prstGeom prst="rect">
              <a:avLst/>
            </a:prstGeom>
          </p:spPr>
        </p:pic>
      </p:grpSp>
      <p:sp>
        <p:nvSpPr>
          <p:cNvPr id="62" name="object 33">
            <a:extLst>
              <a:ext uri="{FF2B5EF4-FFF2-40B4-BE49-F238E27FC236}">
                <a16:creationId xmlns:a16="http://schemas.microsoft.com/office/drawing/2014/main" id="{1B27C712-EAF5-FAD0-0040-732BF4F0BB77}"/>
              </a:ext>
            </a:extLst>
          </p:cNvPr>
          <p:cNvSpPr/>
          <p:nvPr userDrawn="1"/>
        </p:nvSpPr>
        <p:spPr>
          <a:xfrm>
            <a:off x="12376531" y="372884"/>
            <a:ext cx="111125" cy="179070"/>
          </a:xfrm>
          <a:custGeom>
            <a:avLst/>
            <a:gdLst/>
            <a:ahLst/>
            <a:cxnLst/>
            <a:rect l="l" t="t" r="r" b="b"/>
            <a:pathLst>
              <a:path w="111125" h="179070">
                <a:moveTo>
                  <a:pt x="110566" y="154940"/>
                </a:moveTo>
                <a:lnTo>
                  <a:pt x="26593" y="154940"/>
                </a:lnTo>
                <a:lnTo>
                  <a:pt x="26593" y="97790"/>
                </a:lnTo>
                <a:lnTo>
                  <a:pt x="96316" y="97790"/>
                </a:lnTo>
                <a:lnTo>
                  <a:pt x="96316" y="73660"/>
                </a:lnTo>
                <a:lnTo>
                  <a:pt x="26593" y="73660"/>
                </a:lnTo>
                <a:lnTo>
                  <a:pt x="26593" y="24130"/>
                </a:lnTo>
                <a:lnTo>
                  <a:pt x="107594" y="24130"/>
                </a:lnTo>
                <a:lnTo>
                  <a:pt x="107594" y="0"/>
                </a:lnTo>
                <a:lnTo>
                  <a:pt x="0" y="0"/>
                </a:lnTo>
                <a:lnTo>
                  <a:pt x="0" y="24130"/>
                </a:lnTo>
                <a:lnTo>
                  <a:pt x="0" y="73660"/>
                </a:lnTo>
                <a:lnTo>
                  <a:pt x="0" y="97790"/>
                </a:lnTo>
                <a:lnTo>
                  <a:pt x="0" y="154940"/>
                </a:lnTo>
                <a:lnTo>
                  <a:pt x="0" y="179070"/>
                </a:lnTo>
                <a:lnTo>
                  <a:pt x="110566" y="179070"/>
                </a:lnTo>
                <a:lnTo>
                  <a:pt x="110566" y="15494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34">
            <a:extLst>
              <a:ext uri="{FF2B5EF4-FFF2-40B4-BE49-F238E27FC236}">
                <a16:creationId xmlns:a16="http://schemas.microsoft.com/office/drawing/2014/main" id="{3AF57CCB-F599-FB6C-B166-A5B3DB7A88C2}"/>
              </a:ext>
            </a:extLst>
          </p:cNvPr>
          <p:cNvSpPr/>
          <p:nvPr userDrawn="1"/>
        </p:nvSpPr>
        <p:spPr>
          <a:xfrm>
            <a:off x="12540043" y="372884"/>
            <a:ext cx="119380" cy="179070"/>
          </a:xfrm>
          <a:custGeom>
            <a:avLst/>
            <a:gdLst/>
            <a:ahLst/>
            <a:cxnLst/>
            <a:rect l="l" t="t" r="r" b="b"/>
            <a:pathLst>
              <a:path w="119379" h="179070">
                <a:moveTo>
                  <a:pt x="118872" y="154940"/>
                </a:moveTo>
                <a:lnTo>
                  <a:pt x="26835" y="154940"/>
                </a:lnTo>
                <a:lnTo>
                  <a:pt x="26835" y="0"/>
                </a:lnTo>
                <a:lnTo>
                  <a:pt x="0" y="0"/>
                </a:lnTo>
                <a:lnTo>
                  <a:pt x="0" y="154940"/>
                </a:lnTo>
                <a:lnTo>
                  <a:pt x="0" y="179070"/>
                </a:lnTo>
                <a:lnTo>
                  <a:pt x="118872" y="179070"/>
                </a:lnTo>
                <a:lnTo>
                  <a:pt x="118872" y="15494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35">
            <a:extLst>
              <a:ext uri="{FF2B5EF4-FFF2-40B4-BE49-F238E27FC236}">
                <a16:creationId xmlns:a16="http://schemas.microsoft.com/office/drawing/2014/main" id="{68EF32A5-6EAC-8243-E511-3D4F4E64D927}"/>
              </a:ext>
            </a:extLst>
          </p:cNvPr>
          <p:cNvGrpSpPr/>
          <p:nvPr userDrawn="1"/>
        </p:nvGrpSpPr>
        <p:grpSpPr>
          <a:xfrm>
            <a:off x="11140168" y="610944"/>
            <a:ext cx="435609" cy="179705"/>
            <a:chOff x="11140168" y="610944"/>
            <a:chExt cx="435609" cy="179705"/>
          </a:xfrm>
        </p:grpSpPr>
        <p:sp>
          <p:nvSpPr>
            <p:cNvPr id="65" name="object 36">
              <a:extLst>
                <a:ext uri="{FF2B5EF4-FFF2-40B4-BE49-F238E27FC236}">
                  <a16:creationId xmlns:a16="http://schemas.microsoft.com/office/drawing/2014/main" id="{DC2F4EF9-289B-5221-51E3-DD416E57277E}"/>
                </a:ext>
              </a:extLst>
            </p:cNvPr>
            <p:cNvSpPr/>
            <p:nvPr/>
          </p:nvSpPr>
          <p:spPr>
            <a:xfrm>
              <a:off x="11140160" y="610958"/>
              <a:ext cx="119380" cy="179070"/>
            </a:xfrm>
            <a:custGeom>
              <a:avLst/>
              <a:gdLst/>
              <a:ahLst/>
              <a:cxnLst/>
              <a:rect l="l" t="t" r="r" b="b"/>
              <a:pathLst>
                <a:path w="119379" h="179070">
                  <a:moveTo>
                    <a:pt x="118872" y="154940"/>
                  </a:moveTo>
                  <a:lnTo>
                    <a:pt x="26835" y="154940"/>
                  </a:lnTo>
                  <a:lnTo>
                    <a:pt x="26835" y="0"/>
                  </a:lnTo>
                  <a:lnTo>
                    <a:pt x="0" y="0"/>
                  </a:lnTo>
                  <a:lnTo>
                    <a:pt x="0" y="154940"/>
                  </a:lnTo>
                  <a:lnTo>
                    <a:pt x="0" y="179070"/>
                  </a:lnTo>
                  <a:lnTo>
                    <a:pt x="118872" y="179070"/>
                  </a:lnTo>
                  <a:lnTo>
                    <a:pt x="118872" y="15494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37">
              <a:extLst>
                <a:ext uri="{FF2B5EF4-FFF2-40B4-BE49-F238E27FC236}">
                  <a16:creationId xmlns:a16="http://schemas.microsoft.com/office/drawing/2014/main" id="{5EC978E1-BC1E-218C-1720-4644B20C2D27}"/>
                </a:ext>
              </a:extLst>
            </p:cNvPr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4084" y="610944"/>
              <a:ext cx="135737" cy="179235"/>
            </a:xfrm>
            <a:prstGeom prst="rect">
              <a:avLst/>
            </a:prstGeom>
          </p:spPr>
        </p:pic>
        <p:pic>
          <p:nvPicPr>
            <p:cNvPr id="67" name="object 38">
              <a:extLst>
                <a:ext uri="{FF2B5EF4-FFF2-40B4-BE49-F238E27FC236}">
                  <a16:creationId xmlns:a16="http://schemas.microsoft.com/office/drawing/2014/main" id="{F30BF893-2549-9A7F-81E8-47B5E932CCD4}"/>
                </a:ext>
              </a:extLst>
            </p:cNvPr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58940" y="610961"/>
              <a:ext cx="116433" cy="179222"/>
            </a:xfrm>
            <a:prstGeom prst="rect">
              <a:avLst/>
            </a:prstGeom>
          </p:spPr>
        </p:pic>
      </p:grpSp>
      <p:pic>
        <p:nvPicPr>
          <p:cNvPr id="68" name="object 39">
            <a:extLst>
              <a:ext uri="{FF2B5EF4-FFF2-40B4-BE49-F238E27FC236}">
                <a16:creationId xmlns:a16="http://schemas.microsoft.com/office/drawing/2014/main" id="{CCE3C297-2C58-58D1-A967-84AB17D8CA6D}"/>
              </a:ext>
            </a:extLst>
          </p:cNvPr>
          <p:cNvPicPr/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8219" y="608270"/>
            <a:ext cx="114033" cy="184607"/>
          </a:xfrm>
          <a:prstGeom prst="rect">
            <a:avLst/>
          </a:prstGeom>
        </p:spPr>
      </p:pic>
      <p:sp>
        <p:nvSpPr>
          <p:cNvPr id="69" name="object 40">
            <a:extLst>
              <a:ext uri="{FF2B5EF4-FFF2-40B4-BE49-F238E27FC236}">
                <a16:creationId xmlns:a16="http://schemas.microsoft.com/office/drawing/2014/main" id="{82189493-6EE1-A3DA-4D44-4D1225B1081C}"/>
              </a:ext>
            </a:extLst>
          </p:cNvPr>
          <p:cNvSpPr/>
          <p:nvPr userDrawn="1"/>
        </p:nvSpPr>
        <p:spPr>
          <a:xfrm>
            <a:off x="12089017" y="708328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0" y="81280"/>
                </a:moveTo>
                <a:lnTo>
                  <a:pt x="26860" y="81280"/>
                </a:lnTo>
                <a:lnTo>
                  <a:pt x="26860" y="0"/>
                </a:lnTo>
                <a:lnTo>
                  <a:pt x="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41">
            <a:extLst>
              <a:ext uri="{FF2B5EF4-FFF2-40B4-BE49-F238E27FC236}">
                <a16:creationId xmlns:a16="http://schemas.microsoft.com/office/drawing/2014/main" id="{B4446BB2-15B1-626B-9D34-B2CF615B7C4D}"/>
              </a:ext>
            </a:extLst>
          </p:cNvPr>
          <p:cNvGrpSpPr/>
          <p:nvPr userDrawn="1"/>
        </p:nvGrpSpPr>
        <p:grpSpPr>
          <a:xfrm>
            <a:off x="12089017" y="610538"/>
            <a:ext cx="420370" cy="179705"/>
            <a:chOff x="12089017" y="610538"/>
            <a:chExt cx="420370" cy="179705"/>
          </a:xfrm>
        </p:grpSpPr>
        <p:sp>
          <p:nvSpPr>
            <p:cNvPr id="71" name="object 42">
              <a:extLst>
                <a:ext uri="{FF2B5EF4-FFF2-40B4-BE49-F238E27FC236}">
                  <a16:creationId xmlns:a16="http://schemas.microsoft.com/office/drawing/2014/main" id="{604CCD8C-05CC-D77D-F12B-49651EDCC7A2}"/>
                </a:ext>
              </a:extLst>
            </p:cNvPr>
            <p:cNvSpPr/>
            <p:nvPr/>
          </p:nvSpPr>
          <p:spPr>
            <a:xfrm>
              <a:off x="12089016" y="610539"/>
              <a:ext cx="112395" cy="179070"/>
            </a:xfrm>
            <a:custGeom>
              <a:avLst/>
              <a:gdLst/>
              <a:ahLst/>
              <a:cxnLst/>
              <a:rect l="l" t="t" r="r" b="b"/>
              <a:pathLst>
                <a:path w="112395" h="179070">
                  <a:moveTo>
                    <a:pt x="112179" y="0"/>
                  </a:moveTo>
                  <a:lnTo>
                    <a:pt x="85344" y="0"/>
                  </a:lnTo>
                  <a:lnTo>
                    <a:pt x="85344" y="73660"/>
                  </a:lnTo>
                  <a:lnTo>
                    <a:pt x="26860" y="73660"/>
                  </a:lnTo>
                  <a:lnTo>
                    <a:pt x="26860" y="0"/>
                  </a:lnTo>
                  <a:lnTo>
                    <a:pt x="0" y="0"/>
                  </a:lnTo>
                  <a:lnTo>
                    <a:pt x="0" y="73660"/>
                  </a:lnTo>
                  <a:lnTo>
                    <a:pt x="0" y="97790"/>
                  </a:lnTo>
                  <a:lnTo>
                    <a:pt x="85344" y="97790"/>
                  </a:lnTo>
                  <a:lnTo>
                    <a:pt x="85344" y="179070"/>
                  </a:lnTo>
                  <a:lnTo>
                    <a:pt x="112179" y="179070"/>
                  </a:lnTo>
                  <a:lnTo>
                    <a:pt x="112179" y="97790"/>
                  </a:lnTo>
                  <a:lnTo>
                    <a:pt x="112179" y="73660"/>
                  </a:lnTo>
                  <a:lnTo>
                    <a:pt x="112179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43">
              <a:extLst>
                <a:ext uri="{FF2B5EF4-FFF2-40B4-BE49-F238E27FC236}">
                  <a16:creationId xmlns:a16="http://schemas.microsoft.com/office/drawing/2014/main" id="{ECBA1A28-961C-147C-EE60-D778744930F8}"/>
                </a:ext>
              </a:extLst>
            </p:cNvPr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40283" y="610944"/>
              <a:ext cx="135750" cy="179235"/>
            </a:xfrm>
            <a:prstGeom prst="rect">
              <a:avLst/>
            </a:prstGeom>
          </p:spPr>
        </p:pic>
        <p:sp>
          <p:nvSpPr>
            <p:cNvPr id="73" name="object 44">
              <a:extLst>
                <a:ext uri="{FF2B5EF4-FFF2-40B4-BE49-F238E27FC236}">
                  <a16:creationId xmlns:a16="http://schemas.microsoft.com/office/drawing/2014/main" id="{E5A976F9-D851-2DE5-B670-A435EA86A0FE}"/>
                </a:ext>
              </a:extLst>
            </p:cNvPr>
            <p:cNvSpPr/>
            <p:nvPr/>
          </p:nvSpPr>
          <p:spPr>
            <a:xfrm>
              <a:off x="12415114" y="611110"/>
              <a:ext cx="93980" cy="179070"/>
            </a:xfrm>
            <a:custGeom>
              <a:avLst/>
              <a:gdLst/>
              <a:ahLst/>
              <a:cxnLst/>
              <a:rect l="l" t="t" r="r" b="b"/>
              <a:pathLst>
                <a:path w="93979" h="179070">
                  <a:moveTo>
                    <a:pt x="93916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74930"/>
                  </a:lnTo>
                  <a:lnTo>
                    <a:pt x="0" y="99060"/>
                  </a:lnTo>
                  <a:lnTo>
                    <a:pt x="0" y="179070"/>
                  </a:lnTo>
                  <a:lnTo>
                    <a:pt x="26835" y="179070"/>
                  </a:lnTo>
                  <a:lnTo>
                    <a:pt x="26835" y="99060"/>
                  </a:lnTo>
                  <a:lnTo>
                    <a:pt x="81292" y="99060"/>
                  </a:lnTo>
                  <a:lnTo>
                    <a:pt x="81292" y="74930"/>
                  </a:lnTo>
                  <a:lnTo>
                    <a:pt x="26835" y="74930"/>
                  </a:lnTo>
                  <a:lnTo>
                    <a:pt x="26835" y="24130"/>
                  </a:lnTo>
                  <a:lnTo>
                    <a:pt x="93916" y="24130"/>
                  </a:lnTo>
                  <a:lnTo>
                    <a:pt x="93916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45">
            <a:extLst>
              <a:ext uri="{FF2B5EF4-FFF2-40B4-BE49-F238E27FC236}">
                <a16:creationId xmlns:a16="http://schemas.microsoft.com/office/drawing/2014/main" id="{F9052A3B-0766-E38A-37C9-97834693D067}"/>
              </a:ext>
            </a:extLst>
          </p:cNvPr>
          <p:cNvSpPr/>
          <p:nvPr userDrawn="1"/>
        </p:nvSpPr>
        <p:spPr>
          <a:xfrm>
            <a:off x="12537745" y="610971"/>
            <a:ext cx="121285" cy="179070"/>
          </a:xfrm>
          <a:custGeom>
            <a:avLst/>
            <a:gdLst/>
            <a:ahLst/>
            <a:cxnLst/>
            <a:rect l="l" t="t" r="r" b="b"/>
            <a:pathLst>
              <a:path w="121284" h="179070">
                <a:moveTo>
                  <a:pt x="121272" y="0"/>
                </a:moveTo>
                <a:lnTo>
                  <a:pt x="0" y="0"/>
                </a:lnTo>
                <a:lnTo>
                  <a:pt x="0" y="24130"/>
                </a:lnTo>
                <a:lnTo>
                  <a:pt x="46951" y="24130"/>
                </a:lnTo>
                <a:lnTo>
                  <a:pt x="46951" y="179070"/>
                </a:lnTo>
                <a:lnTo>
                  <a:pt x="73787" y="179070"/>
                </a:lnTo>
                <a:lnTo>
                  <a:pt x="73787" y="24130"/>
                </a:lnTo>
                <a:lnTo>
                  <a:pt x="121272" y="24130"/>
                </a:lnTo>
                <a:lnTo>
                  <a:pt x="121272" y="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object 46">
            <a:extLst>
              <a:ext uri="{FF2B5EF4-FFF2-40B4-BE49-F238E27FC236}">
                <a16:creationId xmlns:a16="http://schemas.microsoft.com/office/drawing/2014/main" id="{74A64147-7D8E-CAC8-64DB-13EE6F39A7D7}"/>
              </a:ext>
            </a:extLst>
          </p:cNvPr>
          <p:cNvPicPr/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0018" y="608229"/>
            <a:ext cx="114655" cy="184721"/>
          </a:xfrm>
          <a:prstGeom prst="rect">
            <a:avLst/>
          </a:prstGeom>
        </p:spPr>
      </p:pic>
      <p:pic>
        <p:nvPicPr>
          <p:cNvPr id="76" name="object 47">
            <a:extLst>
              <a:ext uri="{FF2B5EF4-FFF2-40B4-BE49-F238E27FC236}">
                <a16:creationId xmlns:a16="http://schemas.microsoft.com/office/drawing/2014/main" id="{84F77DF7-89AF-08C4-51EB-655C1FC2CF77}"/>
              </a:ext>
            </a:extLst>
          </p:cNvPr>
          <p:cNvPicPr/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1210" y="610950"/>
            <a:ext cx="112090" cy="179222"/>
          </a:xfrm>
          <a:prstGeom prst="rect">
            <a:avLst/>
          </a:prstGeom>
        </p:spPr>
      </p:pic>
      <p:pic>
        <p:nvPicPr>
          <p:cNvPr id="77" name="object 48">
            <a:extLst>
              <a:ext uri="{FF2B5EF4-FFF2-40B4-BE49-F238E27FC236}">
                <a16:creationId xmlns:a16="http://schemas.microsoft.com/office/drawing/2014/main" id="{4AA385AC-F1B7-A17D-C3EA-FF80CB38DEA2}"/>
              </a:ext>
            </a:extLst>
          </p:cNvPr>
          <p:cNvPicPr/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3560" y="369009"/>
            <a:ext cx="311364" cy="437088"/>
          </a:xfrm>
          <a:prstGeom prst="rect">
            <a:avLst/>
          </a:prstGeom>
        </p:spPr>
      </p:pic>
      <p:sp>
        <p:nvSpPr>
          <p:cNvPr id="85" name="Textplatzhalter 31">
            <a:extLst>
              <a:ext uri="{FF2B5EF4-FFF2-40B4-BE49-F238E27FC236}">
                <a16:creationId xmlns:a16="http://schemas.microsoft.com/office/drawing/2014/main" id="{B382D8FC-F5AC-3480-F92C-824B3BB030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11719" y="5534025"/>
            <a:ext cx="6019631" cy="694159"/>
          </a:xfrm>
          <a:prstGeom prst="rect">
            <a:avLst/>
          </a:prstGeom>
        </p:spPr>
        <p:txBody>
          <a:bodyPr wrap="none" lIns="0"/>
          <a:lstStyle>
            <a:lvl1pPr>
              <a:defRPr lang="de-DE" sz="4500" b="1" dirty="0">
                <a:latin typeface="Arial"/>
                <a:cs typeface="Arial"/>
              </a:defRPr>
            </a:lvl1pPr>
            <a:lvl2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6" name="Textplatzhalter 31">
            <a:extLst>
              <a:ext uri="{FF2B5EF4-FFF2-40B4-BE49-F238E27FC236}">
                <a16:creationId xmlns:a16="http://schemas.microsoft.com/office/drawing/2014/main" id="{17D4E16D-3157-4205-5C59-18B9E777DE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53" y="2252029"/>
            <a:ext cx="8326552" cy="828000"/>
          </a:xfrm>
          <a:prstGeom prst="rect">
            <a:avLst/>
          </a:prstGeom>
          <a:solidFill>
            <a:srgbClr val="EC1F26"/>
          </a:solidFill>
        </p:spPr>
        <p:txBody>
          <a:bodyPr wrap="none" lIns="72000" tIns="0" rIns="0" bIns="72000" anchor="ctr" anchorCtr="0">
            <a:noAutofit/>
          </a:bodyPr>
          <a:lstStyle>
            <a:lvl1pPr>
              <a:defRPr lang="de-DE" sz="6800" b="0" i="0" cap="all" spc="-100" baseline="0" dirty="0">
                <a:solidFill>
                  <a:srgbClr val="FFFFFF"/>
                </a:solidFill>
                <a:latin typeface="OCRFOT" panose="020B0504020101020102" pitchFamily="34" charset="0"/>
                <a:ea typeface="+mj-ea"/>
                <a:cs typeface="OCRFOT" panose="020B0504020101020102" pitchFamily="34" charset="0"/>
              </a:defRPr>
            </a:lvl1pPr>
            <a:lvl2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7" name="Textplatzhalter 31">
            <a:extLst>
              <a:ext uri="{FF2B5EF4-FFF2-40B4-BE49-F238E27FC236}">
                <a16:creationId xmlns:a16="http://schemas.microsoft.com/office/drawing/2014/main" id="{773B5483-85EF-D0D9-1C6B-531BD7A08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53" y="3184428"/>
            <a:ext cx="8326552" cy="828000"/>
          </a:xfrm>
          <a:prstGeom prst="rect">
            <a:avLst/>
          </a:prstGeom>
          <a:solidFill>
            <a:srgbClr val="EC1F26"/>
          </a:solidFill>
        </p:spPr>
        <p:txBody>
          <a:bodyPr wrap="none" lIns="72000" tIns="0" rIns="0" bIns="72000" anchor="ctr" anchorCtr="0">
            <a:noAutofit/>
          </a:bodyPr>
          <a:lstStyle>
            <a:lvl1pPr>
              <a:defRPr lang="de-DE" sz="6800" b="0" i="0" cap="all" spc="-100" baseline="0" dirty="0">
                <a:solidFill>
                  <a:srgbClr val="FFFFFF"/>
                </a:solidFill>
                <a:latin typeface="OCRFOT" panose="020B0504020101020102" pitchFamily="34" charset="0"/>
                <a:ea typeface="+mj-ea"/>
                <a:cs typeface="OCRFOT" panose="020B0504020101020102" pitchFamily="34" charset="0"/>
              </a:defRPr>
            </a:lvl1pPr>
            <a:lvl2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7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694000" y="7160400"/>
            <a:ext cx="3852017" cy="154529"/>
          </a:xfrm>
          <a:prstGeom prst="rect">
            <a:avLst/>
          </a:prstGeom>
        </p:spPr>
        <p:txBody>
          <a:bodyPr vert="horz" wrap="none" lIns="0" tIns="635" rIns="0" bIns="0" rtlCol="0">
            <a:spAutoFit/>
          </a:bodyPr>
          <a:lstStyle>
            <a:lvl1pPr algn="r">
              <a:defRPr lang="de-CH" sz="1000" b="0" i="0" smtClean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5"/>
              </a:spcBef>
            </a:pPr>
            <a:r>
              <a:rPr lang="de-CH" dirty="0"/>
              <a:t>Informationsanlass «Neue Ortsdurchfahrt Birsfelden», 20. Juni 2023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7C48AD74-A9CE-D580-26B6-A241FD9890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192542"/>
            <a:ext cx="1064521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Font typeface="+mj-lt"/>
              <a:buNone/>
              <a:defRPr lang="de-DE" sz="3600" b="1" i="0" dirty="0">
                <a:solidFill>
                  <a:srgbClr val="ED1C2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</a:pPr>
            <a:r>
              <a:rPr lang="de-DE" dirty="0"/>
              <a:t>Mastertextformat bearbeiten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3A88E8E5-674E-1A5A-F9D3-1962CFF594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568" y="907334"/>
            <a:ext cx="10645217" cy="335989"/>
          </a:xfrm>
          <a:prstGeom prst="rect">
            <a:avLst/>
          </a:prstGeom>
        </p:spPr>
        <p:txBody>
          <a:bodyPr vert="horz" wrap="square" lIns="36000" tIns="12700" rIns="0" bIns="0" rtlCol="0">
            <a:spAutoFit/>
          </a:bodyPr>
          <a:lstStyle>
            <a:lvl1pPr>
              <a:defRPr lang="de-DE" sz="2100" b="1" i="0" spc="-10" dirty="0">
                <a:solidFill>
                  <a:srgbClr val="ED1C2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  <a:tabLst>
                <a:tab pos="490855" algn="l"/>
              </a:tabLst>
            </a:pPr>
            <a:r>
              <a:rPr lang="de-DE" dirty="0"/>
              <a:t>Mastertextformat bearbeiten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050B34B6-4219-E0BD-8D81-327F084561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9938" y="1894950"/>
            <a:ext cx="10645217" cy="4029825"/>
          </a:xfrm>
          <a:prstGeom prst="rect">
            <a:avLst/>
          </a:prstGeom>
        </p:spPr>
        <p:txBody>
          <a:bodyPr lIns="18000"/>
          <a:lstStyle>
            <a:lvl1pPr marL="265113" indent="-265113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7550" indent="-261938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988" indent="-257175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900" indent="-242888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5338" indent="-238125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5C75E925-D6A1-47AF-C586-71A30AE9EDA3}"/>
              </a:ext>
            </a:extLst>
          </p:cNvPr>
          <p:cNvSpPr txBox="1"/>
          <p:nvPr userDrawn="1"/>
        </p:nvSpPr>
        <p:spPr>
          <a:xfrm>
            <a:off x="447254" y="263525"/>
            <a:ext cx="116504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fld id="{B922D2F7-D46A-4897-A292-E0D0B6761311}" type="slidenum">
              <a:rPr lang="de-CH" sz="1000" spc="-10" smtClean="0">
                <a:solidFill>
                  <a:srgbClr val="231F20"/>
                </a:solidFill>
                <a:latin typeface="Arial"/>
                <a:cs typeface="Arial"/>
              </a:rPr>
              <a:t>‹Nr.›</a:t>
            </a:fld>
            <a:endParaRPr sz="1000" dirty="0">
              <a:latin typeface="Arial"/>
              <a:cs typeface="Arial"/>
            </a:endParaRPr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5F9F3499-FA3F-4ECE-9861-0C356555E343}"/>
              </a:ext>
            </a:extLst>
          </p:cNvPr>
          <p:cNvGrpSpPr/>
          <p:nvPr userDrawn="1"/>
        </p:nvGrpSpPr>
        <p:grpSpPr>
          <a:xfrm>
            <a:off x="9898295" y="969147"/>
            <a:ext cx="325120" cy="99695"/>
            <a:chOff x="9898295" y="969147"/>
            <a:chExt cx="325120" cy="99695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00DE2DF7-3706-E032-D678-3FF575497720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8295" y="969147"/>
              <a:ext cx="68910" cy="97751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F7692839-4D88-606C-FFA1-1663067C8F52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9487" y="969147"/>
              <a:ext cx="72135" cy="97751"/>
            </a:xfrm>
            <a:prstGeom prst="rect">
              <a:avLst/>
            </a:prstGeom>
          </p:spPr>
        </p:pic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94AC54A9-475D-4980-4D63-6FA6631461D0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5768" y="969150"/>
              <a:ext cx="65557" cy="99364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40B2B2DC-7DA7-FD52-579A-2246E3D29965}"/>
                </a:ext>
              </a:extLst>
            </p:cNvPr>
            <p:cNvSpPr/>
            <p:nvPr/>
          </p:nvSpPr>
          <p:spPr>
            <a:xfrm>
              <a:off x="10183825" y="1019759"/>
              <a:ext cx="39370" cy="15240"/>
            </a:xfrm>
            <a:custGeom>
              <a:avLst/>
              <a:gdLst/>
              <a:ahLst/>
              <a:cxnLst/>
              <a:rect l="l" t="t" r="r" b="b"/>
              <a:pathLst>
                <a:path w="39370" h="15240">
                  <a:moveTo>
                    <a:pt x="39217" y="0"/>
                  </a:moveTo>
                  <a:lnTo>
                    <a:pt x="0" y="0"/>
                  </a:lnTo>
                  <a:lnTo>
                    <a:pt x="0" y="15074"/>
                  </a:lnTo>
                  <a:lnTo>
                    <a:pt x="39217" y="15074"/>
                  </a:lnTo>
                  <a:lnTo>
                    <a:pt x="39217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7">
            <a:extLst>
              <a:ext uri="{FF2B5EF4-FFF2-40B4-BE49-F238E27FC236}">
                <a16:creationId xmlns:a16="http://schemas.microsoft.com/office/drawing/2014/main" id="{AE9EA82C-916E-0103-A8EE-50F416AA0BD4}"/>
              </a:ext>
            </a:extLst>
          </p:cNvPr>
          <p:cNvGrpSpPr/>
          <p:nvPr userDrawn="1"/>
        </p:nvGrpSpPr>
        <p:grpSpPr>
          <a:xfrm>
            <a:off x="10305310" y="969147"/>
            <a:ext cx="264160" cy="99695"/>
            <a:chOff x="10305310" y="969147"/>
            <a:chExt cx="264160" cy="99695"/>
          </a:xfrm>
        </p:grpSpPr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B4E2F3F1-F6BA-AED5-D76D-B30EACB11C0A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5310" y="969150"/>
              <a:ext cx="65557" cy="99364"/>
            </a:xfrm>
            <a:prstGeom prst="rect">
              <a:avLst/>
            </a:prstGeom>
          </p:spPr>
        </p:pic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60037065-FE6F-3D78-5744-C1EC571793EE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6432" y="969147"/>
              <a:ext cx="63512" cy="97751"/>
            </a:xfrm>
            <a:prstGeom prst="rect">
              <a:avLst/>
            </a:prstGeom>
          </p:spPr>
        </p:pic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8FA7E61B-0E7C-1BEF-1D42-BBBA73EDBE20}"/>
                </a:ext>
              </a:extLst>
            </p:cNvPr>
            <p:cNvSpPr/>
            <p:nvPr/>
          </p:nvSpPr>
          <p:spPr>
            <a:xfrm>
              <a:off x="10508159" y="969147"/>
              <a:ext cx="60960" cy="97790"/>
            </a:xfrm>
            <a:custGeom>
              <a:avLst/>
              <a:gdLst/>
              <a:ahLst/>
              <a:cxnLst/>
              <a:rect l="l" t="t" r="r" b="b"/>
              <a:pathLst>
                <a:path w="60959" h="97790">
                  <a:moveTo>
                    <a:pt x="12293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12293" y="97751"/>
                  </a:lnTo>
                  <a:lnTo>
                    <a:pt x="31899" y="94105"/>
                  </a:lnTo>
                  <a:lnTo>
                    <a:pt x="46685" y="84302"/>
                  </a:lnTo>
                  <a:lnTo>
                    <a:pt x="14630" y="84302"/>
                  </a:lnTo>
                  <a:lnTo>
                    <a:pt x="14630" y="13462"/>
                  </a:lnTo>
                  <a:lnTo>
                    <a:pt x="46632" y="13462"/>
                  </a:lnTo>
                  <a:lnTo>
                    <a:pt x="31899" y="3664"/>
                  </a:lnTo>
                  <a:lnTo>
                    <a:pt x="12293" y="0"/>
                  </a:lnTo>
                  <a:close/>
                </a:path>
                <a:path w="60959" h="97790">
                  <a:moveTo>
                    <a:pt x="46632" y="13462"/>
                  </a:moveTo>
                  <a:lnTo>
                    <a:pt x="14630" y="13462"/>
                  </a:lnTo>
                  <a:lnTo>
                    <a:pt x="27070" y="16362"/>
                  </a:lnTo>
                  <a:lnTo>
                    <a:pt x="36891" y="23490"/>
                  </a:lnTo>
                  <a:lnTo>
                    <a:pt x="43339" y="34459"/>
                  </a:lnTo>
                  <a:lnTo>
                    <a:pt x="45656" y="48882"/>
                  </a:lnTo>
                  <a:lnTo>
                    <a:pt x="43339" y="63116"/>
                  </a:lnTo>
                  <a:lnTo>
                    <a:pt x="36891" y="74102"/>
                  </a:lnTo>
                  <a:lnTo>
                    <a:pt x="27070" y="81334"/>
                  </a:lnTo>
                  <a:lnTo>
                    <a:pt x="14630" y="84302"/>
                  </a:lnTo>
                  <a:lnTo>
                    <a:pt x="46685" y="84302"/>
                  </a:lnTo>
                  <a:lnTo>
                    <a:pt x="47207" y="83956"/>
                  </a:lnTo>
                  <a:lnTo>
                    <a:pt x="57165" y="68487"/>
                  </a:lnTo>
                  <a:lnTo>
                    <a:pt x="60718" y="48882"/>
                  </a:lnTo>
                  <a:lnTo>
                    <a:pt x="57165" y="29323"/>
                  </a:lnTo>
                  <a:lnTo>
                    <a:pt x="47207" y="13844"/>
                  </a:lnTo>
                  <a:lnTo>
                    <a:pt x="46632" y="13462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1">
            <a:extLst>
              <a:ext uri="{FF2B5EF4-FFF2-40B4-BE49-F238E27FC236}">
                <a16:creationId xmlns:a16="http://schemas.microsoft.com/office/drawing/2014/main" id="{23269F77-1E57-4DE3-E37A-36A94C7C4A92}"/>
              </a:ext>
            </a:extLst>
          </p:cNvPr>
          <p:cNvGrpSpPr/>
          <p:nvPr userDrawn="1"/>
        </p:nvGrpSpPr>
        <p:grpSpPr>
          <a:xfrm>
            <a:off x="10655686" y="967677"/>
            <a:ext cx="1753235" cy="100965"/>
            <a:chOff x="10655686" y="967677"/>
            <a:chExt cx="1753235" cy="100965"/>
          </a:xfrm>
        </p:grpSpPr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94B04305-00B3-0315-94F5-03FE65BC49C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5686" y="969150"/>
              <a:ext cx="65557" cy="99364"/>
            </a:xfrm>
            <a:prstGeom prst="rect">
              <a:avLst/>
            </a:prstGeom>
          </p:spPr>
        </p:pic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E21E2EFB-7591-2767-199C-81A51D4F6AF8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8131" y="969147"/>
              <a:ext cx="70383" cy="97751"/>
            </a:xfrm>
            <a:prstGeom prst="rect">
              <a:avLst/>
            </a:prstGeom>
          </p:spPr>
        </p:pic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464E9FAE-687F-727E-67D4-3D86E9A3A17B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2490" y="969147"/>
              <a:ext cx="73304" cy="97751"/>
            </a:xfrm>
            <a:prstGeom prst="rect">
              <a:avLst/>
            </a:prstGeom>
          </p:spPr>
        </p:pic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BDC2AC20-727C-EA3B-14AB-B3F23AD27042}"/>
                </a:ext>
              </a:extLst>
            </p:cNvPr>
            <p:cNvSpPr/>
            <p:nvPr/>
          </p:nvSpPr>
          <p:spPr>
            <a:xfrm>
              <a:off x="10970198" y="969147"/>
              <a:ext cx="60325" cy="97790"/>
            </a:xfrm>
            <a:custGeom>
              <a:avLst/>
              <a:gdLst/>
              <a:ahLst/>
              <a:cxnLst/>
              <a:rect l="l" t="t" r="r" b="b"/>
              <a:pathLst>
                <a:path w="60325" h="97790">
                  <a:moveTo>
                    <a:pt x="58686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60299" y="97751"/>
                  </a:lnTo>
                  <a:lnTo>
                    <a:pt x="60299" y="84569"/>
                  </a:lnTo>
                  <a:lnTo>
                    <a:pt x="14490" y="84569"/>
                  </a:lnTo>
                  <a:lnTo>
                    <a:pt x="14490" y="53263"/>
                  </a:lnTo>
                  <a:lnTo>
                    <a:pt x="52539" y="53263"/>
                  </a:lnTo>
                  <a:lnTo>
                    <a:pt x="52539" y="39941"/>
                  </a:lnTo>
                  <a:lnTo>
                    <a:pt x="14490" y="39941"/>
                  </a:lnTo>
                  <a:lnTo>
                    <a:pt x="14490" y="13157"/>
                  </a:lnTo>
                  <a:lnTo>
                    <a:pt x="58686" y="13157"/>
                  </a:lnTo>
                  <a:lnTo>
                    <a:pt x="58686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6">
              <a:extLst>
                <a:ext uri="{FF2B5EF4-FFF2-40B4-BE49-F238E27FC236}">
                  <a16:creationId xmlns:a16="http://schemas.microsoft.com/office/drawing/2014/main" id="{F458B96B-E9A2-4E7C-532D-DDC27558D560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5476" y="969147"/>
              <a:ext cx="145610" cy="97751"/>
            </a:xfrm>
            <a:prstGeom prst="rect">
              <a:avLst/>
            </a:prstGeom>
          </p:spPr>
        </p:pic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BAB6AA37-3200-FDF5-5677-0EC240C13782}"/>
                </a:ext>
              </a:extLst>
            </p:cNvPr>
            <p:cNvSpPr/>
            <p:nvPr/>
          </p:nvSpPr>
          <p:spPr>
            <a:xfrm>
              <a:off x="11238344" y="967688"/>
              <a:ext cx="246379" cy="100965"/>
            </a:xfrm>
            <a:custGeom>
              <a:avLst/>
              <a:gdLst/>
              <a:ahLst/>
              <a:cxnLst/>
              <a:rect l="l" t="t" r="r" b="b"/>
              <a:pathLst>
                <a:path w="246379" h="100965">
                  <a:moveTo>
                    <a:pt x="62166" y="68922"/>
                  </a:moveTo>
                  <a:lnTo>
                    <a:pt x="28092" y="39674"/>
                  </a:lnTo>
                  <a:lnTo>
                    <a:pt x="22237" y="37312"/>
                  </a:lnTo>
                  <a:lnTo>
                    <a:pt x="19304" y="33350"/>
                  </a:lnTo>
                  <a:lnTo>
                    <a:pt x="17386" y="31038"/>
                  </a:lnTo>
                  <a:lnTo>
                    <a:pt x="16954" y="28371"/>
                  </a:lnTo>
                  <a:lnTo>
                    <a:pt x="16954" y="17856"/>
                  </a:lnTo>
                  <a:lnTo>
                    <a:pt x="23241" y="12725"/>
                  </a:lnTo>
                  <a:lnTo>
                    <a:pt x="40081" y="12725"/>
                  </a:lnTo>
                  <a:lnTo>
                    <a:pt x="45364" y="17424"/>
                  </a:lnTo>
                  <a:lnTo>
                    <a:pt x="46215" y="25755"/>
                  </a:lnTo>
                  <a:lnTo>
                    <a:pt x="60706" y="25755"/>
                  </a:lnTo>
                  <a:lnTo>
                    <a:pt x="60426" y="18440"/>
                  </a:lnTo>
                  <a:lnTo>
                    <a:pt x="58077" y="12573"/>
                  </a:lnTo>
                  <a:lnTo>
                    <a:pt x="48717" y="2933"/>
                  </a:lnTo>
                  <a:lnTo>
                    <a:pt x="40970" y="0"/>
                  </a:lnTo>
                  <a:lnTo>
                    <a:pt x="22656" y="0"/>
                  </a:lnTo>
                  <a:lnTo>
                    <a:pt x="14757" y="2933"/>
                  </a:lnTo>
                  <a:lnTo>
                    <a:pt x="4660" y="13030"/>
                  </a:lnTo>
                  <a:lnTo>
                    <a:pt x="2032" y="19748"/>
                  </a:lnTo>
                  <a:lnTo>
                    <a:pt x="2032" y="31153"/>
                  </a:lnTo>
                  <a:lnTo>
                    <a:pt x="2895" y="35280"/>
                  </a:lnTo>
                  <a:lnTo>
                    <a:pt x="8750" y="45948"/>
                  </a:lnTo>
                  <a:lnTo>
                    <a:pt x="15646" y="49466"/>
                  </a:lnTo>
                  <a:lnTo>
                    <a:pt x="41694" y="60439"/>
                  </a:lnTo>
                  <a:lnTo>
                    <a:pt x="46367" y="68922"/>
                  </a:lnTo>
                  <a:lnTo>
                    <a:pt x="46951" y="71120"/>
                  </a:lnTo>
                  <a:lnTo>
                    <a:pt x="46951" y="81368"/>
                  </a:lnTo>
                  <a:lnTo>
                    <a:pt x="40513" y="87807"/>
                  </a:lnTo>
                  <a:lnTo>
                    <a:pt x="21043" y="87807"/>
                  </a:lnTo>
                  <a:lnTo>
                    <a:pt x="15189" y="82384"/>
                  </a:lnTo>
                  <a:lnTo>
                    <a:pt x="14605" y="72898"/>
                  </a:lnTo>
                  <a:lnTo>
                    <a:pt x="0" y="72898"/>
                  </a:lnTo>
                  <a:lnTo>
                    <a:pt x="419" y="81648"/>
                  </a:lnTo>
                  <a:lnTo>
                    <a:pt x="3200" y="88544"/>
                  </a:lnTo>
                  <a:lnTo>
                    <a:pt x="13449" y="98183"/>
                  </a:lnTo>
                  <a:lnTo>
                    <a:pt x="21348" y="100685"/>
                  </a:lnTo>
                  <a:lnTo>
                    <a:pt x="30568" y="100685"/>
                  </a:lnTo>
                  <a:lnTo>
                    <a:pt x="62166" y="80645"/>
                  </a:lnTo>
                  <a:lnTo>
                    <a:pt x="62166" y="68922"/>
                  </a:lnTo>
                  <a:close/>
                </a:path>
                <a:path w="246379" h="100965">
                  <a:moveTo>
                    <a:pt x="153771" y="75095"/>
                  </a:moveTo>
                  <a:lnTo>
                    <a:pt x="138557" y="75095"/>
                  </a:lnTo>
                  <a:lnTo>
                    <a:pt x="137668" y="82689"/>
                  </a:lnTo>
                  <a:lnTo>
                    <a:pt x="133731" y="87350"/>
                  </a:lnTo>
                  <a:lnTo>
                    <a:pt x="125984" y="87350"/>
                  </a:lnTo>
                  <a:lnTo>
                    <a:pt x="117856" y="84836"/>
                  </a:lnTo>
                  <a:lnTo>
                    <a:pt x="112268" y="77571"/>
                  </a:lnTo>
                  <a:lnTo>
                    <a:pt x="109029" y="65938"/>
                  </a:lnTo>
                  <a:lnTo>
                    <a:pt x="107988" y="50342"/>
                  </a:lnTo>
                  <a:lnTo>
                    <a:pt x="109029" y="34759"/>
                  </a:lnTo>
                  <a:lnTo>
                    <a:pt x="112268" y="23164"/>
                  </a:lnTo>
                  <a:lnTo>
                    <a:pt x="117856" y="15951"/>
                  </a:lnTo>
                  <a:lnTo>
                    <a:pt x="125984" y="13462"/>
                  </a:lnTo>
                  <a:lnTo>
                    <a:pt x="133578" y="13462"/>
                  </a:lnTo>
                  <a:lnTo>
                    <a:pt x="137236" y="17856"/>
                  </a:lnTo>
                  <a:lnTo>
                    <a:pt x="137820" y="24447"/>
                  </a:lnTo>
                  <a:lnTo>
                    <a:pt x="152768" y="24447"/>
                  </a:lnTo>
                  <a:lnTo>
                    <a:pt x="150710" y="14325"/>
                  </a:lnTo>
                  <a:lnTo>
                    <a:pt x="145707" y="6616"/>
                  </a:lnTo>
                  <a:lnTo>
                    <a:pt x="137566" y="1714"/>
                  </a:lnTo>
                  <a:lnTo>
                    <a:pt x="126111" y="0"/>
                  </a:lnTo>
                  <a:lnTo>
                    <a:pt x="111582" y="3149"/>
                  </a:lnTo>
                  <a:lnTo>
                    <a:pt x="101155" y="12598"/>
                  </a:lnTo>
                  <a:lnTo>
                    <a:pt x="94869" y="28321"/>
                  </a:lnTo>
                  <a:lnTo>
                    <a:pt x="92760" y="50342"/>
                  </a:lnTo>
                  <a:lnTo>
                    <a:pt x="94869" y="72339"/>
                  </a:lnTo>
                  <a:lnTo>
                    <a:pt x="101117" y="88074"/>
                  </a:lnTo>
                  <a:lnTo>
                    <a:pt x="111467" y="97523"/>
                  </a:lnTo>
                  <a:lnTo>
                    <a:pt x="125831" y="100685"/>
                  </a:lnTo>
                  <a:lnTo>
                    <a:pt x="137795" y="98983"/>
                  </a:lnTo>
                  <a:lnTo>
                    <a:pt x="146227" y="94018"/>
                  </a:lnTo>
                  <a:lnTo>
                    <a:pt x="151447" y="85991"/>
                  </a:lnTo>
                  <a:lnTo>
                    <a:pt x="153771" y="75095"/>
                  </a:lnTo>
                  <a:close/>
                </a:path>
                <a:path w="246379" h="100965">
                  <a:moveTo>
                    <a:pt x="245986" y="1460"/>
                  </a:moveTo>
                  <a:lnTo>
                    <a:pt x="231368" y="1460"/>
                  </a:lnTo>
                  <a:lnTo>
                    <a:pt x="231368" y="41402"/>
                  </a:lnTo>
                  <a:lnTo>
                    <a:pt x="199453" y="41402"/>
                  </a:lnTo>
                  <a:lnTo>
                    <a:pt x="199453" y="1460"/>
                  </a:lnTo>
                  <a:lnTo>
                    <a:pt x="184810" y="1460"/>
                  </a:lnTo>
                  <a:lnTo>
                    <a:pt x="184810" y="99212"/>
                  </a:lnTo>
                  <a:lnTo>
                    <a:pt x="199453" y="99212"/>
                  </a:lnTo>
                  <a:lnTo>
                    <a:pt x="199453" y="54724"/>
                  </a:lnTo>
                  <a:lnTo>
                    <a:pt x="231368" y="54724"/>
                  </a:lnTo>
                  <a:lnTo>
                    <a:pt x="231368" y="99212"/>
                  </a:lnTo>
                  <a:lnTo>
                    <a:pt x="245986" y="99212"/>
                  </a:lnTo>
                  <a:lnTo>
                    <a:pt x="245986" y="146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C935DE8F-2440-3226-D795-6FDEBA363FF8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0486" y="969150"/>
              <a:ext cx="65557" cy="99364"/>
            </a:xfrm>
            <a:prstGeom prst="rect">
              <a:avLst/>
            </a:prstGeom>
          </p:spPr>
        </p:pic>
        <p:pic>
          <p:nvPicPr>
            <p:cNvPr id="25" name="object 19">
              <a:extLst>
                <a:ext uri="{FF2B5EF4-FFF2-40B4-BE49-F238E27FC236}">
                  <a16:creationId xmlns:a16="http://schemas.microsoft.com/office/drawing/2014/main" id="{C42854DE-2AB6-8138-7C16-F691F80DCCC6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14288" y="969153"/>
              <a:ext cx="66154" cy="97739"/>
            </a:xfrm>
            <a:prstGeom prst="rect">
              <a:avLst/>
            </a:prstGeom>
          </p:spPr>
        </p:pic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A610FB05-8905-885C-6A96-9913DFB57B54}"/>
                </a:ext>
              </a:extLst>
            </p:cNvPr>
            <p:cNvSpPr/>
            <p:nvPr/>
          </p:nvSpPr>
          <p:spPr>
            <a:xfrm>
              <a:off x="11707101" y="969149"/>
              <a:ext cx="233679" cy="97790"/>
            </a:xfrm>
            <a:custGeom>
              <a:avLst/>
              <a:gdLst/>
              <a:ahLst/>
              <a:cxnLst/>
              <a:rect l="l" t="t" r="r" b="b"/>
              <a:pathLst>
                <a:path w="233679" h="97790">
                  <a:moveTo>
                    <a:pt x="57810" y="84569"/>
                  </a:moveTo>
                  <a:lnTo>
                    <a:pt x="17691" y="84569"/>
                  </a:lnTo>
                  <a:lnTo>
                    <a:pt x="55892" y="10960"/>
                  </a:lnTo>
                  <a:lnTo>
                    <a:pt x="55892" y="0"/>
                  </a:lnTo>
                  <a:lnTo>
                    <a:pt x="736" y="0"/>
                  </a:lnTo>
                  <a:lnTo>
                    <a:pt x="736" y="13030"/>
                  </a:lnTo>
                  <a:lnTo>
                    <a:pt x="38506" y="13030"/>
                  </a:lnTo>
                  <a:lnTo>
                    <a:pt x="0" y="86918"/>
                  </a:lnTo>
                  <a:lnTo>
                    <a:pt x="0" y="97751"/>
                  </a:lnTo>
                  <a:lnTo>
                    <a:pt x="57810" y="97751"/>
                  </a:lnTo>
                  <a:lnTo>
                    <a:pt x="57810" y="84569"/>
                  </a:lnTo>
                  <a:close/>
                </a:path>
                <a:path w="233679" h="97790">
                  <a:moveTo>
                    <a:pt x="151739" y="48882"/>
                  </a:moveTo>
                  <a:lnTo>
                    <a:pt x="148183" y="29324"/>
                  </a:lnTo>
                  <a:lnTo>
                    <a:pt x="138226" y="13843"/>
                  </a:lnTo>
                  <a:lnTo>
                    <a:pt x="137655" y="13462"/>
                  </a:lnTo>
                  <a:lnTo>
                    <a:pt x="136677" y="12814"/>
                  </a:lnTo>
                  <a:lnTo>
                    <a:pt x="136677" y="48882"/>
                  </a:lnTo>
                  <a:lnTo>
                    <a:pt x="134366" y="63119"/>
                  </a:lnTo>
                  <a:lnTo>
                    <a:pt x="127914" y="74104"/>
                  </a:lnTo>
                  <a:lnTo>
                    <a:pt x="118097" y="81343"/>
                  </a:lnTo>
                  <a:lnTo>
                    <a:pt x="105651" y="84302"/>
                  </a:lnTo>
                  <a:lnTo>
                    <a:pt x="105651" y="13462"/>
                  </a:lnTo>
                  <a:lnTo>
                    <a:pt x="118097" y="16370"/>
                  </a:lnTo>
                  <a:lnTo>
                    <a:pt x="127914" y="23495"/>
                  </a:lnTo>
                  <a:lnTo>
                    <a:pt x="134366" y="34467"/>
                  </a:lnTo>
                  <a:lnTo>
                    <a:pt x="136677" y="48882"/>
                  </a:lnTo>
                  <a:lnTo>
                    <a:pt x="136677" y="12814"/>
                  </a:lnTo>
                  <a:lnTo>
                    <a:pt x="122923" y="3670"/>
                  </a:lnTo>
                  <a:lnTo>
                    <a:pt x="103327" y="0"/>
                  </a:lnTo>
                  <a:lnTo>
                    <a:pt x="91033" y="0"/>
                  </a:lnTo>
                  <a:lnTo>
                    <a:pt x="91033" y="97751"/>
                  </a:lnTo>
                  <a:lnTo>
                    <a:pt x="103327" y="97751"/>
                  </a:lnTo>
                  <a:lnTo>
                    <a:pt x="122923" y="94107"/>
                  </a:lnTo>
                  <a:lnTo>
                    <a:pt x="137706" y="84302"/>
                  </a:lnTo>
                  <a:lnTo>
                    <a:pt x="138226" y="83959"/>
                  </a:lnTo>
                  <a:lnTo>
                    <a:pt x="148183" y="68491"/>
                  </a:lnTo>
                  <a:lnTo>
                    <a:pt x="151739" y="48882"/>
                  </a:lnTo>
                  <a:close/>
                </a:path>
                <a:path w="233679" h="97790">
                  <a:moveTo>
                    <a:pt x="233413" y="84569"/>
                  </a:moveTo>
                  <a:lnTo>
                    <a:pt x="213093" y="84569"/>
                  </a:lnTo>
                  <a:lnTo>
                    <a:pt x="213093" y="13157"/>
                  </a:lnTo>
                  <a:lnTo>
                    <a:pt x="230517" y="13157"/>
                  </a:lnTo>
                  <a:lnTo>
                    <a:pt x="230517" y="0"/>
                  </a:lnTo>
                  <a:lnTo>
                    <a:pt x="181038" y="0"/>
                  </a:lnTo>
                  <a:lnTo>
                    <a:pt x="181038" y="13157"/>
                  </a:lnTo>
                  <a:lnTo>
                    <a:pt x="198450" y="13157"/>
                  </a:lnTo>
                  <a:lnTo>
                    <a:pt x="198450" y="84569"/>
                  </a:lnTo>
                  <a:lnTo>
                    <a:pt x="177952" y="84569"/>
                  </a:lnTo>
                  <a:lnTo>
                    <a:pt x="177952" y="97751"/>
                  </a:lnTo>
                  <a:lnTo>
                    <a:pt x="233413" y="97751"/>
                  </a:lnTo>
                  <a:lnTo>
                    <a:pt x="233413" y="84569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1">
              <a:extLst>
                <a:ext uri="{FF2B5EF4-FFF2-40B4-BE49-F238E27FC236}">
                  <a16:creationId xmlns:a16="http://schemas.microsoft.com/office/drawing/2014/main" id="{52E6169C-D4C7-285F-158C-EF985A3D652C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74354" y="969147"/>
              <a:ext cx="65849" cy="97751"/>
            </a:xfrm>
            <a:prstGeom prst="rect">
              <a:avLst/>
            </a:prstGeom>
          </p:spPr>
        </p:pic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F055A494-C2BD-4913-5E6B-04EEC07FDD15}"/>
                </a:ext>
              </a:extLst>
            </p:cNvPr>
            <p:cNvSpPr/>
            <p:nvPr/>
          </p:nvSpPr>
          <p:spPr>
            <a:xfrm>
              <a:off x="12071530" y="969147"/>
              <a:ext cx="60325" cy="97790"/>
            </a:xfrm>
            <a:custGeom>
              <a:avLst/>
              <a:gdLst/>
              <a:ahLst/>
              <a:cxnLst/>
              <a:rect l="l" t="t" r="r" b="b"/>
              <a:pathLst>
                <a:path w="60325" h="97790">
                  <a:moveTo>
                    <a:pt x="58661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60286" y="97751"/>
                  </a:lnTo>
                  <a:lnTo>
                    <a:pt x="60286" y="84569"/>
                  </a:lnTo>
                  <a:lnTo>
                    <a:pt x="14490" y="84569"/>
                  </a:lnTo>
                  <a:lnTo>
                    <a:pt x="14490" y="53263"/>
                  </a:lnTo>
                  <a:lnTo>
                    <a:pt x="52527" y="53263"/>
                  </a:lnTo>
                  <a:lnTo>
                    <a:pt x="52527" y="39941"/>
                  </a:lnTo>
                  <a:lnTo>
                    <a:pt x="14490" y="39941"/>
                  </a:lnTo>
                  <a:lnTo>
                    <a:pt x="14490" y="13157"/>
                  </a:lnTo>
                  <a:lnTo>
                    <a:pt x="58661" y="13157"/>
                  </a:lnTo>
                  <a:lnTo>
                    <a:pt x="58661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23">
              <a:extLst>
                <a:ext uri="{FF2B5EF4-FFF2-40B4-BE49-F238E27FC236}">
                  <a16:creationId xmlns:a16="http://schemas.microsoft.com/office/drawing/2014/main" id="{F3D29B9A-7830-C355-745D-CF635D19566F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4763" y="969147"/>
              <a:ext cx="73583" cy="97751"/>
            </a:xfrm>
            <a:prstGeom prst="rect">
              <a:avLst/>
            </a:prstGeom>
          </p:spPr>
        </p:pic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F0B99398-7968-4638-3B5B-FC448C0DC2EC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0769" y="969153"/>
              <a:ext cx="66141" cy="97739"/>
            </a:xfrm>
            <a:prstGeom prst="rect">
              <a:avLst/>
            </a:prstGeom>
          </p:spPr>
        </p:pic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EC5BB4CE-34E6-F5A9-F2E8-696934029B95}"/>
                </a:ext>
              </a:extLst>
            </p:cNvPr>
            <p:cNvSpPr/>
            <p:nvPr/>
          </p:nvSpPr>
          <p:spPr>
            <a:xfrm>
              <a:off x="12353245" y="969147"/>
              <a:ext cx="55880" cy="97790"/>
            </a:xfrm>
            <a:custGeom>
              <a:avLst/>
              <a:gdLst/>
              <a:ahLst/>
              <a:cxnLst/>
              <a:rect l="l" t="t" r="r" b="b"/>
              <a:pathLst>
                <a:path w="55879" h="97790">
                  <a:moveTo>
                    <a:pt x="52565" y="0"/>
                  </a:moveTo>
                  <a:lnTo>
                    <a:pt x="3086" y="0"/>
                  </a:lnTo>
                  <a:lnTo>
                    <a:pt x="3086" y="13157"/>
                  </a:lnTo>
                  <a:lnTo>
                    <a:pt x="20497" y="13157"/>
                  </a:lnTo>
                  <a:lnTo>
                    <a:pt x="20497" y="84569"/>
                  </a:lnTo>
                  <a:lnTo>
                    <a:pt x="0" y="84569"/>
                  </a:lnTo>
                  <a:lnTo>
                    <a:pt x="0" y="97751"/>
                  </a:lnTo>
                  <a:lnTo>
                    <a:pt x="55460" y="97751"/>
                  </a:lnTo>
                  <a:lnTo>
                    <a:pt x="55460" y="84569"/>
                  </a:lnTo>
                  <a:lnTo>
                    <a:pt x="35140" y="84569"/>
                  </a:lnTo>
                  <a:lnTo>
                    <a:pt x="35140" y="13157"/>
                  </a:lnTo>
                  <a:lnTo>
                    <a:pt x="52565" y="13157"/>
                  </a:lnTo>
                  <a:lnTo>
                    <a:pt x="52565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26">
            <a:extLst>
              <a:ext uri="{FF2B5EF4-FFF2-40B4-BE49-F238E27FC236}">
                <a16:creationId xmlns:a16="http://schemas.microsoft.com/office/drawing/2014/main" id="{DCE02C80-8B34-5318-96E3-00DD9F3EA350}"/>
              </a:ext>
            </a:extLst>
          </p:cNvPr>
          <p:cNvGrpSpPr/>
          <p:nvPr userDrawn="1"/>
        </p:nvGrpSpPr>
        <p:grpSpPr>
          <a:xfrm>
            <a:off x="12435806" y="967677"/>
            <a:ext cx="165735" cy="100965"/>
            <a:chOff x="12435806" y="967677"/>
            <a:chExt cx="165735" cy="100965"/>
          </a:xfrm>
        </p:grpSpPr>
        <p:pic>
          <p:nvPicPr>
            <p:cNvPr id="35" name="object 27">
              <a:extLst>
                <a:ext uri="{FF2B5EF4-FFF2-40B4-BE49-F238E27FC236}">
                  <a16:creationId xmlns:a16="http://schemas.microsoft.com/office/drawing/2014/main" id="{F1B6FE6E-535C-8C00-B4BE-0BD7C27BE829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7676" y="969147"/>
              <a:ext cx="63512" cy="97751"/>
            </a:xfrm>
            <a:prstGeom prst="rect">
              <a:avLst/>
            </a:prstGeom>
          </p:spPr>
        </p:pic>
        <p:pic>
          <p:nvPicPr>
            <p:cNvPr id="36" name="object 28">
              <a:extLst>
                <a:ext uri="{FF2B5EF4-FFF2-40B4-BE49-F238E27FC236}">
                  <a16:creationId xmlns:a16="http://schemas.microsoft.com/office/drawing/2014/main" id="{D0286C7A-0BB1-BB50-722B-AF30D3B1AF20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5806" y="967677"/>
              <a:ext cx="68795" cy="100685"/>
            </a:xfrm>
            <a:prstGeom prst="rect">
              <a:avLst/>
            </a:prstGeom>
          </p:spPr>
        </p:pic>
      </p:grpSp>
      <p:grpSp>
        <p:nvGrpSpPr>
          <p:cNvPr id="37" name="object 29">
            <a:extLst>
              <a:ext uri="{FF2B5EF4-FFF2-40B4-BE49-F238E27FC236}">
                <a16:creationId xmlns:a16="http://schemas.microsoft.com/office/drawing/2014/main" id="{64A71924-FB23-5DA6-A2D2-F3E89CA167E7}"/>
              </a:ext>
            </a:extLst>
          </p:cNvPr>
          <p:cNvGrpSpPr/>
          <p:nvPr userDrawn="1"/>
        </p:nvGrpSpPr>
        <p:grpSpPr>
          <a:xfrm>
            <a:off x="11889292" y="370066"/>
            <a:ext cx="440055" cy="184785"/>
            <a:chOff x="11889292" y="370066"/>
            <a:chExt cx="440055" cy="184785"/>
          </a:xfrm>
        </p:grpSpPr>
        <p:pic>
          <p:nvPicPr>
            <p:cNvPr id="38" name="object 30">
              <a:extLst>
                <a:ext uri="{FF2B5EF4-FFF2-40B4-BE49-F238E27FC236}">
                  <a16:creationId xmlns:a16="http://schemas.microsoft.com/office/drawing/2014/main" id="{1A43399E-1FED-2F3E-DD62-68FFAC4F6AE1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92" y="372741"/>
              <a:ext cx="126365" cy="179222"/>
            </a:xfrm>
            <a:prstGeom prst="rect">
              <a:avLst/>
            </a:prstGeom>
          </p:spPr>
        </p:pic>
        <p:pic>
          <p:nvPicPr>
            <p:cNvPr id="39" name="object 31">
              <a:extLst>
                <a:ext uri="{FF2B5EF4-FFF2-40B4-BE49-F238E27FC236}">
                  <a16:creationId xmlns:a16="http://schemas.microsoft.com/office/drawing/2014/main" id="{FC7EF403-64B7-D581-55A1-77A0737F0125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7462" y="372729"/>
              <a:ext cx="135737" cy="179235"/>
            </a:xfrm>
            <a:prstGeom prst="rect">
              <a:avLst/>
            </a:prstGeom>
          </p:spPr>
        </p:pic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AB40BC8D-38D9-FF31-CF90-B2F5E9162212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5134" y="370066"/>
              <a:ext cx="114033" cy="184594"/>
            </a:xfrm>
            <a:prstGeom prst="rect">
              <a:avLst/>
            </a:prstGeom>
          </p:spPr>
        </p:pic>
      </p:grpSp>
      <p:sp>
        <p:nvSpPr>
          <p:cNvPr id="41" name="object 33">
            <a:extLst>
              <a:ext uri="{FF2B5EF4-FFF2-40B4-BE49-F238E27FC236}">
                <a16:creationId xmlns:a16="http://schemas.microsoft.com/office/drawing/2014/main" id="{1B27C712-EAF5-FAD0-0040-732BF4F0BB77}"/>
              </a:ext>
            </a:extLst>
          </p:cNvPr>
          <p:cNvSpPr/>
          <p:nvPr userDrawn="1"/>
        </p:nvSpPr>
        <p:spPr>
          <a:xfrm>
            <a:off x="12376531" y="372884"/>
            <a:ext cx="111125" cy="179070"/>
          </a:xfrm>
          <a:custGeom>
            <a:avLst/>
            <a:gdLst/>
            <a:ahLst/>
            <a:cxnLst/>
            <a:rect l="l" t="t" r="r" b="b"/>
            <a:pathLst>
              <a:path w="111125" h="179070">
                <a:moveTo>
                  <a:pt x="110566" y="154940"/>
                </a:moveTo>
                <a:lnTo>
                  <a:pt x="26593" y="154940"/>
                </a:lnTo>
                <a:lnTo>
                  <a:pt x="26593" y="97790"/>
                </a:lnTo>
                <a:lnTo>
                  <a:pt x="96316" y="97790"/>
                </a:lnTo>
                <a:lnTo>
                  <a:pt x="96316" y="73660"/>
                </a:lnTo>
                <a:lnTo>
                  <a:pt x="26593" y="73660"/>
                </a:lnTo>
                <a:lnTo>
                  <a:pt x="26593" y="24130"/>
                </a:lnTo>
                <a:lnTo>
                  <a:pt x="107594" y="24130"/>
                </a:lnTo>
                <a:lnTo>
                  <a:pt x="107594" y="0"/>
                </a:lnTo>
                <a:lnTo>
                  <a:pt x="0" y="0"/>
                </a:lnTo>
                <a:lnTo>
                  <a:pt x="0" y="24130"/>
                </a:lnTo>
                <a:lnTo>
                  <a:pt x="0" y="73660"/>
                </a:lnTo>
                <a:lnTo>
                  <a:pt x="0" y="97790"/>
                </a:lnTo>
                <a:lnTo>
                  <a:pt x="0" y="154940"/>
                </a:lnTo>
                <a:lnTo>
                  <a:pt x="0" y="179070"/>
                </a:lnTo>
                <a:lnTo>
                  <a:pt x="110566" y="179070"/>
                </a:lnTo>
                <a:lnTo>
                  <a:pt x="110566" y="15494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4">
            <a:extLst>
              <a:ext uri="{FF2B5EF4-FFF2-40B4-BE49-F238E27FC236}">
                <a16:creationId xmlns:a16="http://schemas.microsoft.com/office/drawing/2014/main" id="{3AF57CCB-F599-FB6C-B166-A5B3DB7A88C2}"/>
              </a:ext>
            </a:extLst>
          </p:cNvPr>
          <p:cNvSpPr/>
          <p:nvPr userDrawn="1"/>
        </p:nvSpPr>
        <p:spPr>
          <a:xfrm>
            <a:off x="12540043" y="372884"/>
            <a:ext cx="119380" cy="179070"/>
          </a:xfrm>
          <a:custGeom>
            <a:avLst/>
            <a:gdLst/>
            <a:ahLst/>
            <a:cxnLst/>
            <a:rect l="l" t="t" r="r" b="b"/>
            <a:pathLst>
              <a:path w="119379" h="179070">
                <a:moveTo>
                  <a:pt x="118872" y="154940"/>
                </a:moveTo>
                <a:lnTo>
                  <a:pt x="26835" y="154940"/>
                </a:lnTo>
                <a:lnTo>
                  <a:pt x="26835" y="0"/>
                </a:lnTo>
                <a:lnTo>
                  <a:pt x="0" y="0"/>
                </a:lnTo>
                <a:lnTo>
                  <a:pt x="0" y="154940"/>
                </a:lnTo>
                <a:lnTo>
                  <a:pt x="0" y="179070"/>
                </a:lnTo>
                <a:lnTo>
                  <a:pt x="118872" y="179070"/>
                </a:lnTo>
                <a:lnTo>
                  <a:pt x="118872" y="15494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35">
            <a:extLst>
              <a:ext uri="{FF2B5EF4-FFF2-40B4-BE49-F238E27FC236}">
                <a16:creationId xmlns:a16="http://schemas.microsoft.com/office/drawing/2014/main" id="{68EF32A5-6EAC-8243-E511-3D4F4E64D927}"/>
              </a:ext>
            </a:extLst>
          </p:cNvPr>
          <p:cNvGrpSpPr/>
          <p:nvPr userDrawn="1"/>
        </p:nvGrpSpPr>
        <p:grpSpPr>
          <a:xfrm>
            <a:off x="11140168" y="610944"/>
            <a:ext cx="435609" cy="179705"/>
            <a:chOff x="11140168" y="610944"/>
            <a:chExt cx="435609" cy="179705"/>
          </a:xfrm>
        </p:grpSpPr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DC2F4EF9-289B-5221-51E3-DD416E57277E}"/>
                </a:ext>
              </a:extLst>
            </p:cNvPr>
            <p:cNvSpPr/>
            <p:nvPr/>
          </p:nvSpPr>
          <p:spPr>
            <a:xfrm>
              <a:off x="11140160" y="610958"/>
              <a:ext cx="119380" cy="179070"/>
            </a:xfrm>
            <a:custGeom>
              <a:avLst/>
              <a:gdLst/>
              <a:ahLst/>
              <a:cxnLst/>
              <a:rect l="l" t="t" r="r" b="b"/>
              <a:pathLst>
                <a:path w="119379" h="179070">
                  <a:moveTo>
                    <a:pt x="118872" y="154940"/>
                  </a:moveTo>
                  <a:lnTo>
                    <a:pt x="26835" y="154940"/>
                  </a:lnTo>
                  <a:lnTo>
                    <a:pt x="26835" y="0"/>
                  </a:lnTo>
                  <a:lnTo>
                    <a:pt x="0" y="0"/>
                  </a:lnTo>
                  <a:lnTo>
                    <a:pt x="0" y="154940"/>
                  </a:lnTo>
                  <a:lnTo>
                    <a:pt x="0" y="179070"/>
                  </a:lnTo>
                  <a:lnTo>
                    <a:pt x="118872" y="179070"/>
                  </a:lnTo>
                  <a:lnTo>
                    <a:pt x="118872" y="15494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37">
              <a:extLst>
                <a:ext uri="{FF2B5EF4-FFF2-40B4-BE49-F238E27FC236}">
                  <a16:creationId xmlns:a16="http://schemas.microsoft.com/office/drawing/2014/main" id="{5EC978E1-BC1E-218C-1720-4644B20C2D27}"/>
                </a:ext>
              </a:extLst>
            </p:cNvPr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4084" y="610944"/>
              <a:ext cx="135737" cy="179235"/>
            </a:xfrm>
            <a:prstGeom prst="rect">
              <a:avLst/>
            </a:prstGeom>
          </p:spPr>
        </p:pic>
        <p:pic>
          <p:nvPicPr>
            <p:cNvPr id="46" name="object 38">
              <a:extLst>
                <a:ext uri="{FF2B5EF4-FFF2-40B4-BE49-F238E27FC236}">
                  <a16:creationId xmlns:a16="http://schemas.microsoft.com/office/drawing/2014/main" id="{F30BF893-2549-9A7F-81E8-47B5E932CCD4}"/>
                </a:ext>
              </a:extLst>
            </p:cNvPr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58940" y="610961"/>
              <a:ext cx="116433" cy="179222"/>
            </a:xfrm>
            <a:prstGeom prst="rect">
              <a:avLst/>
            </a:prstGeom>
          </p:spPr>
        </p:pic>
      </p:grpSp>
      <p:pic>
        <p:nvPicPr>
          <p:cNvPr id="47" name="object 39">
            <a:extLst>
              <a:ext uri="{FF2B5EF4-FFF2-40B4-BE49-F238E27FC236}">
                <a16:creationId xmlns:a16="http://schemas.microsoft.com/office/drawing/2014/main" id="{CCE3C297-2C58-58D1-A967-84AB17D8CA6D}"/>
              </a:ext>
            </a:extLst>
          </p:cNvPr>
          <p:cNvPicPr/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8219" y="608270"/>
            <a:ext cx="114033" cy="184607"/>
          </a:xfrm>
          <a:prstGeom prst="rect">
            <a:avLst/>
          </a:prstGeom>
        </p:spPr>
      </p:pic>
      <p:sp>
        <p:nvSpPr>
          <p:cNvPr id="48" name="object 40">
            <a:extLst>
              <a:ext uri="{FF2B5EF4-FFF2-40B4-BE49-F238E27FC236}">
                <a16:creationId xmlns:a16="http://schemas.microsoft.com/office/drawing/2014/main" id="{82189493-6EE1-A3DA-4D44-4D1225B1081C}"/>
              </a:ext>
            </a:extLst>
          </p:cNvPr>
          <p:cNvSpPr/>
          <p:nvPr userDrawn="1"/>
        </p:nvSpPr>
        <p:spPr>
          <a:xfrm>
            <a:off x="12089017" y="708328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0" y="81280"/>
                </a:moveTo>
                <a:lnTo>
                  <a:pt x="26860" y="81280"/>
                </a:lnTo>
                <a:lnTo>
                  <a:pt x="26860" y="0"/>
                </a:lnTo>
                <a:lnTo>
                  <a:pt x="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1">
            <a:extLst>
              <a:ext uri="{FF2B5EF4-FFF2-40B4-BE49-F238E27FC236}">
                <a16:creationId xmlns:a16="http://schemas.microsoft.com/office/drawing/2014/main" id="{B4446BB2-15B1-626B-9D34-B2CF615B7C4D}"/>
              </a:ext>
            </a:extLst>
          </p:cNvPr>
          <p:cNvGrpSpPr/>
          <p:nvPr userDrawn="1"/>
        </p:nvGrpSpPr>
        <p:grpSpPr>
          <a:xfrm>
            <a:off x="12089017" y="610538"/>
            <a:ext cx="420370" cy="179705"/>
            <a:chOff x="12089017" y="610538"/>
            <a:chExt cx="420370" cy="179705"/>
          </a:xfrm>
        </p:grpSpPr>
        <p:sp>
          <p:nvSpPr>
            <p:cNvPr id="50" name="object 42">
              <a:extLst>
                <a:ext uri="{FF2B5EF4-FFF2-40B4-BE49-F238E27FC236}">
                  <a16:creationId xmlns:a16="http://schemas.microsoft.com/office/drawing/2014/main" id="{604CCD8C-05CC-D77D-F12B-49651EDCC7A2}"/>
                </a:ext>
              </a:extLst>
            </p:cNvPr>
            <p:cNvSpPr/>
            <p:nvPr/>
          </p:nvSpPr>
          <p:spPr>
            <a:xfrm>
              <a:off x="12089016" y="610539"/>
              <a:ext cx="112395" cy="179070"/>
            </a:xfrm>
            <a:custGeom>
              <a:avLst/>
              <a:gdLst/>
              <a:ahLst/>
              <a:cxnLst/>
              <a:rect l="l" t="t" r="r" b="b"/>
              <a:pathLst>
                <a:path w="112395" h="179070">
                  <a:moveTo>
                    <a:pt x="112179" y="0"/>
                  </a:moveTo>
                  <a:lnTo>
                    <a:pt x="85344" y="0"/>
                  </a:lnTo>
                  <a:lnTo>
                    <a:pt x="85344" y="73660"/>
                  </a:lnTo>
                  <a:lnTo>
                    <a:pt x="26860" y="73660"/>
                  </a:lnTo>
                  <a:lnTo>
                    <a:pt x="26860" y="0"/>
                  </a:lnTo>
                  <a:lnTo>
                    <a:pt x="0" y="0"/>
                  </a:lnTo>
                  <a:lnTo>
                    <a:pt x="0" y="73660"/>
                  </a:lnTo>
                  <a:lnTo>
                    <a:pt x="0" y="97790"/>
                  </a:lnTo>
                  <a:lnTo>
                    <a:pt x="85344" y="97790"/>
                  </a:lnTo>
                  <a:lnTo>
                    <a:pt x="85344" y="179070"/>
                  </a:lnTo>
                  <a:lnTo>
                    <a:pt x="112179" y="179070"/>
                  </a:lnTo>
                  <a:lnTo>
                    <a:pt x="112179" y="97790"/>
                  </a:lnTo>
                  <a:lnTo>
                    <a:pt x="112179" y="73660"/>
                  </a:lnTo>
                  <a:lnTo>
                    <a:pt x="112179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43">
              <a:extLst>
                <a:ext uri="{FF2B5EF4-FFF2-40B4-BE49-F238E27FC236}">
                  <a16:creationId xmlns:a16="http://schemas.microsoft.com/office/drawing/2014/main" id="{ECBA1A28-961C-147C-EE60-D778744930F8}"/>
                </a:ext>
              </a:extLst>
            </p:cNvPr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40283" y="610944"/>
              <a:ext cx="135750" cy="179235"/>
            </a:xfrm>
            <a:prstGeom prst="rect">
              <a:avLst/>
            </a:prstGeom>
          </p:spPr>
        </p:pic>
        <p:sp>
          <p:nvSpPr>
            <p:cNvPr id="52" name="object 44">
              <a:extLst>
                <a:ext uri="{FF2B5EF4-FFF2-40B4-BE49-F238E27FC236}">
                  <a16:creationId xmlns:a16="http://schemas.microsoft.com/office/drawing/2014/main" id="{E5A976F9-D851-2DE5-B670-A435EA86A0FE}"/>
                </a:ext>
              </a:extLst>
            </p:cNvPr>
            <p:cNvSpPr/>
            <p:nvPr/>
          </p:nvSpPr>
          <p:spPr>
            <a:xfrm>
              <a:off x="12415114" y="611110"/>
              <a:ext cx="93980" cy="179070"/>
            </a:xfrm>
            <a:custGeom>
              <a:avLst/>
              <a:gdLst/>
              <a:ahLst/>
              <a:cxnLst/>
              <a:rect l="l" t="t" r="r" b="b"/>
              <a:pathLst>
                <a:path w="93979" h="179070">
                  <a:moveTo>
                    <a:pt x="93916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74930"/>
                  </a:lnTo>
                  <a:lnTo>
                    <a:pt x="0" y="99060"/>
                  </a:lnTo>
                  <a:lnTo>
                    <a:pt x="0" y="179070"/>
                  </a:lnTo>
                  <a:lnTo>
                    <a:pt x="26835" y="179070"/>
                  </a:lnTo>
                  <a:lnTo>
                    <a:pt x="26835" y="99060"/>
                  </a:lnTo>
                  <a:lnTo>
                    <a:pt x="81292" y="99060"/>
                  </a:lnTo>
                  <a:lnTo>
                    <a:pt x="81292" y="74930"/>
                  </a:lnTo>
                  <a:lnTo>
                    <a:pt x="26835" y="74930"/>
                  </a:lnTo>
                  <a:lnTo>
                    <a:pt x="26835" y="24130"/>
                  </a:lnTo>
                  <a:lnTo>
                    <a:pt x="93916" y="24130"/>
                  </a:lnTo>
                  <a:lnTo>
                    <a:pt x="93916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45">
            <a:extLst>
              <a:ext uri="{FF2B5EF4-FFF2-40B4-BE49-F238E27FC236}">
                <a16:creationId xmlns:a16="http://schemas.microsoft.com/office/drawing/2014/main" id="{F9052A3B-0766-E38A-37C9-97834693D067}"/>
              </a:ext>
            </a:extLst>
          </p:cNvPr>
          <p:cNvSpPr/>
          <p:nvPr userDrawn="1"/>
        </p:nvSpPr>
        <p:spPr>
          <a:xfrm>
            <a:off x="12537745" y="610971"/>
            <a:ext cx="121285" cy="179070"/>
          </a:xfrm>
          <a:custGeom>
            <a:avLst/>
            <a:gdLst/>
            <a:ahLst/>
            <a:cxnLst/>
            <a:rect l="l" t="t" r="r" b="b"/>
            <a:pathLst>
              <a:path w="121284" h="179070">
                <a:moveTo>
                  <a:pt x="121272" y="0"/>
                </a:moveTo>
                <a:lnTo>
                  <a:pt x="0" y="0"/>
                </a:lnTo>
                <a:lnTo>
                  <a:pt x="0" y="24130"/>
                </a:lnTo>
                <a:lnTo>
                  <a:pt x="46951" y="24130"/>
                </a:lnTo>
                <a:lnTo>
                  <a:pt x="46951" y="179070"/>
                </a:lnTo>
                <a:lnTo>
                  <a:pt x="73787" y="179070"/>
                </a:lnTo>
                <a:lnTo>
                  <a:pt x="73787" y="24130"/>
                </a:lnTo>
                <a:lnTo>
                  <a:pt x="121272" y="24130"/>
                </a:lnTo>
                <a:lnTo>
                  <a:pt x="121272" y="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46">
            <a:extLst>
              <a:ext uri="{FF2B5EF4-FFF2-40B4-BE49-F238E27FC236}">
                <a16:creationId xmlns:a16="http://schemas.microsoft.com/office/drawing/2014/main" id="{74A64147-7D8E-CAC8-64DB-13EE6F39A7D7}"/>
              </a:ext>
            </a:extLst>
          </p:cNvPr>
          <p:cNvPicPr/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0018" y="608229"/>
            <a:ext cx="114655" cy="184721"/>
          </a:xfrm>
          <a:prstGeom prst="rect">
            <a:avLst/>
          </a:prstGeom>
        </p:spPr>
      </p:pic>
      <p:pic>
        <p:nvPicPr>
          <p:cNvPr id="55" name="object 47">
            <a:extLst>
              <a:ext uri="{FF2B5EF4-FFF2-40B4-BE49-F238E27FC236}">
                <a16:creationId xmlns:a16="http://schemas.microsoft.com/office/drawing/2014/main" id="{84F77DF7-89AF-08C4-51EB-655C1FC2CF77}"/>
              </a:ext>
            </a:extLst>
          </p:cNvPr>
          <p:cNvPicPr/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1210" y="610950"/>
            <a:ext cx="112090" cy="179222"/>
          </a:xfrm>
          <a:prstGeom prst="rect">
            <a:avLst/>
          </a:prstGeom>
        </p:spPr>
      </p:pic>
      <p:pic>
        <p:nvPicPr>
          <p:cNvPr id="56" name="object 48">
            <a:extLst>
              <a:ext uri="{FF2B5EF4-FFF2-40B4-BE49-F238E27FC236}">
                <a16:creationId xmlns:a16="http://schemas.microsoft.com/office/drawing/2014/main" id="{4AA385AC-F1B7-A17D-C3EA-FF80CB38DEA2}"/>
              </a:ext>
            </a:extLst>
          </p:cNvPr>
          <p:cNvPicPr/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3560" y="369009"/>
            <a:ext cx="311364" cy="437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694000" y="7160400"/>
            <a:ext cx="3852017" cy="154529"/>
          </a:xfrm>
          <a:prstGeom prst="rect">
            <a:avLst/>
          </a:prstGeom>
        </p:spPr>
        <p:txBody>
          <a:bodyPr vert="horz" wrap="none" lIns="0" tIns="635" rIns="0" bIns="0" rtlCol="0">
            <a:spAutoFit/>
          </a:bodyPr>
          <a:lstStyle>
            <a:lvl1pPr algn="r">
              <a:defRPr lang="de-CH" sz="1000" b="0" i="0" smtClean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5"/>
              </a:spcBef>
            </a:pPr>
            <a:r>
              <a:rPr lang="de-CH" dirty="0"/>
              <a:t>Informationsanlass «Neue Ortsdurchfahrt Birsfelden», 20. Juni 2023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7C48AD74-A9CE-D580-26B6-A241FD9890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192542"/>
            <a:ext cx="1064521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indent="0">
              <a:buFont typeface="+mj-lt"/>
              <a:buNone/>
              <a:defRPr lang="de-DE" sz="3600" b="1" i="0" dirty="0">
                <a:solidFill>
                  <a:srgbClr val="ED1C2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</a:pPr>
            <a:r>
              <a:rPr lang="de-DE" dirty="0"/>
              <a:t>Mastertextformat bearbeiten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3A88E8E5-674E-1A5A-F9D3-1962CFF594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568" y="907334"/>
            <a:ext cx="10645217" cy="335989"/>
          </a:xfrm>
          <a:prstGeom prst="rect">
            <a:avLst/>
          </a:prstGeom>
        </p:spPr>
        <p:txBody>
          <a:bodyPr vert="horz" wrap="square" lIns="36000" tIns="12700" rIns="0" bIns="0" rtlCol="0">
            <a:spAutoFit/>
          </a:bodyPr>
          <a:lstStyle>
            <a:lvl1pPr>
              <a:defRPr lang="de-DE" sz="2100" b="1" i="0" spc="-10" dirty="0">
                <a:solidFill>
                  <a:srgbClr val="ED1C2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  <a:tabLst>
                <a:tab pos="490855" algn="l"/>
              </a:tabLst>
            </a:pPr>
            <a:r>
              <a:rPr lang="de-DE" dirty="0"/>
              <a:t>Mastertextformat bearbeiten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050B34B6-4219-E0BD-8D81-327F084561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9938" y="1894950"/>
            <a:ext cx="10645217" cy="4029825"/>
          </a:xfrm>
          <a:prstGeom prst="rect">
            <a:avLst/>
          </a:prstGeom>
        </p:spPr>
        <p:txBody>
          <a:bodyPr lIns="18000"/>
          <a:lstStyle>
            <a:lvl1pPr marL="265113" indent="-265113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7550" indent="-261938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9988" indent="-257175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2900" indent="-242888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5338" indent="-238125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5C75E925-D6A1-47AF-C586-71A30AE9EDA3}"/>
              </a:ext>
            </a:extLst>
          </p:cNvPr>
          <p:cNvSpPr txBox="1"/>
          <p:nvPr userDrawn="1"/>
        </p:nvSpPr>
        <p:spPr>
          <a:xfrm>
            <a:off x="447254" y="263525"/>
            <a:ext cx="116504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fld id="{B922D2F7-D46A-4897-A292-E0D0B6761311}" type="slidenum">
              <a:rPr lang="de-CH" sz="1000" spc="-10" smtClean="0">
                <a:solidFill>
                  <a:srgbClr val="231F20"/>
                </a:solidFill>
                <a:latin typeface="Arial"/>
                <a:cs typeface="Arial"/>
              </a:rPr>
              <a:t>‹Nr.›</a:t>
            </a:fld>
            <a:endParaRPr sz="1000" dirty="0">
              <a:latin typeface="Arial"/>
              <a:cs typeface="Arial"/>
            </a:endParaRPr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5F9F3499-FA3F-4ECE-9861-0C356555E343}"/>
              </a:ext>
            </a:extLst>
          </p:cNvPr>
          <p:cNvGrpSpPr/>
          <p:nvPr userDrawn="1"/>
        </p:nvGrpSpPr>
        <p:grpSpPr>
          <a:xfrm>
            <a:off x="9898295" y="969147"/>
            <a:ext cx="325120" cy="99695"/>
            <a:chOff x="9898295" y="969147"/>
            <a:chExt cx="325120" cy="99695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00DE2DF7-3706-E032-D678-3FF575497720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8295" y="969147"/>
              <a:ext cx="68910" cy="97751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F7692839-4D88-606C-FFA1-1663067C8F52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9487" y="969147"/>
              <a:ext cx="72135" cy="97751"/>
            </a:xfrm>
            <a:prstGeom prst="rect">
              <a:avLst/>
            </a:prstGeom>
          </p:spPr>
        </p:pic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94AC54A9-475D-4980-4D63-6FA6631461D0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5768" y="969150"/>
              <a:ext cx="65557" cy="99364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40B2B2DC-7DA7-FD52-579A-2246E3D29965}"/>
                </a:ext>
              </a:extLst>
            </p:cNvPr>
            <p:cNvSpPr/>
            <p:nvPr/>
          </p:nvSpPr>
          <p:spPr>
            <a:xfrm>
              <a:off x="10183825" y="1019759"/>
              <a:ext cx="39370" cy="15240"/>
            </a:xfrm>
            <a:custGeom>
              <a:avLst/>
              <a:gdLst/>
              <a:ahLst/>
              <a:cxnLst/>
              <a:rect l="l" t="t" r="r" b="b"/>
              <a:pathLst>
                <a:path w="39370" h="15240">
                  <a:moveTo>
                    <a:pt x="39217" y="0"/>
                  </a:moveTo>
                  <a:lnTo>
                    <a:pt x="0" y="0"/>
                  </a:lnTo>
                  <a:lnTo>
                    <a:pt x="0" y="15074"/>
                  </a:lnTo>
                  <a:lnTo>
                    <a:pt x="39217" y="15074"/>
                  </a:lnTo>
                  <a:lnTo>
                    <a:pt x="39217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7">
            <a:extLst>
              <a:ext uri="{FF2B5EF4-FFF2-40B4-BE49-F238E27FC236}">
                <a16:creationId xmlns:a16="http://schemas.microsoft.com/office/drawing/2014/main" id="{AE9EA82C-916E-0103-A8EE-50F416AA0BD4}"/>
              </a:ext>
            </a:extLst>
          </p:cNvPr>
          <p:cNvGrpSpPr/>
          <p:nvPr userDrawn="1"/>
        </p:nvGrpSpPr>
        <p:grpSpPr>
          <a:xfrm>
            <a:off x="10305310" y="969147"/>
            <a:ext cx="264160" cy="99695"/>
            <a:chOff x="10305310" y="969147"/>
            <a:chExt cx="264160" cy="99695"/>
          </a:xfrm>
        </p:grpSpPr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B4E2F3F1-F6BA-AED5-D76D-B30EACB11C0A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5310" y="969150"/>
              <a:ext cx="65557" cy="99364"/>
            </a:xfrm>
            <a:prstGeom prst="rect">
              <a:avLst/>
            </a:prstGeom>
          </p:spPr>
        </p:pic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60037065-FE6F-3D78-5744-C1EC571793EE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6432" y="969147"/>
              <a:ext cx="63512" cy="97751"/>
            </a:xfrm>
            <a:prstGeom prst="rect">
              <a:avLst/>
            </a:prstGeom>
          </p:spPr>
        </p:pic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8FA7E61B-0E7C-1BEF-1D42-BBBA73EDBE20}"/>
                </a:ext>
              </a:extLst>
            </p:cNvPr>
            <p:cNvSpPr/>
            <p:nvPr/>
          </p:nvSpPr>
          <p:spPr>
            <a:xfrm>
              <a:off x="10508159" y="969147"/>
              <a:ext cx="60960" cy="97790"/>
            </a:xfrm>
            <a:custGeom>
              <a:avLst/>
              <a:gdLst/>
              <a:ahLst/>
              <a:cxnLst/>
              <a:rect l="l" t="t" r="r" b="b"/>
              <a:pathLst>
                <a:path w="60959" h="97790">
                  <a:moveTo>
                    <a:pt x="12293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12293" y="97751"/>
                  </a:lnTo>
                  <a:lnTo>
                    <a:pt x="31899" y="94105"/>
                  </a:lnTo>
                  <a:lnTo>
                    <a:pt x="46685" y="84302"/>
                  </a:lnTo>
                  <a:lnTo>
                    <a:pt x="14630" y="84302"/>
                  </a:lnTo>
                  <a:lnTo>
                    <a:pt x="14630" y="13462"/>
                  </a:lnTo>
                  <a:lnTo>
                    <a:pt x="46632" y="13462"/>
                  </a:lnTo>
                  <a:lnTo>
                    <a:pt x="31899" y="3664"/>
                  </a:lnTo>
                  <a:lnTo>
                    <a:pt x="12293" y="0"/>
                  </a:lnTo>
                  <a:close/>
                </a:path>
                <a:path w="60959" h="97790">
                  <a:moveTo>
                    <a:pt x="46632" y="13462"/>
                  </a:moveTo>
                  <a:lnTo>
                    <a:pt x="14630" y="13462"/>
                  </a:lnTo>
                  <a:lnTo>
                    <a:pt x="27070" y="16362"/>
                  </a:lnTo>
                  <a:lnTo>
                    <a:pt x="36891" y="23490"/>
                  </a:lnTo>
                  <a:lnTo>
                    <a:pt x="43339" y="34459"/>
                  </a:lnTo>
                  <a:lnTo>
                    <a:pt x="45656" y="48882"/>
                  </a:lnTo>
                  <a:lnTo>
                    <a:pt x="43339" y="63116"/>
                  </a:lnTo>
                  <a:lnTo>
                    <a:pt x="36891" y="74102"/>
                  </a:lnTo>
                  <a:lnTo>
                    <a:pt x="27070" y="81334"/>
                  </a:lnTo>
                  <a:lnTo>
                    <a:pt x="14630" y="84302"/>
                  </a:lnTo>
                  <a:lnTo>
                    <a:pt x="46685" y="84302"/>
                  </a:lnTo>
                  <a:lnTo>
                    <a:pt x="47207" y="83956"/>
                  </a:lnTo>
                  <a:lnTo>
                    <a:pt x="57165" y="68487"/>
                  </a:lnTo>
                  <a:lnTo>
                    <a:pt x="60718" y="48882"/>
                  </a:lnTo>
                  <a:lnTo>
                    <a:pt x="57165" y="29323"/>
                  </a:lnTo>
                  <a:lnTo>
                    <a:pt x="47207" y="13844"/>
                  </a:lnTo>
                  <a:lnTo>
                    <a:pt x="46632" y="13462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1">
            <a:extLst>
              <a:ext uri="{FF2B5EF4-FFF2-40B4-BE49-F238E27FC236}">
                <a16:creationId xmlns:a16="http://schemas.microsoft.com/office/drawing/2014/main" id="{23269F77-1E57-4DE3-E37A-36A94C7C4A92}"/>
              </a:ext>
            </a:extLst>
          </p:cNvPr>
          <p:cNvGrpSpPr/>
          <p:nvPr userDrawn="1"/>
        </p:nvGrpSpPr>
        <p:grpSpPr>
          <a:xfrm>
            <a:off x="10655686" y="967677"/>
            <a:ext cx="1753235" cy="100965"/>
            <a:chOff x="10655686" y="967677"/>
            <a:chExt cx="1753235" cy="100965"/>
          </a:xfrm>
        </p:grpSpPr>
        <p:pic>
          <p:nvPicPr>
            <p:cNvPr id="17" name="object 12">
              <a:extLst>
                <a:ext uri="{FF2B5EF4-FFF2-40B4-BE49-F238E27FC236}">
                  <a16:creationId xmlns:a16="http://schemas.microsoft.com/office/drawing/2014/main" id="{94B04305-00B3-0315-94F5-03FE65BC49C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5686" y="969150"/>
              <a:ext cx="65557" cy="99364"/>
            </a:xfrm>
            <a:prstGeom prst="rect">
              <a:avLst/>
            </a:prstGeom>
          </p:spPr>
        </p:pic>
        <p:pic>
          <p:nvPicPr>
            <p:cNvPr id="18" name="object 13">
              <a:extLst>
                <a:ext uri="{FF2B5EF4-FFF2-40B4-BE49-F238E27FC236}">
                  <a16:creationId xmlns:a16="http://schemas.microsoft.com/office/drawing/2014/main" id="{E21E2EFB-7591-2767-199C-81A51D4F6AF8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8131" y="969147"/>
              <a:ext cx="70383" cy="97751"/>
            </a:xfrm>
            <a:prstGeom prst="rect">
              <a:avLst/>
            </a:prstGeom>
          </p:spPr>
        </p:pic>
        <p:pic>
          <p:nvPicPr>
            <p:cNvPr id="19" name="object 14">
              <a:extLst>
                <a:ext uri="{FF2B5EF4-FFF2-40B4-BE49-F238E27FC236}">
                  <a16:creationId xmlns:a16="http://schemas.microsoft.com/office/drawing/2014/main" id="{464E9FAE-687F-727E-67D4-3D86E9A3A17B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2490" y="969147"/>
              <a:ext cx="73304" cy="97751"/>
            </a:xfrm>
            <a:prstGeom prst="rect">
              <a:avLst/>
            </a:prstGeom>
          </p:spPr>
        </p:pic>
        <p:sp>
          <p:nvSpPr>
            <p:cNvPr id="20" name="object 15">
              <a:extLst>
                <a:ext uri="{FF2B5EF4-FFF2-40B4-BE49-F238E27FC236}">
                  <a16:creationId xmlns:a16="http://schemas.microsoft.com/office/drawing/2014/main" id="{BDC2AC20-727C-EA3B-14AB-B3F23AD27042}"/>
                </a:ext>
              </a:extLst>
            </p:cNvPr>
            <p:cNvSpPr/>
            <p:nvPr/>
          </p:nvSpPr>
          <p:spPr>
            <a:xfrm>
              <a:off x="10970198" y="969147"/>
              <a:ext cx="60325" cy="97790"/>
            </a:xfrm>
            <a:custGeom>
              <a:avLst/>
              <a:gdLst/>
              <a:ahLst/>
              <a:cxnLst/>
              <a:rect l="l" t="t" r="r" b="b"/>
              <a:pathLst>
                <a:path w="60325" h="97790">
                  <a:moveTo>
                    <a:pt x="58686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60299" y="97751"/>
                  </a:lnTo>
                  <a:lnTo>
                    <a:pt x="60299" y="84569"/>
                  </a:lnTo>
                  <a:lnTo>
                    <a:pt x="14490" y="84569"/>
                  </a:lnTo>
                  <a:lnTo>
                    <a:pt x="14490" y="53263"/>
                  </a:lnTo>
                  <a:lnTo>
                    <a:pt x="52539" y="53263"/>
                  </a:lnTo>
                  <a:lnTo>
                    <a:pt x="52539" y="39941"/>
                  </a:lnTo>
                  <a:lnTo>
                    <a:pt x="14490" y="39941"/>
                  </a:lnTo>
                  <a:lnTo>
                    <a:pt x="14490" y="13157"/>
                  </a:lnTo>
                  <a:lnTo>
                    <a:pt x="58686" y="13157"/>
                  </a:lnTo>
                  <a:lnTo>
                    <a:pt x="58686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16">
              <a:extLst>
                <a:ext uri="{FF2B5EF4-FFF2-40B4-BE49-F238E27FC236}">
                  <a16:creationId xmlns:a16="http://schemas.microsoft.com/office/drawing/2014/main" id="{F458B96B-E9A2-4E7C-532D-DDC27558D560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5476" y="969147"/>
              <a:ext cx="145610" cy="97751"/>
            </a:xfrm>
            <a:prstGeom prst="rect">
              <a:avLst/>
            </a:prstGeom>
          </p:spPr>
        </p:pic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BAB6AA37-3200-FDF5-5677-0EC240C13782}"/>
                </a:ext>
              </a:extLst>
            </p:cNvPr>
            <p:cNvSpPr/>
            <p:nvPr/>
          </p:nvSpPr>
          <p:spPr>
            <a:xfrm>
              <a:off x="11238344" y="967688"/>
              <a:ext cx="246379" cy="100965"/>
            </a:xfrm>
            <a:custGeom>
              <a:avLst/>
              <a:gdLst/>
              <a:ahLst/>
              <a:cxnLst/>
              <a:rect l="l" t="t" r="r" b="b"/>
              <a:pathLst>
                <a:path w="246379" h="100965">
                  <a:moveTo>
                    <a:pt x="62166" y="68922"/>
                  </a:moveTo>
                  <a:lnTo>
                    <a:pt x="28092" y="39674"/>
                  </a:lnTo>
                  <a:lnTo>
                    <a:pt x="22237" y="37312"/>
                  </a:lnTo>
                  <a:lnTo>
                    <a:pt x="19304" y="33350"/>
                  </a:lnTo>
                  <a:lnTo>
                    <a:pt x="17386" y="31038"/>
                  </a:lnTo>
                  <a:lnTo>
                    <a:pt x="16954" y="28371"/>
                  </a:lnTo>
                  <a:lnTo>
                    <a:pt x="16954" y="17856"/>
                  </a:lnTo>
                  <a:lnTo>
                    <a:pt x="23241" y="12725"/>
                  </a:lnTo>
                  <a:lnTo>
                    <a:pt x="40081" y="12725"/>
                  </a:lnTo>
                  <a:lnTo>
                    <a:pt x="45364" y="17424"/>
                  </a:lnTo>
                  <a:lnTo>
                    <a:pt x="46215" y="25755"/>
                  </a:lnTo>
                  <a:lnTo>
                    <a:pt x="60706" y="25755"/>
                  </a:lnTo>
                  <a:lnTo>
                    <a:pt x="60426" y="18440"/>
                  </a:lnTo>
                  <a:lnTo>
                    <a:pt x="58077" y="12573"/>
                  </a:lnTo>
                  <a:lnTo>
                    <a:pt x="48717" y="2933"/>
                  </a:lnTo>
                  <a:lnTo>
                    <a:pt x="40970" y="0"/>
                  </a:lnTo>
                  <a:lnTo>
                    <a:pt x="22656" y="0"/>
                  </a:lnTo>
                  <a:lnTo>
                    <a:pt x="14757" y="2933"/>
                  </a:lnTo>
                  <a:lnTo>
                    <a:pt x="4660" y="13030"/>
                  </a:lnTo>
                  <a:lnTo>
                    <a:pt x="2032" y="19748"/>
                  </a:lnTo>
                  <a:lnTo>
                    <a:pt x="2032" y="31153"/>
                  </a:lnTo>
                  <a:lnTo>
                    <a:pt x="2895" y="35280"/>
                  </a:lnTo>
                  <a:lnTo>
                    <a:pt x="8750" y="45948"/>
                  </a:lnTo>
                  <a:lnTo>
                    <a:pt x="15646" y="49466"/>
                  </a:lnTo>
                  <a:lnTo>
                    <a:pt x="41694" y="60439"/>
                  </a:lnTo>
                  <a:lnTo>
                    <a:pt x="46367" y="68922"/>
                  </a:lnTo>
                  <a:lnTo>
                    <a:pt x="46951" y="71120"/>
                  </a:lnTo>
                  <a:lnTo>
                    <a:pt x="46951" y="81368"/>
                  </a:lnTo>
                  <a:lnTo>
                    <a:pt x="40513" y="87807"/>
                  </a:lnTo>
                  <a:lnTo>
                    <a:pt x="21043" y="87807"/>
                  </a:lnTo>
                  <a:lnTo>
                    <a:pt x="15189" y="82384"/>
                  </a:lnTo>
                  <a:lnTo>
                    <a:pt x="14605" y="72898"/>
                  </a:lnTo>
                  <a:lnTo>
                    <a:pt x="0" y="72898"/>
                  </a:lnTo>
                  <a:lnTo>
                    <a:pt x="419" y="81648"/>
                  </a:lnTo>
                  <a:lnTo>
                    <a:pt x="3200" y="88544"/>
                  </a:lnTo>
                  <a:lnTo>
                    <a:pt x="13449" y="98183"/>
                  </a:lnTo>
                  <a:lnTo>
                    <a:pt x="21348" y="100685"/>
                  </a:lnTo>
                  <a:lnTo>
                    <a:pt x="30568" y="100685"/>
                  </a:lnTo>
                  <a:lnTo>
                    <a:pt x="62166" y="80645"/>
                  </a:lnTo>
                  <a:lnTo>
                    <a:pt x="62166" y="68922"/>
                  </a:lnTo>
                  <a:close/>
                </a:path>
                <a:path w="246379" h="100965">
                  <a:moveTo>
                    <a:pt x="153771" y="75095"/>
                  </a:moveTo>
                  <a:lnTo>
                    <a:pt x="138557" y="75095"/>
                  </a:lnTo>
                  <a:lnTo>
                    <a:pt x="137668" y="82689"/>
                  </a:lnTo>
                  <a:lnTo>
                    <a:pt x="133731" y="87350"/>
                  </a:lnTo>
                  <a:lnTo>
                    <a:pt x="125984" y="87350"/>
                  </a:lnTo>
                  <a:lnTo>
                    <a:pt x="117856" y="84836"/>
                  </a:lnTo>
                  <a:lnTo>
                    <a:pt x="112268" y="77571"/>
                  </a:lnTo>
                  <a:lnTo>
                    <a:pt x="109029" y="65938"/>
                  </a:lnTo>
                  <a:lnTo>
                    <a:pt x="107988" y="50342"/>
                  </a:lnTo>
                  <a:lnTo>
                    <a:pt x="109029" y="34759"/>
                  </a:lnTo>
                  <a:lnTo>
                    <a:pt x="112268" y="23164"/>
                  </a:lnTo>
                  <a:lnTo>
                    <a:pt x="117856" y="15951"/>
                  </a:lnTo>
                  <a:lnTo>
                    <a:pt x="125984" y="13462"/>
                  </a:lnTo>
                  <a:lnTo>
                    <a:pt x="133578" y="13462"/>
                  </a:lnTo>
                  <a:lnTo>
                    <a:pt x="137236" y="17856"/>
                  </a:lnTo>
                  <a:lnTo>
                    <a:pt x="137820" y="24447"/>
                  </a:lnTo>
                  <a:lnTo>
                    <a:pt x="152768" y="24447"/>
                  </a:lnTo>
                  <a:lnTo>
                    <a:pt x="150710" y="14325"/>
                  </a:lnTo>
                  <a:lnTo>
                    <a:pt x="145707" y="6616"/>
                  </a:lnTo>
                  <a:lnTo>
                    <a:pt x="137566" y="1714"/>
                  </a:lnTo>
                  <a:lnTo>
                    <a:pt x="126111" y="0"/>
                  </a:lnTo>
                  <a:lnTo>
                    <a:pt x="111582" y="3149"/>
                  </a:lnTo>
                  <a:lnTo>
                    <a:pt x="101155" y="12598"/>
                  </a:lnTo>
                  <a:lnTo>
                    <a:pt x="94869" y="28321"/>
                  </a:lnTo>
                  <a:lnTo>
                    <a:pt x="92760" y="50342"/>
                  </a:lnTo>
                  <a:lnTo>
                    <a:pt x="94869" y="72339"/>
                  </a:lnTo>
                  <a:lnTo>
                    <a:pt x="101117" y="88074"/>
                  </a:lnTo>
                  <a:lnTo>
                    <a:pt x="111467" y="97523"/>
                  </a:lnTo>
                  <a:lnTo>
                    <a:pt x="125831" y="100685"/>
                  </a:lnTo>
                  <a:lnTo>
                    <a:pt x="137795" y="98983"/>
                  </a:lnTo>
                  <a:lnTo>
                    <a:pt x="146227" y="94018"/>
                  </a:lnTo>
                  <a:lnTo>
                    <a:pt x="151447" y="85991"/>
                  </a:lnTo>
                  <a:lnTo>
                    <a:pt x="153771" y="75095"/>
                  </a:lnTo>
                  <a:close/>
                </a:path>
                <a:path w="246379" h="100965">
                  <a:moveTo>
                    <a:pt x="245986" y="1460"/>
                  </a:moveTo>
                  <a:lnTo>
                    <a:pt x="231368" y="1460"/>
                  </a:lnTo>
                  <a:lnTo>
                    <a:pt x="231368" y="41402"/>
                  </a:lnTo>
                  <a:lnTo>
                    <a:pt x="199453" y="41402"/>
                  </a:lnTo>
                  <a:lnTo>
                    <a:pt x="199453" y="1460"/>
                  </a:lnTo>
                  <a:lnTo>
                    <a:pt x="184810" y="1460"/>
                  </a:lnTo>
                  <a:lnTo>
                    <a:pt x="184810" y="99212"/>
                  </a:lnTo>
                  <a:lnTo>
                    <a:pt x="199453" y="99212"/>
                  </a:lnTo>
                  <a:lnTo>
                    <a:pt x="199453" y="54724"/>
                  </a:lnTo>
                  <a:lnTo>
                    <a:pt x="231368" y="54724"/>
                  </a:lnTo>
                  <a:lnTo>
                    <a:pt x="231368" y="99212"/>
                  </a:lnTo>
                  <a:lnTo>
                    <a:pt x="245986" y="99212"/>
                  </a:lnTo>
                  <a:lnTo>
                    <a:pt x="245986" y="146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C935DE8F-2440-3226-D795-6FDEBA363FF8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0486" y="969150"/>
              <a:ext cx="65557" cy="99364"/>
            </a:xfrm>
            <a:prstGeom prst="rect">
              <a:avLst/>
            </a:prstGeom>
          </p:spPr>
        </p:pic>
        <p:pic>
          <p:nvPicPr>
            <p:cNvPr id="25" name="object 19">
              <a:extLst>
                <a:ext uri="{FF2B5EF4-FFF2-40B4-BE49-F238E27FC236}">
                  <a16:creationId xmlns:a16="http://schemas.microsoft.com/office/drawing/2014/main" id="{C42854DE-2AB6-8138-7C16-F691F80DCCC6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14288" y="969153"/>
              <a:ext cx="66154" cy="97739"/>
            </a:xfrm>
            <a:prstGeom prst="rect">
              <a:avLst/>
            </a:prstGeom>
          </p:spPr>
        </p:pic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A610FB05-8905-885C-6A96-9913DFB57B54}"/>
                </a:ext>
              </a:extLst>
            </p:cNvPr>
            <p:cNvSpPr/>
            <p:nvPr/>
          </p:nvSpPr>
          <p:spPr>
            <a:xfrm>
              <a:off x="11707101" y="969149"/>
              <a:ext cx="233679" cy="97790"/>
            </a:xfrm>
            <a:custGeom>
              <a:avLst/>
              <a:gdLst/>
              <a:ahLst/>
              <a:cxnLst/>
              <a:rect l="l" t="t" r="r" b="b"/>
              <a:pathLst>
                <a:path w="233679" h="97790">
                  <a:moveTo>
                    <a:pt x="57810" y="84569"/>
                  </a:moveTo>
                  <a:lnTo>
                    <a:pt x="17691" y="84569"/>
                  </a:lnTo>
                  <a:lnTo>
                    <a:pt x="55892" y="10960"/>
                  </a:lnTo>
                  <a:lnTo>
                    <a:pt x="55892" y="0"/>
                  </a:lnTo>
                  <a:lnTo>
                    <a:pt x="736" y="0"/>
                  </a:lnTo>
                  <a:lnTo>
                    <a:pt x="736" y="13030"/>
                  </a:lnTo>
                  <a:lnTo>
                    <a:pt x="38506" y="13030"/>
                  </a:lnTo>
                  <a:lnTo>
                    <a:pt x="0" y="86918"/>
                  </a:lnTo>
                  <a:lnTo>
                    <a:pt x="0" y="97751"/>
                  </a:lnTo>
                  <a:lnTo>
                    <a:pt x="57810" y="97751"/>
                  </a:lnTo>
                  <a:lnTo>
                    <a:pt x="57810" y="84569"/>
                  </a:lnTo>
                  <a:close/>
                </a:path>
                <a:path w="233679" h="97790">
                  <a:moveTo>
                    <a:pt x="151739" y="48882"/>
                  </a:moveTo>
                  <a:lnTo>
                    <a:pt x="148183" y="29324"/>
                  </a:lnTo>
                  <a:lnTo>
                    <a:pt x="138226" y="13843"/>
                  </a:lnTo>
                  <a:lnTo>
                    <a:pt x="137655" y="13462"/>
                  </a:lnTo>
                  <a:lnTo>
                    <a:pt x="136677" y="12814"/>
                  </a:lnTo>
                  <a:lnTo>
                    <a:pt x="136677" y="48882"/>
                  </a:lnTo>
                  <a:lnTo>
                    <a:pt x="134366" y="63119"/>
                  </a:lnTo>
                  <a:lnTo>
                    <a:pt x="127914" y="74104"/>
                  </a:lnTo>
                  <a:lnTo>
                    <a:pt x="118097" y="81343"/>
                  </a:lnTo>
                  <a:lnTo>
                    <a:pt x="105651" y="84302"/>
                  </a:lnTo>
                  <a:lnTo>
                    <a:pt x="105651" y="13462"/>
                  </a:lnTo>
                  <a:lnTo>
                    <a:pt x="118097" y="16370"/>
                  </a:lnTo>
                  <a:lnTo>
                    <a:pt x="127914" y="23495"/>
                  </a:lnTo>
                  <a:lnTo>
                    <a:pt x="134366" y="34467"/>
                  </a:lnTo>
                  <a:lnTo>
                    <a:pt x="136677" y="48882"/>
                  </a:lnTo>
                  <a:lnTo>
                    <a:pt x="136677" y="12814"/>
                  </a:lnTo>
                  <a:lnTo>
                    <a:pt x="122923" y="3670"/>
                  </a:lnTo>
                  <a:lnTo>
                    <a:pt x="103327" y="0"/>
                  </a:lnTo>
                  <a:lnTo>
                    <a:pt x="91033" y="0"/>
                  </a:lnTo>
                  <a:lnTo>
                    <a:pt x="91033" y="97751"/>
                  </a:lnTo>
                  <a:lnTo>
                    <a:pt x="103327" y="97751"/>
                  </a:lnTo>
                  <a:lnTo>
                    <a:pt x="122923" y="94107"/>
                  </a:lnTo>
                  <a:lnTo>
                    <a:pt x="137706" y="84302"/>
                  </a:lnTo>
                  <a:lnTo>
                    <a:pt x="138226" y="83959"/>
                  </a:lnTo>
                  <a:lnTo>
                    <a:pt x="148183" y="68491"/>
                  </a:lnTo>
                  <a:lnTo>
                    <a:pt x="151739" y="48882"/>
                  </a:lnTo>
                  <a:close/>
                </a:path>
                <a:path w="233679" h="97790">
                  <a:moveTo>
                    <a:pt x="233413" y="84569"/>
                  </a:moveTo>
                  <a:lnTo>
                    <a:pt x="213093" y="84569"/>
                  </a:lnTo>
                  <a:lnTo>
                    <a:pt x="213093" y="13157"/>
                  </a:lnTo>
                  <a:lnTo>
                    <a:pt x="230517" y="13157"/>
                  </a:lnTo>
                  <a:lnTo>
                    <a:pt x="230517" y="0"/>
                  </a:lnTo>
                  <a:lnTo>
                    <a:pt x="181038" y="0"/>
                  </a:lnTo>
                  <a:lnTo>
                    <a:pt x="181038" y="13157"/>
                  </a:lnTo>
                  <a:lnTo>
                    <a:pt x="198450" y="13157"/>
                  </a:lnTo>
                  <a:lnTo>
                    <a:pt x="198450" y="84569"/>
                  </a:lnTo>
                  <a:lnTo>
                    <a:pt x="177952" y="84569"/>
                  </a:lnTo>
                  <a:lnTo>
                    <a:pt x="177952" y="97751"/>
                  </a:lnTo>
                  <a:lnTo>
                    <a:pt x="233413" y="97751"/>
                  </a:lnTo>
                  <a:lnTo>
                    <a:pt x="233413" y="84569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1">
              <a:extLst>
                <a:ext uri="{FF2B5EF4-FFF2-40B4-BE49-F238E27FC236}">
                  <a16:creationId xmlns:a16="http://schemas.microsoft.com/office/drawing/2014/main" id="{52E6169C-D4C7-285F-158C-EF985A3D652C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74354" y="969147"/>
              <a:ext cx="65849" cy="97751"/>
            </a:xfrm>
            <a:prstGeom prst="rect">
              <a:avLst/>
            </a:prstGeom>
          </p:spPr>
        </p:pic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F055A494-C2BD-4913-5E6B-04EEC07FDD15}"/>
                </a:ext>
              </a:extLst>
            </p:cNvPr>
            <p:cNvSpPr/>
            <p:nvPr/>
          </p:nvSpPr>
          <p:spPr>
            <a:xfrm>
              <a:off x="12071530" y="969147"/>
              <a:ext cx="60325" cy="97790"/>
            </a:xfrm>
            <a:custGeom>
              <a:avLst/>
              <a:gdLst/>
              <a:ahLst/>
              <a:cxnLst/>
              <a:rect l="l" t="t" r="r" b="b"/>
              <a:pathLst>
                <a:path w="60325" h="97790">
                  <a:moveTo>
                    <a:pt x="58661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60286" y="97751"/>
                  </a:lnTo>
                  <a:lnTo>
                    <a:pt x="60286" y="84569"/>
                  </a:lnTo>
                  <a:lnTo>
                    <a:pt x="14490" y="84569"/>
                  </a:lnTo>
                  <a:lnTo>
                    <a:pt x="14490" y="53263"/>
                  </a:lnTo>
                  <a:lnTo>
                    <a:pt x="52527" y="53263"/>
                  </a:lnTo>
                  <a:lnTo>
                    <a:pt x="52527" y="39941"/>
                  </a:lnTo>
                  <a:lnTo>
                    <a:pt x="14490" y="39941"/>
                  </a:lnTo>
                  <a:lnTo>
                    <a:pt x="14490" y="13157"/>
                  </a:lnTo>
                  <a:lnTo>
                    <a:pt x="58661" y="13157"/>
                  </a:lnTo>
                  <a:lnTo>
                    <a:pt x="58661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23">
              <a:extLst>
                <a:ext uri="{FF2B5EF4-FFF2-40B4-BE49-F238E27FC236}">
                  <a16:creationId xmlns:a16="http://schemas.microsoft.com/office/drawing/2014/main" id="{F3D29B9A-7830-C355-745D-CF635D19566F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4763" y="969147"/>
              <a:ext cx="73583" cy="97751"/>
            </a:xfrm>
            <a:prstGeom prst="rect">
              <a:avLst/>
            </a:prstGeom>
          </p:spPr>
        </p:pic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F0B99398-7968-4638-3B5B-FC448C0DC2EC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0769" y="969153"/>
              <a:ext cx="66141" cy="97739"/>
            </a:xfrm>
            <a:prstGeom prst="rect">
              <a:avLst/>
            </a:prstGeom>
          </p:spPr>
        </p:pic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EC5BB4CE-34E6-F5A9-F2E8-696934029B95}"/>
                </a:ext>
              </a:extLst>
            </p:cNvPr>
            <p:cNvSpPr/>
            <p:nvPr/>
          </p:nvSpPr>
          <p:spPr>
            <a:xfrm>
              <a:off x="12353245" y="969147"/>
              <a:ext cx="55880" cy="97790"/>
            </a:xfrm>
            <a:custGeom>
              <a:avLst/>
              <a:gdLst/>
              <a:ahLst/>
              <a:cxnLst/>
              <a:rect l="l" t="t" r="r" b="b"/>
              <a:pathLst>
                <a:path w="55879" h="97790">
                  <a:moveTo>
                    <a:pt x="52565" y="0"/>
                  </a:moveTo>
                  <a:lnTo>
                    <a:pt x="3086" y="0"/>
                  </a:lnTo>
                  <a:lnTo>
                    <a:pt x="3086" y="13157"/>
                  </a:lnTo>
                  <a:lnTo>
                    <a:pt x="20497" y="13157"/>
                  </a:lnTo>
                  <a:lnTo>
                    <a:pt x="20497" y="84569"/>
                  </a:lnTo>
                  <a:lnTo>
                    <a:pt x="0" y="84569"/>
                  </a:lnTo>
                  <a:lnTo>
                    <a:pt x="0" y="97751"/>
                  </a:lnTo>
                  <a:lnTo>
                    <a:pt x="55460" y="97751"/>
                  </a:lnTo>
                  <a:lnTo>
                    <a:pt x="55460" y="84569"/>
                  </a:lnTo>
                  <a:lnTo>
                    <a:pt x="35140" y="84569"/>
                  </a:lnTo>
                  <a:lnTo>
                    <a:pt x="35140" y="13157"/>
                  </a:lnTo>
                  <a:lnTo>
                    <a:pt x="52565" y="13157"/>
                  </a:lnTo>
                  <a:lnTo>
                    <a:pt x="52565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26">
            <a:extLst>
              <a:ext uri="{FF2B5EF4-FFF2-40B4-BE49-F238E27FC236}">
                <a16:creationId xmlns:a16="http://schemas.microsoft.com/office/drawing/2014/main" id="{DCE02C80-8B34-5318-96E3-00DD9F3EA350}"/>
              </a:ext>
            </a:extLst>
          </p:cNvPr>
          <p:cNvGrpSpPr/>
          <p:nvPr userDrawn="1"/>
        </p:nvGrpSpPr>
        <p:grpSpPr>
          <a:xfrm>
            <a:off x="12435806" y="967677"/>
            <a:ext cx="165735" cy="100965"/>
            <a:chOff x="12435806" y="967677"/>
            <a:chExt cx="165735" cy="100965"/>
          </a:xfrm>
        </p:grpSpPr>
        <p:pic>
          <p:nvPicPr>
            <p:cNvPr id="35" name="object 27">
              <a:extLst>
                <a:ext uri="{FF2B5EF4-FFF2-40B4-BE49-F238E27FC236}">
                  <a16:creationId xmlns:a16="http://schemas.microsoft.com/office/drawing/2014/main" id="{F1B6FE6E-535C-8C00-B4BE-0BD7C27BE829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7676" y="969147"/>
              <a:ext cx="63512" cy="97751"/>
            </a:xfrm>
            <a:prstGeom prst="rect">
              <a:avLst/>
            </a:prstGeom>
          </p:spPr>
        </p:pic>
        <p:pic>
          <p:nvPicPr>
            <p:cNvPr id="36" name="object 28">
              <a:extLst>
                <a:ext uri="{FF2B5EF4-FFF2-40B4-BE49-F238E27FC236}">
                  <a16:creationId xmlns:a16="http://schemas.microsoft.com/office/drawing/2014/main" id="{D0286C7A-0BB1-BB50-722B-AF30D3B1AF20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5806" y="967677"/>
              <a:ext cx="68795" cy="100685"/>
            </a:xfrm>
            <a:prstGeom prst="rect">
              <a:avLst/>
            </a:prstGeom>
          </p:spPr>
        </p:pic>
      </p:grpSp>
      <p:grpSp>
        <p:nvGrpSpPr>
          <p:cNvPr id="37" name="object 29">
            <a:extLst>
              <a:ext uri="{FF2B5EF4-FFF2-40B4-BE49-F238E27FC236}">
                <a16:creationId xmlns:a16="http://schemas.microsoft.com/office/drawing/2014/main" id="{64A71924-FB23-5DA6-A2D2-F3E89CA167E7}"/>
              </a:ext>
            </a:extLst>
          </p:cNvPr>
          <p:cNvGrpSpPr/>
          <p:nvPr userDrawn="1"/>
        </p:nvGrpSpPr>
        <p:grpSpPr>
          <a:xfrm>
            <a:off x="11889292" y="370066"/>
            <a:ext cx="440055" cy="184785"/>
            <a:chOff x="11889292" y="370066"/>
            <a:chExt cx="440055" cy="184785"/>
          </a:xfrm>
        </p:grpSpPr>
        <p:pic>
          <p:nvPicPr>
            <p:cNvPr id="38" name="object 30">
              <a:extLst>
                <a:ext uri="{FF2B5EF4-FFF2-40B4-BE49-F238E27FC236}">
                  <a16:creationId xmlns:a16="http://schemas.microsoft.com/office/drawing/2014/main" id="{1A43399E-1FED-2F3E-DD62-68FFAC4F6AE1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92" y="372741"/>
              <a:ext cx="126365" cy="179222"/>
            </a:xfrm>
            <a:prstGeom prst="rect">
              <a:avLst/>
            </a:prstGeom>
          </p:spPr>
        </p:pic>
        <p:pic>
          <p:nvPicPr>
            <p:cNvPr id="39" name="object 31">
              <a:extLst>
                <a:ext uri="{FF2B5EF4-FFF2-40B4-BE49-F238E27FC236}">
                  <a16:creationId xmlns:a16="http://schemas.microsoft.com/office/drawing/2014/main" id="{FC7EF403-64B7-D581-55A1-77A0737F0125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7462" y="372729"/>
              <a:ext cx="135737" cy="179235"/>
            </a:xfrm>
            <a:prstGeom prst="rect">
              <a:avLst/>
            </a:prstGeom>
          </p:spPr>
        </p:pic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AB40BC8D-38D9-FF31-CF90-B2F5E9162212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5134" y="370066"/>
              <a:ext cx="114033" cy="184594"/>
            </a:xfrm>
            <a:prstGeom prst="rect">
              <a:avLst/>
            </a:prstGeom>
          </p:spPr>
        </p:pic>
      </p:grpSp>
      <p:sp>
        <p:nvSpPr>
          <p:cNvPr id="41" name="object 33">
            <a:extLst>
              <a:ext uri="{FF2B5EF4-FFF2-40B4-BE49-F238E27FC236}">
                <a16:creationId xmlns:a16="http://schemas.microsoft.com/office/drawing/2014/main" id="{1B27C712-EAF5-FAD0-0040-732BF4F0BB77}"/>
              </a:ext>
            </a:extLst>
          </p:cNvPr>
          <p:cNvSpPr/>
          <p:nvPr userDrawn="1"/>
        </p:nvSpPr>
        <p:spPr>
          <a:xfrm>
            <a:off x="12376531" y="372884"/>
            <a:ext cx="111125" cy="179070"/>
          </a:xfrm>
          <a:custGeom>
            <a:avLst/>
            <a:gdLst/>
            <a:ahLst/>
            <a:cxnLst/>
            <a:rect l="l" t="t" r="r" b="b"/>
            <a:pathLst>
              <a:path w="111125" h="179070">
                <a:moveTo>
                  <a:pt x="110566" y="154940"/>
                </a:moveTo>
                <a:lnTo>
                  <a:pt x="26593" y="154940"/>
                </a:lnTo>
                <a:lnTo>
                  <a:pt x="26593" y="97790"/>
                </a:lnTo>
                <a:lnTo>
                  <a:pt x="96316" y="97790"/>
                </a:lnTo>
                <a:lnTo>
                  <a:pt x="96316" y="73660"/>
                </a:lnTo>
                <a:lnTo>
                  <a:pt x="26593" y="73660"/>
                </a:lnTo>
                <a:lnTo>
                  <a:pt x="26593" y="24130"/>
                </a:lnTo>
                <a:lnTo>
                  <a:pt x="107594" y="24130"/>
                </a:lnTo>
                <a:lnTo>
                  <a:pt x="107594" y="0"/>
                </a:lnTo>
                <a:lnTo>
                  <a:pt x="0" y="0"/>
                </a:lnTo>
                <a:lnTo>
                  <a:pt x="0" y="24130"/>
                </a:lnTo>
                <a:lnTo>
                  <a:pt x="0" y="73660"/>
                </a:lnTo>
                <a:lnTo>
                  <a:pt x="0" y="97790"/>
                </a:lnTo>
                <a:lnTo>
                  <a:pt x="0" y="154940"/>
                </a:lnTo>
                <a:lnTo>
                  <a:pt x="0" y="179070"/>
                </a:lnTo>
                <a:lnTo>
                  <a:pt x="110566" y="179070"/>
                </a:lnTo>
                <a:lnTo>
                  <a:pt x="110566" y="15494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4">
            <a:extLst>
              <a:ext uri="{FF2B5EF4-FFF2-40B4-BE49-F238E27FC236}">
                <a16:creationId xmlns:a16="http://schemas.microsoft.com/office/drawing/2014/main" id="{3AF57CCB-F599-FB6C-B166-A5B3DB7A88C2}"/>
              </a:ext>
            </a:extLst>
          </p:cNvPr>
          <p:cNvSpPr/>
          <p:nvPr userDrawn="1"/>
        </p:nvSpPr>
        <p:spPr>
          <a:xfrm>
            <a:off x="12540043" y="372884"/>
            <a:ext cx="119380" cy="179070"/>
          </a:xfrm>
          <a:custGeom>
            <a:avLst/>
            <a:gdLst/>
            <a:ahLst/>
            <a:cxnLst/>
            <a:rect l="l" t="t" r="r" b="b"/>
            <a:pathLst>
              <a:path w="119379" h="179070">
                <a:moveTo>
                  <a:pt x="118872" y="154940"/>
                </a:moveTo>
                <a:lnTo>
                  <a:pt x="26835" y="154940"/>
                </a:lnTo>
                <a:lnTo>
                  <a:pt x="26835" y="0"/>
                </a:lnTo>
                <a:lnTo>
                  <a:pt x="0" y="0"/>
                </a:lnTo>
                <a:lnTo>
                  <a:pt x="0" y="154940"/>
                </a:lnTo>
                <a:lnTo>
                  <a:pt x="0" y="179070"/>
                </a:lnTo>
                <a:lnTo>
                  <a:pt x="118872" y="179070"/>
                </a:lnTo>
                <a:lnTo>
                  <a:pt x="118872" y="15494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35">
            <a:extLst>
              <a:ext uri="{FF2B5EF4-FFF2-40B4-BE49-F238E27FC236}">
                <a16:creationId xmlns:a16="http://schemas.microsoft.com/office/drawing/2014/main" id="{68EF32A5-6EAC-8243-E511-3D4F4E64D927}"/>
              </a:ext>
            </a:extLst>
          </p:cNvPr>
          <p:cNvGrpSpPr/>
          <p:nvPr userDrawn="1"/>
        </p:nvGrpSpPr>
        <p:grpSpPr>
          <a:xfrm>
            <a:off x="11140168" y="610944"/>
            <a:ext cx="435609" cy="179705"/>
            <a:chOff x="11140168" y="610944"/>
            <a:chExt cx="435609" cy="179705"/>
          </a:xfrm>
        </p:grpSpPr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DC2F4EF9-289B-5221-51E3-DD416E57277E}"/>
                </a:ext>
              </a:extLst>
            </p:cNvPr>
            <p:cNvSpPr/>
            <p:nvPr/>
          </p:nvSpPr>
          <p:spPr>
            <a:xfrm>
              <a:off x="11140160" y="610958"/>
              <a:ext cx="119380" cy="179070"/>
            </a:xfrm>
            <a:custGeom>
              <a:avLst/>
              <a:gdLst/>
              <a:ahLst/>
              <a:cxnLst/>
              <a:rect l="l" t="t" r="r" b="b"/>
              <a:pathLst>
                <a:path w="119379" h="179070">
                  <a:moveTo>
                    <a:pt x="118872" y="154940"/>
                  </a:moveTo>
                  <a:lnTo>
                    <a:pt x="26835" y="154940"/>
                  </a:lnTo>
                  <a:lnTo>
                    <a:pt x="26835" y="0"/>
                  </a:lnTo>
                  <a:lnTo>
                    <a:pt x="0" y="0"/>
                  </a:lnTo>
                  <a:lnTo>
                    <a:pt x="0" y="154940"/>
                  </a:lnTo>
                  <a:lnTo>
                    <a:pt x="0" y="179070"/>
                  </a:lnTo>
                  <a:lnTo>
                    <a:pt x="118872" y="179070"/>
                  </a:lnTo>
                  <a:lnTo>
                    <a:pt x="118872" y="15494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37">
              <a:extLst>
                <a:ext uri="{FF2B5EF4-FFF2-40B4-BE49-F238E27FC236}">
                  <a16:creationId xmlns:a16="http://schemas.microsoft.com/office/drawing/2014/main" id="{5EC978E1-BC1E-218C-1720-4644B20C2D27}"/>
                </a:ext>
              </a:extLst>
            </p:cNvPr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4084" y="610944"/>
              <a:ext cx="135737" cy="179235"/>
            </a:xfrm>
            <a:prstGeom prst="rect">
              <a:avLst/>
            </a:prstGeom>
          </p:spPr>
        </p:pic>
        <p:pic>
          <p:nvPicPr>
            <p:cNvPr id="46" name="object 38">
              <a:extLst>
                <a:ext uri="{FF2B5EF4-FFF2-40B4-BE49-F238E27FC236}">
                  <a16:creationId xmlns:a16="http://schemas.microsoft.com/office/drawing/2014/main" id="{F30BF893-2549-9A7F-81E8-47B5E932CCD4}"/>
                </a:ext>
              </a:extLst>
            </p:cNvPr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58940" y="610961"/>
              <a:ext cx="116433" cy="179222"/>
            </a:xfrm>
            <a:prstGeom prst="rect">
              <a:avLst/>
            </a:prstGeom>
          </p:spPr>
        </p:pic>
      </p:grpSp>
      <p:pic>
        <p:nvPicPr>
          <p:cNvPr id="47" name="object 39">
            <a:extLst>
              <a:ext uri="{FF2B5EF4-FFF2-40B4-BE49-F238E27FC236}">
                <a16:creationId xmlns:a16="http://schemas.microsoft.com/office/drawing/2014/main" id="{CCE3C297-2C58-58D1-A967-84AB17D8CA6D}"/>
              </a:ext>
            </a:extLst>
          </p:cNvPr>
          <p:cNvPicPr/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8219" y="608270"/>
            <a:ext cx="114033" cy="184607"/>
          </a:xfrm>
          <a:prstGeom prst="rect">
            <a:avLst/>
          </a:prstGeom>
        </p:spPr>
      </p:pic>
      <p:sp>
        <p:nvSpPr>
          <p:cNvPr id="48" name="object 40">
            <a:extLst>
              <a:ext uri="{FF2B5EF4-FFF2-40B4-BE49-F238E27FC236}">
                <a16:creationId xmlns:a16="http://schemas.microsoft.com/office/drawing/2014/main" id="{82189493-6EE1-A3DA-4D44-4D1225B1081C}"/>
              </a:ext>
            </a:extLst>
          </p:cNvPr>
          <p:cNvSpPr/>
          <p:nvPr userDrawn="1"/>
        </p:nvSpPr>
        <p:spPr>
          <a:xfrm>
            <a:off x="12089017" y="708328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0" y="81280"/>
                </a:moveTo>
                <a:lnTo>
                  <a:pt x="26860" y="81280"/>
                </a:lnTo>
                <a:lnTo>
                  <a:pt x="26860" y="0"/>
                </a:lnTo>
                <a:lnTo>
                  <a:pt x="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1">
            <a:extLst>
              <a:ext uri="{FF2B5EF4-FFF2-40B4-BE49-F238E27FC236}">
                <a16:creationId xmlns:a16="http://schemas.microsoft.com/office/drawing/2014/main" id="{B4446BB2-15B1-626B-9D34-B2CF615B7C4D}"/>
              </a:ext>
            </a:extLst>
          </p:cNvPr>
          <p:cNvGrpSpPr/>
          <p:nvPr userDrawn="1"/>
        </p:nvGrpSpPr>
        <p:grpSpPr>
          <a:xfrm>
            <a:off x="12089017" y="610538"/>
            <a:ext cx="420370" cy="179705"/>
            <a:chOff x="12089017" y="610538"/>
            <a:chExt cx="420370" cy="179705"/>
          </a:xfrm>
        </p:grpSpPr>
        <p:sp>
          <p:nvSpPr>
            <p:cNvPr id="50" name="object 42">
              <a:extLst>
                <a:ext uri="{FF2B5EF4-FFF2-40B4-BE49-F238E27FC236}">
                  <a16:creationId xmlns:a16="http://schemas.microsoft.com/office/drawing/2014/main" id="{604CCD8C-05CC-D77D-F12B-49651EDCC7A2}"/>
                </a:ext>
              </a:extLst>
            </p:cNvPr>
            <p:cNvSpPr/>
            <p:nvPr/>
          </p:nvSpPr>
          <p:spPr>
            <a:xfrm>
              <a:off x="12089016" y="610539"/>
              <a:ext cx="112395" cy="179070"/>
            </a:xfrm>
            <a:custGeom>
              <a:avLst/>
              <a:gdLst/>
              <a:ahLst/>
              <a:cxnLst/>
              <a:rect l="l" t="t" r="r" b="b"/>
              <a:pathLst>
                <a:path w="112395" h="179070">
                  <a:moveTo>
                    <a:pt x="112179" y="0"/>
                  </a:moveTo>
                  <a:lnTo>
                    <a:pt x="85344" y="0"/>
                  </a:lnTo>
                  <a:lnTo>
                    <a:pt x="85344" y="73660"/>
                  </a:lnTo>
                  <a:lnTo>
                    <a:pt x="26860" y="73660"/>
                  </a:lnTo>
                  <a:lnTo>
                    <a:pt x="26860" y="0"/>
                  </a:lnTo>
                  <a:lnTo>
                    <a:pt x="0" y="0"/>
                  </a:lnTo>
                  <a:lnTo>
                    <a:pt x="0" y="73660"/>
                  </a:lnTo>
                  <a:lnTo>
                    <a:pt x="0" y="97790"/>
                  </a:lnTo>
                  <a:lnTo>
                    <a:pt x="85344" y="97790"/>
                  </a:lnTo>
                  <a:lnTo>
                    <a:pt x="85344" y="179070"/>
                  </a:lnTo>
                  <a:lnTo>
                    <a:pt x="112179" y="179070"/>
                  </a:lnTo>
                  <a:lnTo>
                    <a:pt x="112179" y="97790"/>
                  </a:lnTo>
                  <a:lnTo>
                    <a:pt x="112179" y="73660"/>
                  </a:lnTo>
                  <a:lnTo>
                    <a:pt x="112179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43">
              <a:extLst>
                <a:ext uri="{FF2B5EF4-FFF2-40B4-BE49-F238E27FC236}">
                  <a16:creationId xmlns:a16="http://schemas.microsoft.com/office/drawing/2014/main" id="{ECBA1A28-961C-147C-EE60-D778744930F8}"/>
                </a:ext>
              </a:extLst>
            </p:cNvPr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40283" y="610944"/>
              <a:ext cx="135750" cy="179235"/>
            </a:xfrm>
            <a:prstGeom prst="rect">
              <a:avLst/>
            </a:prstGeom>
          </p:spPr>
        </p:pic>
        <p:sp>
          <p:nvSpPr>
            <p:cNvPr id="52" name="object 44">
              <a:extLst>
                <a:ext uri="{FF2B5EF4-FFF2-40B4-BE49-F238E27FC236}">
                  <a16:creationId xmlns:a16="http://schemas.microsoft.com/office/drawing/2014/main" id="{E5A976F9-D851-2DE5-B670-A435EA86A0FE}"/>
                </a:ext>
              </a:extLst>
            </p:cNvPr>
            <p:cNvSpPr/>
            <p:nvPr/>
          </p:nvSpPr>
          <p:spPr>
            <a:xfrm>
              <a:off x="12415114" y="611110"/>
              <a:ext cx="93980" cy="179070"/>
            </a:xfrm>
            <a:custGeom>
              <a:avLst/>
              <a:gdLst/>
              <a:ahLst/>
              <a:cxnLst/>
              <a:rect l="l" t="t" r="r" b="b"/>
              <a:pathLst>
                <a:path w="93979" h="179070">
                  <a:moveTo>
                    <a:pt x="93916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74930"/>
                  </a:lnTo>
                  <a:lnTo>
                    <a:pt x="0" y="99060"/>
                  </a:lnTo>
                  <a:lnTo>
                    <a:pt x="0" y="179070"/>
                  </a:lnTo>
                  <a:lnTo>
                    <a:pt x="26835" y="179070"/>
                  </a:lnTo>
                  <a:lnTo>
                    <a:pt x="26835" y="99060"/>
                  </a:lnTo>
                  <a:lnTo>
                    <a:pt x="81292" y="99060"/>
                  </a:lnTo>
                  <a:lnTo>
                    <a:pt x="81292" y="74930"/>
                  </a:lnTo>
                  <a:lnTo>
                    <a:pt x="26835" y="74930"/>
                  </a:lnTo>
                  <a:lnTo>
                    <a:pt x="26835" y="24130"/>
                  </a:lnTo>
                  <a:lnTo>
                    <a:pt x="93916" y="24130"/>
                  </a:lnTo>
                  <a:lnTo>
                    <a:pt x="93916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45">
            <a:extLst>
              <a:ext uri="{FF2B5EF4-FFF2-40B4-BE49-F238E27FC236}">
                <a16:creationId xmlns:a16="http://schemas.microsoft.com/office/drawing/2014/main" id="{F9052A3B-0766-E38A-37C9-97834693D067}"/>
              </a:ext>
            </a:extLst>
          </p:cNvPr>
          <p:cNvSpPr/>
          <p:nvPr userDrawn="1"/>
        </p:nvSpPr>
        <p:spPr>
          <a:xfrm>
            <a:off x="12537745" y="610971"/>
            <a:ext cx="121285" cy="179070"/>
          </a:xfrm>
          <a:custGeom>
            <a:avLst/>
            <a:gdLst/>
            <a:ahLst/>
            <a:cxnLst/>
            <a:rect l="l" t="t" r="r" b="b"/>
            <a:pathLst>
              <a:path w="121284" h="179070">
                <a:moveTo>
                  <a:pt x="121272" y="0"/>
                </a:moveTo>
                <a:lnTo>
                  <a:pt x="0" y="0"/>
                </a:lnTo>
                <a:lnTo>
                  <a:pt x="0" y="24130"/>
                </a:lnTo>
                <a:lnTo>
                  <a:pt x="46951" y="24130"/>
                </a:lnTo>
                <a:lnTo>
                  <a:pt x="46951" y="179070"/>
                </a:lnTo>
                <a:lnTo>
                  <a:pt x="73787" y="179070"/>
                </a:lnTo>
                <a:lnTo>
                  <a:pt x="73787" y="24130"/>
                </a:lnTo>
                <a:lnTo>
                  <a:pt x="121272" y="24130"/>
                </a:lnTo>
                <a:lnTo>
                  <a:pt x="121272" y="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46">
            <a:extLst>
              <a:ext uri="{FF2B5EF4-FFF2-40B4-BE49-F238E27FC236}">
                <a16:creationId xmlns:a16="http://schemas.microsoft.com/office/drawing/2014/main" id="{74A64147-7D8E-CAC8-64DB-13EE6F39A7D7}"/>
              </a:ext>
            </a:extLst>
          </p:cNvPr>
          <p:cNvPicPr/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0018" y="608229"/>
            <a:ext cx="114655" cy="184721"/>
          </a:xfrm>
          <a:prstGeom prst="rect">
            <a:avLst/>
          </a:prstGeom>
        </p:spPr>
      </p:pic>
      <p:pic>
        <p:nvPicPr>
          <p:cNvPr id="55" name="object 47">
            <a:extLst>
              <a:ext uri="{FF2B5EF4-FFF2-40B4-BE49-F238E27FC236}">
                <a16:creationId xmlns:a16="http://schemas.microsoft.com/office/drawing/2014/main" id="{84F77DF7-89AF-08C4-51EB-655C1FC2CF77}"/>
              </a:ext>
            </a:extLst>
          </p:cNvPr>
          <p:cNvPicPr/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1210" y="610950"/>
            <a:ext cx="112090" cy="179222"/>
          </a:xfrm>
          <a:prstGeom prst="rect">
            <a:avLst/>
          </a:prstGeom>
        </p:spPr>
      </p:pic>
      <p:pic>
        <p:nvPicPr>
          <p:cNvPr id="56" name="object 48">
            <a:extLst>
              <a:ext uri="{FF2B5EF4-FFF2-40B4-BE49-F238E27FC236}">
                <a16:creationId xmlns:a16="http://schemas.microsoft.com/office/drawing/2014/main" id="{4AA385AC-F1B7-A17D-C3EA-FF80CB38DEA2}"/>
              </a:ext>
            </a:extLst>
          </p:cNvPr>
          <p:cNvPicPr/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3560" y="369009"/>
            <a:ext cx="311364" cy="43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4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1699C738-76F5-17E0-77E4-9D46C70C8EB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1752" y="1621185"/>
            <a:ext cx="3622331" cy="49149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0BC4B221-0117-0F99-62C2-9F00F305F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99477" y="1619417"/>
            <a:ext cx="6872292" cy="4988423"/>
          </a:xfrm>
          <a:prstGeom prst="rect">
            <a:avLst/>
          </a:prstGeom>
        </p:spPr>
        <p:txBody>
          <a:bodyPr tIns="0"/>
          <a:lstStyle>
            <a:lvl1pPr marL="285750" indent="-285750">
              <a:buSzPct val="99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2" indent="-285750">
              <a:buSzPct val="99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8563" indent="-285750">
              <a:buSzPct val="99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5762" indent="-285750">
              <a:buSzPct val="99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2963" indent="-285750">
              <a:buSzPct val="99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9F8D401-5EDC-1169-B7C3-D2279BCE707D}"/>
              </a:ext>
            </a:extLst>
          </p:cNvPr>
          <p:cNvSpPr txBox="1"/>
          <p:nvPr userDrawn="1"/>
        </p:nvSpPr>
        <p:spPr>
          <a:xfrm>
            <a:off x="464317" y="248987"/>
            <a:ext cx="116504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fld id="{B922D2F7-D46A-4897-A292-E0D0B6761311}" type="slidenum">
              <a:rPr lang="de-CH" sz="1000" spc="-10" smtClean="0">
                <a:solidFill>
                  <a:srgbClr val="231F20"/>
                </a:solidFill>
                <a:latin typeface="Arial"/>
                <a:cs typeface="Arial"/>
              </a:rPr>
              <a:t>‹Nr.›</a:t>
            </a:fld>
            <a:endParaRPr sz="1000" dirty="0">
              <a:latin typeface="Arial"/>
              <a:cs typeface="Arial"/>
            </a:endParaRPr>
          </a:p>
        </p:txBody>
      </p:sp>
      <p:sp>
        <p:nvSpPr>
          <p:cNvPr id="4" name="Textplatzhalter 23">
            <a:extLst>
              <a:ext uri="{FF2B5EF4-FFF2-40B4-BE49-F238E27FC236}">
                <a16:creationId xmlns:a16="http://schemas.microsoft.com/office/drawing/2014/main" id="{3AD1762F-FD72-A7DF-31D3-79E4EF258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196912"/>
            <a:ext cx="1064521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lang="de-DE" sz="3600" b="1" i="0" dirty="0">
                <a:solidFill>
                  <a:srgbClr val="ED1C2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</a:pPr>
            <a:r>
              <a:rPr lang="de-DE" dirty="0"/>
              <a:t>Mastertextformat bearbeiten</a:t>
            </a:r>
          </a:p>
        </p:txBody>
      </p:sp>
      <p:sp>
        <p:nvSpPr>
          <p:cNvPr id="6" name="Textplatzhalter 25">
            <a:extLst>
              <a:ext uri="{FF2B5EF4-FFF2-40B4-BE49-F238E27FC236}">
                <a16:creationId xmlns:a16="http://schemas.microsoft.com/office/drawing/2014/main" id="{3CF090F9-0CB0-D9AE-93FB-4B62F41D6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9071" y="911742"/>
            <a:ext cx="10645217" cy="335989"/>
          </a:xfrm>
          <a:prstGeom prst="rect">
            <a:avLst/>
          </a:prstGeom>
        </p:spPr>
        <p:txBody>
          <a:bodyPr vert="horz" wrap="square" lIns="36000" tIns="12700" rIns="0" bIns="0" rtlCol="0">
            <a:spAutoFit/>
          </a:bodyPr>
          <a:lstStyle>
            <a:lvl1pPr>
              <a:defRPr lang="de-DE" sz="2100" b="1" i="0" spc="-10" dirty="0">
                <a:solidFill>
                  <a:srgbClr val="ED1C24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lvl="0">
              <a:lnSpc>
                <a:spcPct val="100000"/>
              </a:lnSpc>
              <a:spcBef>
                <a:spcPts val="100"/>
              </a:spcBef>
              <a:tabLst>
                <a:tab pos="490855" algn="l"/>
              </a:tabLst>
            </a:pPr>
            <a:r>
              <a:rPr lang="de-DE" dirty="0"/>
              <a:t>Mastertextformat bearbeiten</a:t>
            </a:r>
          </a:p>
        </p:txBody>
      </p:sp>
      <p:sp>
        <p:nvSpPr>
          <p:cNvPr id="7" name="Holder 4">
            <a:extLst>
              <a:ext uri="{FF2B5EF4-FFF2-40B4-BE49-F238E27FC236}">
                <a16:creationId xmlns:a16="http://schemas.microsoft.com/office/drawing/2014/main" id="{F1986CD8-8E30-21D1-A8A2-BA8697AE6CF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8694000" y="7160400"/>
            <a:ext cx="3852017" cy="154529"/>
          </a:xfrm>
          <a:prstGeom prst="rect">
            <a:avLst/>
          </a:prstGeom>
        </p:spPr>
        <p:txBody>
          <a:bodyPr vert="horz" wrap="none" lIns="0" tIns="635" rIns="0" bIns="0" rtlCol="0">
            <a:spAutoFit/>
          </a:bodyPr>
          <a:lstStyle>
            <a:lvl1pPr algn="r">
              <a:defRPr lang="de-CH" sz="1000" b="0" i="0" smtClean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spcBef>
                <a:spcPts val="5"/>
              </a:spcBef>
            </a:pPr>
            <a:r>
              <a:rPr lang="de-CH" dirty="0"/>
              <a:t>Informationsanlass «Neue Ortsdurchfahrt Birsfelden», 20. Juni 2023</a:t>
            </a:r>
          </a:p>
        </p:txBody>
      </p:sp>
      <p:grpSp>
        <p:nvGrpSpPr>
          <p:cNvPr id="8" name="object 2">
            <a:extLst>
              <a:ext uri="{FF2B5EF4-FFF2-40B4-BE49-F238E27FC236}">
                <a16:creationId xmlns:a16="http://schemas.microsoft.com/office/drawing/2014/main" id="{5F9F3499-FA3F-4ECE-9861-0C356555E343}"/>
              </a:ext>
            </a:extLst>
          </p:cNvPr>
          <p:cNvGrpSpPr/>
          <p:nvPr userDrawn="1"/>
        </p:nvGrpSpPr>
        <p:grpSpPr>
          <a:xfrm>
            <a:off x="9898295" y="969147"/>
            <a:ext cx="325120" cy="99695"/>
            <a:chOff x="9898295" y="969147"/>
            <a:chExt cx="325120" cy="99695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00DE2DF7-3706-E032-D678-3FF575497720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8295" y="969147"/>
              <a:ext cx="68910" cy="97751"/>
            </a:xfrm>
            <a:prstGeom prst="rect">
              <a:avLst/>
            </a:prstGeom>
          </p:spPr>
        </p:pic>
        <p:pic>
          <p:nvPicPr>
            <p:cNvPr id="10" name="object 4">
              <a:extLst>
                <a:ext uri="{FF2B5EF4-FFF2-40B4-BE49-F238E27FC236}">
                  <a16:creationId xmlns:a16="http://schemas.microsoft.com/office/drawing/2014/main" id="{F7692839-4D88-606C-FFA1-1663067C8F52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9487" y="969147"/>
              <a:ext cx="72135" cy="97751"/>
            </a:xfrm>
            <a:prstGeom prst="rect">
              <a:avLst/>
            </a:prstGeom>
          </p:spPr>
        </p:pic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94AC54A9-475D-4980-4D63-6FA6631461D0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5768" y="969150"/>
              <a:ext cx="65557" cy="99364"/>
            </a:xfrm>
            <a:prstGeom prst="rect">
              <a:avLst/>
            </a:prstGeom>
          </p:spPr>
        </p:pic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40B2B2DC-7DA7-FD52-579A-2246E3D29965}"/>
                </a:ext>
              </a:extLst>
            </p:cNvPr>
            <p:cNvSpPr/>
            <p:nvPr/>
          </p:nvSpPr>
          <p:spPr>
            <a:xfrm>
              <a:off x="10183825" y="1019759"/>
              <a:ext cx="39370" cy="15240"/>
            </a:xfrm>
            <a:custGeom>
              <a:avLst/>
              <a:gdLst/>
              <a:ahLst/>
              <a:cxnLst/>
              <a:rect l="l" t="t" r="r" b="b"/>
              <a:pathLst>
                <a:path w="39370" h="15240">
                  <a:moveTo>
                    <a:pt x="39217" y="0"/>
                  </a:moveTo>
                  <a:lnTo>
                    <a:pt x="0" y="0"/>
                  </a:lnTo>
                  <a:lnTo>
                    <a:pt x="0" y="15074"/>
                  </a:lnTo>
                  <a:lnTo>
                    <a:pt x="39217" y="15074"/>
                  </a:lnTo>
                  <a:lnTo>
                    <a:pt x="39217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7">
            <a:extLst>
              <a:ext uri="{FF2B5EF4-FFF2-40B4-BE49-F238E27FC236}">
                <a16:creationId xmlns:a16="http://schemas.microsoft.com/office/drawing/2014/main" id="{AE9EA82C-916E-0103-A8EE-50F416AA0BD4}"/>
              </a:ext>
            </a:extLst>
          </p:cNvPr>
          <p:cNvGrpSpPr/>
          <p:nvPr userDrawn="1"/>
        </p:nvGrpSpPr>
        <p:grpSpPr>
          <a:xfrm>
            <a:off x="10305310" y="969147"/>
            <a:ext cx="264160" cy="99695"/>
            <a:chOff x="10305310" y="969147"/>
            <a:chExt cx="264160" cy="99695"/>
          </a:xfrm>
        </p:grpSpPr>
        <p:pic>
          <p:nvPicPr>
            <p:cNvPr id="14" name="object 8">
              <a:extLst>
                <a:ext uri="{FF2B5EF4-FFF2-40B4-BE49-F238E27FC236}">
                  <a16:creationId xmlns:a16="http://schemas.microsoft.com/office/drawing/2014/main" id="{B4E2F3F1-F6BA-AED5-D76D-B30EACB11C0A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5310" y="969150"/>
              <a:ext cx="65557" cy="99364"/>
            </a:xfrm>
            <a:prstGeom prst="rect">
              <a:avLst/>
            </a:prstGeom>
          </p:spPr>
        </p:pic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60037065-FE6F-3D78-5744-C1EC571793EE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6432" y="969147"/>
              <a:ext cx="63512" cy="97751"/>
            </a:xfrm>
            <a:prstGeom prst="rect">
              <a:avLst/>
            </a:prstGeom>
          </p:spPr>
        </p:pic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8FA7E61B-0E7C-1BEF-1D42-BBBA73EDBE20}"/>
                </a:ext>
              </a:extLst>
            </p:cNvPr>
            <p:cNvSpPr/>
            <p:nvPr/>
          </p:nvSpPr>
          <p:spPr>
            <a:xfrm>
              <a:off x="10508159" y="969147"/>
              <a:ext cx="60960" cy="97790"/>
            </a:xfrm>
            <a:custGeom>
              <a:avLst/>
              <a:gdLst/>
              <a:ahLst/>
              <a:cxnLst/>
              <a:rect l="l" t="t" r="r" b="b"/>
              <a:pathLst>
                <a:path w="60959" h="97790">
                  <a:moveTo>
                    <a:pt x="12293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12293" y="97751"/>
                  </a:lnTo>
                  <a:lnTo>
                    <a:pt x="31899" y="94105"/>
                  </a:lnTo>
                  <a:lnTo>
                    <a:pt x="46685" y="84302"/>
                  </a:lnTo>
                  <a:lnTo>
                    <a:pt x="14630" y="84302"/>
                  </a:lnTo>
                  <a:lnTo>
                    <a:pt x="14630" y="13462"/>
                  </a:lnTo>
                  <a:lnTo>
                    <a:pt x="46632" y="13462"/>
                  </a:lnTo>
                  <a:lnTo>
                    <a:pt x="31899" y="3664"/>
                  </a:lnTo>
                  <a:lnTo>
                    <a:pt x="12293" y="0"/>
                  </a:lnTo>
                  <a:close/>
                </a:path>
                <a:path w="60959" h="97790">
                  <a:moveTo>
                    <a:pt x="46632" y="13462"/>
                  </a:moveTo>
                  <a:lnTo>
                    <a:pt x="14630" y="13462"/>
                  </a:lnTo>
                  <a:lnTo>
                    <a:pt x="27070" y="16362"/>
                  </a:lnTo>
                  <a:lnTo>
                    <a:pt x="36891" y="23490"/>
                  </a:lnTo>
                  <a:lnTo>
                    <a:pt x="43339" y="34459"/>
                  </a:lnTo>
                  <a:lnTo>
                    <a:pt x="45656" y="48882"/>
                  </a:lnTo>
                  <a:lnTo>
                    <a:pt x="43339" y="63116"/>
                  </a:lnTo>
                  <a:lnTo>
                    <a:pt x="36891" y="74102"/>
                  </a:lnTo>
                  <a:lnTo>
                    <a:pt x="27070" y="81334"/>
                  </a:lnTo>
                  <a:lnTo>
                    <a:pt x="14630" y="84302"/>
                  </a:lnTo>
                  <a:lnTo>
                    <a:pt x="46685" y="84302"/>
                  </a:lnTo>
                  <a:lnTo>
                    <a:pt x="47207" y="83956"/>
                  </a:lnTo>
                  <a:lnTo>
                    <a:pt x="57165" y="68487"/>
                  </a:lnTo>
                  <a:lnTo>
                    <a:pt x="60718" y="48882"/>
                  </a:lnTo>
                  <a:lnTo>
                    <a:pt x="57165" y="29323"/>
                  </a:lnTo>
                  <a:lnTo>
                    <a:pt x="47207" y="13844"/>
                  </a:lnTo>
                  <a:lnTo>
                    <a:pt x="46632" y="13462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1">
            <a:extLst>
              <a:ext uri="{FF2B5EF4-FFF2-40B4-BE49-F238E27FC236}">
                <a16:creationId xmlns:a16="http://schemas.microsoft.com/office/drawing/2014/main" id="{23269F77-1E57-4DE3-E37A-36A94C7C4A92}"/>
              </a:ext>
            </a:extLst>
          </p:cNvPr>
          <p:cNvGrpSpPr/>
          <p:nvPr userDrawn="1"/>
        </p:nvGrpSpPr>
        <p:grpSpPr>
          <a:xfrm>
            <a:off x="10655686" y="967677"/>
            <a:ext cx="1753235" cy="100965"/>
            <a:chOff x="10655686" y="967677"/>
            <a:chExt cx="1753235" cy="100965"/>
          </a:xfrm>
        </p:grpSpPr>
        <p:pic>
          <p:nvPicPr>
            <p:cNvPr id="18" name="object 12">
              <a:extLst>
                <a:ext uri="{FF2B5EF4-FFF2-40B4-BE49-F238E27FC236}">
                  <a16:creationId xmlns:a16="http://schemas.microsoft.com/office/drawing/2014/main" id="{94B04305-00B3-0315-94F5-03FE65BC49CE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5686" y="969150"/>
              <a:ext cx="65557" cy="99364"/>
            </a:xfrm>
            <a:prstGeom prst="rect">
              <a:avLst/>
            </a:prstGeom>
          </p:spPr>
        </p:pic>
        <p:pic>
          <p:nvPicPr>
            <p:cNvPr id="19" name="object 13">
              <a:extLst>
                <a:ext uri="{FF2B5EF4-FFF2-40B4-BE49-F238E27FC236}">
                  <a16:creationId xmlns:a16="http://schemas.microsoft.com/office/drawing/2014/main" id="{E21E2EFB-7591-2767-199C-81A51D4F6AF8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8131" y="969147"/>
              <a:ext cx="70383" cy="97751"/>
            </a:xfrm>
            <a:prstGeom prst="rect">
              <a:avLst/>
            </a:prstGeom>
          </p:spPr>
        </p:pic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id="{464E9FAE-687F-727E-67D4-3D86E9A3A17B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2490" y="969147"/>
              <a:ext cx="73304" cy="97751"/>
            </a:xfrm>
            <a:prstGeom prst="rect">
              <a:avLst/>
            </a:prstGeom>
          </p:spPr>
        </p:pic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BDC2AC20-727C-EA3B-14AB-B3F23AD27042}"/>
                </a:ext>
              </a:extLst>
            </p:cNvPr>
            <p:cNvSpPr/>
            <p:nvPr/>
          </p:nvSpPr>
          <p:spPr>
            <a:xfrm>
              <a:off x="10970198" y="969147"/>
              <a:ext cx="60325" cy="97790"/>
            </a:xfrm>
            <a:custGeom>
              <a:avLst/>
              <a:gdLst/>
              <a:ahLst/>
              <a:cxnLst/>
              <a:rect l="l" t="t" r="r" b="b"/>
              <a:pathLst>
                <a:path w="60325" h="97790">
                  <a:moveTo>
                    <a:pt x="58686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60299" y="97751"/>
                  </a:lnTo>
                  <a:lnTo>
                    <a:pt x="60299" y="84569"/>
                  </a:lnTo>
                  <a:lnTo>
                    <a:pt x="14490" y="84569"/>
                  </a:lnTo>
                  <a:lnTo>
                    <a:pt x="14490" y="53263"/>
                  </a:lnTo>
                  <a:lnTo>
                    <a:pt x="52539" y="53263"/>
                  </a:lnTo>
                  <a:lnTo>
                    <a:pt x="52539" y="39941"/>
                  </a:lnTo>
                  <a:lnTo>
                    <a:pt x="14490" y="39941"/>
                  </a:lnTo>
                  <a:lnTo>
                    <a:pt x="14490" y="13157"/>
                  </a:lnTo>
                  <a:lnTo>
                    <a:pt x="58686" y="13157"/>
                  </a:lnTo>
                  <a:lnTo>
                    <a:pt x="58686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F458B96B-E9A2-4E7C-532D-DDC27558D560}"/>
                </a:ext>
              </a:extLst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5476" y="969147"/>
              <a:ext cx="145610" cy="97751"/>
            </a:xfrm>
            <a:prstGeom prst="rect">
              <a:avLst/>
            </a:prstGeom>
          </p:spPr>
        </p:pic>
        <p:sp>
          <p:nvSpPr>
            <p:cNvPr id="23" name="object 17">
              <a:extLst>
                <a:ext uri="{FF2B5EF4-FFF2-40B4-BE49-F238E27FC236}">
                  <a16:creationId xmlns:a16="http://schemas.microsoft.com/office/drawing/2014/main" id="{BAB6AA37-3200-FDF5-5677-0EC240C13782}"/>
                </a:ext>
              </a:extLst>
            </p:cNvPr>
            <p:cNvSpPr/>
            <p:nvPr/>
          </p:nvSpPr>
          <p:spPr>
            <a:xfrm>
              <a:off x="11238344" y="967688"/>
              <a:ext cx="246379" cy="100965"/>
            </a:xfrm>
            <a:custGeom>
              <a:avLst/>
              <a:gdLst/>
              <a:ahLst/>
              <a:cxnLst/>
              <a:rect l="l" t="t" r="r" b="b"/>
              <a:pathLst>
                <a:path w="246379" h="100965">
                  <a:moveTo>
                    <a:pt x="62166" y="68922"/>
                  </a:moveTo>
                  <a:lnTo>
                    <a:pt x="28092" y="39674"/>
                  </a:lnTo>
                  <a:lnTo>
                    <a:pt x="22237" y="37312"/>
                  </a:lnTo>
                  <a:lnTo>
                    <a:pt x="19304" y="33350"/>
                  </a:lnTo>
                  <a:lnTo>
                    <a:pt x="17386" y="31038"/>
                  </a:lnTo>
                  <a:lnTo>
                    <a:pt x="16954" y="28371"/>
                  </a:lnTo>
                  <a:lnTo>
                    <a:pt x="16954" y="17856"/>
                  </a:lnTo>
                  <a:lnTo>
                    <a:pt x="23241" y="12725"/>
                  </a:lnTo>
                  <a:lnTo>
                    <a:pt x="40081" y="12725"/>
                  </a:lnTo>
                  <a:lnTo>
                    <a:pt x="45364" y="17424"/>
                  </a:lnTo>
                  <a:lnTo>
                    <a:pt x="46215" y="25755"/>
                  </a:lnTo>
                  <a:lnTo>
                    <a:pt x="60706" y="25755"/>
                  </a:lnTo>
                  <a:lnTo>
                    <a:pt x="60426" y="18440"/>
                  </a:lnTo>
                  <a:lnTo>
                    <a:pt x="58077" y="12573"/>
                  </a:lnTo>
                  <a:lnTo>
                    <a:pt x="48717" y="2933"/>
                  </a:lnTo>
                  <a:lnTo>
                    <a:pt x="40970" y="0"/>
                  </a:lnTo>
                  <a:lnTo>
                    <a:pt x="22656" y="0"/>
                  </a:lnTo>
                  <a:lnTo>
                    <a:pt x="14757" y="2933"/>
                  </a:lnTo>
                  <a:lnTo>
                    <a:pt x="4660" y="13030"/>
                  </a:lnTo>
                  <a:lnTo>
                    <a:pt x="2032" y="19748"/>
                  </a:lnTo>
                  <a:lnTo>
                    <a:pt x="2032" y="31153"/>
                  </a:lnTo>
                  <a:lnTo>
                    <a:pt x="2895" y="35280"/>
                  </a:lnTo>
                  <a:lnTo>
                    <a:pt x="8750" y="45948"/>
                  </a:lnTo>
                  <a:lnTo>
                    <a:pt x="15646" y="49466"/>
                  </a:lnTo>
                  <a:lnTo>
                    <a:pt x="41694" y="60439"/>
                  </a:lnTo>
                  <a:lnTo>
                    <a:pt x="46367" y="68922"/>
                  </a:lnTo>
                  <a:lnTo>
                    <a:pt x="46951" y="71120"/>
                  </a:lnTo>
                  <a:lnTo>
                    <a:pt x="46951" y="81368"/>
                  </a:lnTo>
                  <a:lnTo>
                    <a:pt x="40513" y="87807"/>
                  </a:lnTo>
                  <a:lnTo>
                    <a:pt x="21043" y="87807"/>
                  </a:lnTo>
                  <a:lnTo>
                    <a:pt x="15189" y="82384"/>
                  </a:lnTo>
                  <a:lnTo>
                    <a:pt x="14605" y="72898"/>
                  </a:lnTo>
                  <a:lnTo>
                    <a:pt x="0" y="72898"/>
                  </a:lnTo>
                  <a:lnTo>
                    <a:pt x="419" y="81648"/>
                  </a:lnTo>
                  <a:lnTo>
                    <a:pt x="3200" y="88544"/>
                  </a:lnTo>
                  <a:lnTo>
                    <a:pt x="13449" y="98183"/>
                  </a:lnTo>
                  <a:lnTo>
                    <a:pt x="21348" y="100685"/>
                  </a:lnTo>
                  <a:lnTo>
                    <a:pt x="30568" y="100685"/>
                  </a:lnTo>
                  <a:lnTo>
                    <a:pt x="62166" y="80645"/>
                  </a:lnTo>
                  <a:lnTo>
                    <a:pt x="62166" y="68922"/>
                  </a:lnTo>
                  <a:close/>
                </a:path>
                <a:path w="246379" h="100965">
                  <a:moveTo>
                    <a:pt x="153771" y="75095"/>
                  </a:moveTo>
                  <a:lnTo>
                    <a:pt x="138557" y="75095"/>
                  </a:lnTo>
                  <a:lnTo>
                    <a:pt x="137668" y="82689"/>
                  </a:lnTo>
                  <a:lnTo>
                    <a:pt x="133731" y="87350"/>
                  </a:lnTo>
                  <a:lnTo>
                    <a:pt x="125984" y="87350"/>
                  </a:lnTo>
                  <a:lnTo>
                    <a:pt x="117856" y="84836"/>
                  </a:lnTo>
                  <a:lnTo>
                    <a:pt x="112268" y="77571"/>
                  </a:lnTo>
                  <a:lnTo>
                    <a:pt x="109029" y="65938"/>
                  </a:lnTo>
                  <a:lnTo>
                    <a:pt x="107988" y="50342"/>
                  </a:lnTo>
                  <a:lnTo>
                    <a:pt x="109029" y="34759"/>
                  </a:lnTo>
                  <a:lnTo>
                    <a:pt x="112268" y="23164"/>
                  </a:lnTo>
                  <a:lnTo>
                    <a:pt x="117856" y="15951"/>
                  </a:lnTo>
                  <a:lnTo>
                    <a:pt x="125984" y="13462"/>
                  </a:lnTo>
                  <a:lnTo>
                    <a:pt x="133578" y="13462"/>
                  </a:lnTo>
                  <a:lnTo>
                    <a:pt x="137236" y="17856"/>
                  </a:lnTo>
                  <a:lnTo>
                    <a:pt x="137820" y="24447"/>
                  </a:lnTo>
                  <a:lnTo>
                    <a:pt x="152768" y="24447"/>
                  </a:lnTo>
                  <a:lnTo>
                    <a:pt x="150710" y="14325"/>
                  </a:lnTo>
                  <a:lnTo>
                    <a:pt x="145707" y="6616"/>
                  </a:lnTo>
                  <a:lnTo>
                    <a:pt x="137566" y="1714"/>
                  </a:lnTo>
                  <a:lnTo>
                    <a:pt x="126111" y="0"/>
                  </a:lnTo>
                  <a:lnTo>
                    <a:pt x="111582" y="3149"/>
                  </a:lnTo>
                  <a:lnTo>
                    <a:pt x="101155" y="12598"/>
                  </a:lnTo>
                  <a:lnTo>
                    <a:pt x="94869" y="28321"/>
                  </a:lnTo>
                  <a:lnTo>
                    <a:pt x="92760" y="50342"/>
                  </a:lnTo>
                  <a:lnTo>
                    <a:pt x="94869" y="72339"/>
                  </a:lnTo>
                  <a:lnTo>
                    <a:pt x="101117" y="88074"/>
                  </a:lnTo>
                  <a:lnTo>
                    <a:pt x="111467" y="97523"/>
                  </a:lnTo>
                  <a:lnTo>
                    <a:pt x="125831" y="100685"/>
                  </a:lnTo>
                  <a:lnTo>
                    <a:pt x="137795" y="98983"/>
                  </a:lnTo>
                  <a:lnTo>
                    <a:pt x="146227" y="94018"/>
                  </a:lnTo>
                  <a:lnTo>
                    <a:pt x="151447" y="85991"/>
                  </a:lnTo>
                  <a:lnTo>
                    <a:pt x="153771" y="75095"/>
                  </a:lnTo>
                  <a:close/>
                </a:path>
                <a:path w="246379" h="100965">
                  <a:moveTo>
                    <a:pt x="245986" y="1460"/>
                  </a:moveTo>
                  <a:lnTo>
                    <a:pt x="231368" y="1460"/>
                  </a:lnTo>
                  <a:lnTo>
                    <a:pt x="231368" y="41402"/>
                  </a:lnTo>
                  <a:lnTo>
                    <a:pt x="199453" y="41402"/>
                  </a:lnTo>
                  <a:lnTo>
                    <a:pt x="199453" y="1460"/>
                  </a:lnTo>
                  <a:lnTo>
                    <a:pt x="184810" y="1460"/>
                  </a:lnTo>
                  <a:lnTo>
                    <a:pt x="184810" y="99212"/>
                  </a:lnTo>
                  <a:lnTo>
                    <a:pt x="199453" y="99212"/>
                  </a:lnTo>
                  <a:lnTo>
                    <a:pt x="199453" y="54724"/>
                  </a:lnTo>
                  <a:lnTo>
                    <a:pt x="231368" y="54724"/>
                  </a:lnTo>
                  <a:lnTo>
                    <a:pt x="231368" y="99212"/>
                  </a:lnTo>
                  <a:lnTo>
                    <a:pt x="245986" y="99212"/>
                  </a:lnTo>
                  <a:lnTo>
                    <a:pt x="245986" y="146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18">
              <a:extLst>
                <a:ext uri="{FF2B5EF4-FFF2-40B4-BE49-F238E27FC236}">
                  <a16:creationId xmlns:a16="http://schemas.microsoft.com/office/drawing/2014/main" id="{C935DE8F-2440-3226-D795-6FDEBA363FF8}"/>
                </a:ext>
              </a:extLst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20486" y="969150"/>
              <a:ext cx="65557" cy="99364"/>
            </a:xfrm>
            <a:prstGeom prst="rect">
              <a:avLst/>
            </a:prstGeom>
          </p:spPr>
        </p:pic>
        <p:pic>
          <p:nvPicPr>
            <p:cNvPr id="27" name="object 19">
              <a:extLst>
                <a:ext uri="{FF2B5EF4-FFF2-40B4-BE49-F238E27FC236}">
                  <a16:creationId xmlns:a16="http://schemas.microsoft.com/office/drawing/2014/main" id="{C42854DE-2AB6-8138-7C16-F691F80DCCC6}"/>
                </a:ext>
              </a:extLst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14288" y="969153"/>
              <a:ext cx="66154" cy="97739"/>
            </a:xfrm>
            <a:prstGeom prst="rect">
              <a:avLst/>
            </a:prstGeom>
          </p:spPr>
        </p:pic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A610FB05-8905-885C-6A96-9913DFB57B54}"/>
                </a:ext>
              </a:extLst>
            </p:cNvPr>
            <p:cNvSpPr/>
            <p:nvPr/>
          </p:nvSpPr>
          <p:spPr>
            <a:xfrm>
              <a:off x="11707101" y="969149"/>
              <a:ext cx="233679" cy="97790"/>
            </a:xfrm>
            <a:custGeom>
              <a:avLst/>
              <a:gdLst/>
              <a:ahLst/>
              <a:cxnLst/>
              <a:rect l="l" t="t" r="r" b="b"/>
              <a:pathLst>
                <a:path w="233679" h="97790">
                  <a:moveTo>
                    <a:pt x="57810" y="84569"/>
                  </a:moveTo>
                  <a:lnTo>
                    <a:pt x="17691" y="84569"/>
                  </a:lnTo>
                  <a:lnTo>
                    <a:pt x="55892" y="10960"/>
                  </a:lnTo>
                  <a:lnTo>
                    <a:pt x="55892" y="0"/>
                  </a:lnTo>
                  <a:lnTo>
                    <a:pt x="736" y="0"/>
                  </a:lnTo>
                  <a:lnTo>
                    <a:pt x="736" y="13030"/>
                  </a:lnTo>
                  <a:lnTo>
                    <a:pt x="38506" y="13030"/>
                  </a:lnTo>
                  <a:lnTo>
                    <a:pt x="0" y="86918"/>
                  </a:lnTo>
                  <a:lnTo>
                    <a:pt x="0" y="97751"/>
                  </a:lnTo>
                  <a:lnTo>
                    <a:pt x="57810" y="97751"/>
                  </a:lnTo>
                  <a:lnTo>
                    <a:pt x="57810" y="84569"/>
                  </a:lnTo>
                  <a:close/>
                </a:path>
                <a:path w="233679" h="97790">
                  <a:moveTo>
                    <a:pt x="151739" y="48882"/>
                  </a:moveTo>
                  <a:lnTo>
                    <a:pt x="148183" y="29324"/>
                  </a:lnTo>
                  <a:lnTo>
                    <a:pt x="138226" y="13843"/>
                  </a:lnTo>
                  <a:lnTo>
                    <a:pt x="137655" y="13462"/>
                  </a:lnTo>
                  <a:lnTo>
                    <a:pt x="136677" y="12814"/>
                  </a:lnTo>
                  <a:lnTo>
                    <a:pt x="136677" y="48882"/>
                  </a:lnTo>
                  <a:lnTo>
                    <a:pt x="134366" y="63119"/>
                  </a:lnTo>
                  <a:lnTo>
                    <a:pt x="127914" y="74104"/>
                  </a:lnTo>
                  <a:lnTo>
                    <a:pt x="118097" y="81343"/>
                  </a:lnTo>
                  <a:lnTo>
                    <a:pt x="105651" y="84302"/>
                  </a:lnTo>
                  <a:lnTo>
                    <a:pt x="105651" y="13462"/>
                  </a:lnTo>
                  <a:lnTo>
                    <a:pt x="118097" y="16370"/>
                  </a:lnTo>
                  <a:lnTo>
                    <a:pt x="127914" y="23495"/>
                  </a:lnTo>
                  <a:lnTo>
                    <a:pt x="134366" y="34467"/>
                  </a:lnTo>
                  <a:lnTo>
                    <a:pt x="136677" y="48882"/>
                  </a:lnTo>
                  <a:lnTo>
                    <a:pt x="136677" y="12814"/>
                  </a:lnTo>
                  <a:lnTo>
                    <a:pt x="122923" y="3670"/>
                  </a:lnTo>
                  <a:lnTo>
                    <a:pt x="103327" y="0"/>
                  </a:lnTo>
                  <a:lnTo>
                    <a:pt x="91033" y="0"/>
                  </a:lnTo>
                  <a:lnTo>
                    <a:pt x="91033" y="97751"/>
                  </a:lnTo>
                  <a:lnTo>
                    <a:pt x="103327" y="97751"/>
                  </a:lnTo>
                  <a:lnTo>
                    <a:pt x="122923" y="94107"/>
                  </a:lnTo>
                  <a:lnTo>
                    <a:pt x="137706" y="84302"/>
                  </a:lnTo>
                  <a:lnTo>
                    <a:pt x="138226" y="83959"/>
                  </a:lnTo>
                  <a:lnTo>
                    <a:pt x="148183" y="68491"/>
                  </a:lnTo>
                  <a:lnTo>
                    <a:pt x="151739" y="48882"/>
                  </a:lnTo>
                  <a:close/>
                </a:path>
                <a:path w="233679" h="97790">
                  <a:moveTo>
                    <a:pt x="233413" y="84569"/>
                  </a:moveTo>
                  <a:lnTo>
                    <a:pt x="213093" y="84569"/>
                  </a:lnTo>
                  <a:lnTo>
                    <a:pt x="213093" y="13157"/>
                  </a:lnTo>
                  <a:lnTo>
                    <a:pt x="230517" y="13157"/>
                  </a:lnTo>
                  <a:lnTo>
                    <a:pt x="230517" y="0"/>
                  </a:lnTo>
                  <a:lnTo>
                    <a:pt x="181038" y="0"/>
                  </a:lnTo>
                  <a:lnTo>
                    <a:pt x="181038" y="13157"/>
                  </a:lnTo>
                  <a:lnTo>
                    <a:pt x="198450" y="13157"/>
                  </a:lnTo>
                  <a:lnTo>
                    <a:pt x="198450" y="84569"/>
                  </a:lnTo>
                  <a:lnTo>
                    <a:pt x="177952" y="84569"/>
                  </a:lnTo>
                  <a:lnTo>
                    <a:pt x="177952" y="97751"/>
                  </a:lnTo>
                  <a:lnTo>
                    <a:pt x="233413" y="97751"/>
                  </a:lnTo>
                  <a:lnTo>
                    <a:pt x="233413" y="84569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1">
              <a:extLst>
                <a:ext uri="{FF2B5EF4-FFF2-40B4-BE49-F238E27FC236}">
                  <a16:creationId xmlns:a16="http://schemas.microsoft.com/office/drawing/2014/main" id="{52E6169C-D4C7-285F-158C-EF985A3D652C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74354" y="969147"/>
              <a:ext cx="65849" cy="97751"/>
            </a:xfrm>
            <a:prstGeom prst="rect">
              <a:avLst/>
            </a:prstGeom>
          </p:spPr>
        </p:pic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F055A494-C2BD-4913-5E6B-04EEC07FDD15}"/>
                </a:ext>
              </a:extLst>
            </p:cNvPr>
            <p:cNvSpPr/>
            <p:nvPr/>
          </p:nvSpPr>
          <p:spPr>
            <a:xfrm>
              <a:off x="12071530" y="969147"/>
              <a:ext cx="60325" cy="97790"/>
            </a:xfrm>
            <a:custGeom>
              <a:avLst/>
              <a:gdLst/>
              <a:ahLst/>
              <a:cxnLst/>
              <a:rect l="l" t="t" r="r" b="b"/>
              <a:pathLst>
                <a:path w="60325" h="97790">
                  <a:moveTo>
                    <a:pt x="58661" y="0"/>
                  </a:moveTo>
                  <a:lnTo>
                    <a:pt x="0" y="0"/>
                  </a:lnTo>
                  <a:lnTo>
                    <a:pt x="0" y="97751"/>
                  </a:lnTo>
                  <a:lnTo>
                    <a:pt x="60286" y="97751"/>
                  </a:lnTo>
                  <a:lnTo>
                    <a:pt x="60286" y="84569"/>
                  </a:lnTo>
                  <a:lnTo>
                    <a:pt x="14490" y="84569"/>
                  </a:lnTo>
                  <a:lnTo>
                    <a:pt x="14490" y="53263"/>
                  </a:lnTo>
                  <a:lnTo>
                    <a:pt x="52527" y="53263"/>
                  </a:lnTo>
                  <a:lnTo>
                    <a:pt x="52527" y="39941"/>
                  </a:lnTo>
                  <a:lnTo>
                    <a:pt x="14490" y="39941"/>
                  </a:lnTo>
                  <a:lnTo>
                    <a:pt x="14490" y="13157"/>
                  </a:lnTo>
                  <a:lnTo>
                    <a:pt x="58661" y="13157"/>
                  </a:lnTo>
                  <a:lnTo>
                    <a:pt x="58661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23">
              <a:extLst>
                <a:ext uri="{FF2B5EF4-FFF2-40B4-BE49-F238E27FC236}">
                  <a16:creationId xmlns:a16="http://schemas.microsoft.com/office/drawing/2014/main" id="{F3D29B9A-7830-C355-745D-CF635D19566F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64763" y="969147"/>
              <a:ext cx="73583" cy="97751"/>
            </a:xfrm>
            <a:prstGeom prst="rect">
              <a:avLst/>
            </a:prstGeom>
          </p:spPr>
        </p:pic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F0B99398-7968-4638-3B5B-FC448C0DC2EC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60769" y="969153"/>
              <a:ext cx="66141" cy="97739"/>
            </a:xfrm>
            <a:prstGeom prst="rect">
              <a:avLst/>
            </a:prstGeom>
          </p:spPr>
        </p:pic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EC5BB4CE-34E6-F5A9-F2E8-696934029B95}"/>
                </a:ext>
              </a:extLst>
            </p:cNvPr>
            <p:cNvSpPr/>
            <p:nvPr/>
          </p:nvSpPr>
          <p:spPr>
            <a:xfrm>
              <a:off x="12353245" y="969147"/>
              <a:ext cx="55880" cy="97790"/>
            </a:xfrm>
            <a:custGeom>
              <a:avLst/>
              <a:gdLst/>
              <a:ahLst/>
              <a:cxnLst/>
              <a:rect l="l" t="t" r="r" b="b"/>
              <a:pathLst>
                <a:path w="55879" h="97790">
                  <a:moveTo>
                    <a:pt x="52565" y="0"/>
                  </a:moveTo>
                  <a:lnTo>
                    <a:pt x="3086" y="0"/>
                  </a:lnTo>
                  <a:lnTo>
                    <a:pt x="3086" y="13157"/>
                  </a:lnTo>
                  <a:lnTo>
                    <a:pt x="20497" y="13157"/>
                  </a:lnTo>
                  <a:lnTo>
                    <a:pt x="20497" y="84569"/>
                  </a:lnTo>
                  <a:lnTo>
                    <a:pt x="0" y="84569"/>
                  </a:lnTo>
                  <a:lnTo>
                    <a:pt x="0" y="97751"/>
                  </a:lnTo>
                  <a:lnTo>
                    <a:pt x="55460" y="97751"/>
                  </a:lnTo>
                  <a:lnTo>
                    <a:pt x="55460" y="84569"/>
                  </a:lnTo>
                  <a:lnTo>
                    <a:pt x="35140" y="84569"/>
                  </a:lnTo>
                  <a:lnTo>
                    <a:pt x="35140" y="13157"/>
                  </a:lnTo>
                  <a:lnTo>
                    <a:pt x="52565" y="13157"/>
                  </a:lnTo>
                  <a:lnTo>
                    <a:pt x="52565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26">
            <a:extLst>
              <a:ext uri="{FF2B5EF4-FFF2-40B4-BE49-F238E27FC236}">
                <a16:creationId xmlns:a16="http://schemas.microsoft.com/office/drawing/2014/main" id="{DCE02C80-8B34-5318-96E3-00DD9F3EA350}"/>
              </a:ext>
            </a:extLst>
          </p:cNvPr>
          <p:cNvGrpSpPr/>
          <p:nvPr userDrawn="1"/>
        </p:nvGrpSpPr>
        <p:grpSpPr>
          <a:xfrm>
            <a:off x="12435806" y="967677"/>
            <a:ext cx="165735" cy="100965"/>
            <a:chOff x="12435806" y="967677"/>
            <a:chExt cx="165735" cy="100965"/>
          </a:xfrm>
        </p:grpSpPr>
        <p:pic>
          <p:nvPicPr>
            <p:cNvPr id="35" name="object 27">
              <a:extLst>
                <a:ext uri="{FF2B5EF4-FFF2-40B4-BE49-F238E27FC236}">
                  <a16:creationId xmlns:a16="http://schemas.microsoft.com/office/drawing/2014/main" id="{F1B6FE6E-535C-8C00-B4BE-0BD7C27BE829}"/>
                </a:ext>
              </a:extLst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7676" y="969147"/>
              <a:ext cx="63512" cy="97751"/>
            </a:xfrm>
            <a:prstGeom prst="rect">
              <a:avLst/>
            </a:prstGeom>
          </p:spPr>
        </p:pic>
        <p:pic>
          <p:nvPicPr>
            <p:cNvPr id="36" name="object 28">
              <a:extLst>
                <a:ext uri="{FF2B5EF4-FFF2-40B4-BE49-F238E27FC236}">
                  <a16:creationId xmlns:a16="http://schemas.microsoft.com/office/drawing/2014/main" id="{D0286C7A-0BB1-BB50-722B-AF30D3B1AF20}"/>
                </a:ext>
              </a:extLst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5806" y="967677"/>
              <a:ext cx="68795" cy="100685"/>
            </a:xfrm>
            <a:prstGeom prst="rect">
              <a:avLst/>
            </a:prstGeom>
          </p:spPr>
        </p:pic>
      </p:grpSp>
      <p:grpSp>
        <p:nvGrpSpPr>
          <p:cNvPr id="37" name="object 29">
            <a:extLst>
              <a:ext uri="{FF2B5EF4-FFF2-40B4-BE49-F238E27FC236}">
                <a16:creationId xmlns:a16="http://schemas.microsoft.com/office/drawing/2014/main" id="{64A71924-FB23-5DA6-A2D2-F3E89CA167E7}"/>
              </a:ext>
            </a:extLst>
          </p:cNvPr>
          <p:cNvGrpSpPr/>
          <p:nvPr userDrawn="1"/>
        </p:nvGrpSpPr>
        <p:grpSpPr>
          <a:xfrm>
            <a:off x="11889292" y="370066"/>
            <a:ext cx="440055" cy="184785"/>
            <a:chOff x="11889292" y="370066"/>
            <a:chExt cx="440055" cy="184785"/>
          </a:xfrm>
        </p:grpSpPr>
        <p:pic>
          <p:nvPicPr>
            <p:cNvPr id="38" name="object 30">
              <a:extLst>
                <a:ext uri="{FF2B5EF4-FFF2-40B4-BE49-F238E27FC236}">
                  <a16:creationId xmlns:a16="http://schemas.microsoft.com/office/drawing/2014/main" id="{1A43399E-1FED-2F3E-DD62-68FFAC4F6AE1}"/>
                </a:ext>
              </a:extLst>
            </p:cNvPr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92" y="372741"/>
              <a:ext cx="126365" cy="179222"/>
            </a:xfrm>
            <a:prstGeom prst="rect">
              <a:avLst/>
            </a:prstGeom>
          </p:spPr>
        </p:pic>
        <p:pic>
          <p:nvPicPr>
            <p:cNvPr id="39" name="object 31">
              <a:extLst>
                <a:ext uri="{FF2B5EF4-FFF2-40B4-BE49-F238E27FC236}">
                  <a16:creationId xmlns:a16="http://schemas.microsoft.com/office/drawing/2014/main" id="{FC7EF403-64B7-D581-55A1-77A0737F0125}"/>
                </a:ext>
              </a:extLst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7462" y="372729"/>
              <a:ext cx="135737" cy="179235"/>
            </a:xfrm>
            <a:prstGeom prst="rect">
              <a:avLst/>
            </a:prstGeom>
          </p:spPr>
        </p:pic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AB40BC8D-38D9-FF31-CF90-B2F5E9162212}"/>
                </a:ext>
              </a:extLst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5134" y="370066"/>
              <a:ext cx="114033" cy="184594"/>
            </a:xfrm>
            <a:prstGeom prst="rect">
              <a:avLst/>
            </a:prstGeom>
          </p:spPr>
        </p:pic>
      </p:grpSp>
      <p:sp>
        <p:nvSpPr>
          <p:cNvPr id="41" name="object 33">
            <a:extLst>
              <a:ext uri="{FF2B5EF4-FFF2-40B4-BE49-F238E27FC236}">
                <a16:creationId xmlns:a16="http://schemas.microsoft.com/office/drawing/2014/main" id="{1B27C712-EAF5-FAD0-0040-732BF4F0BB77}"/>
              </a:ext>
            </a:extLst>
          </p:cNvPr>
          <p:cNvSpPr/>
          <p:nvPr userDrawn="1"/>
        </p:nvSpPr>
        <p:spPr>
          <a:xfrm>
            <a:off x="12376531" y="372884"/>
            <a:ext cx="111125" cy="179070"/>
          </a:xfrm>
          <a:custGeom>
            <a:avLst/>
            <a:gdLst/>
            <a:ahLst/>
            <a:cxnLst/>
            <a:rect l="l" t="t" r="r" b="b"/>
            <a:pathLst>
              <a:path w="111125" h="179070">
                <a:moveTo>
                  <a:pt x="110566" y="154940"/>
                </a:moveTo>
                <a:lnTo>
                  <a:pt x="26593" y="154940"/>
                </a:lnTo>
                <a:lnTo>
                  <a:pt x="26593" y="97790"/>
                </a:lnTo>
                <a:lnTo>
                  <a:pt x="96316" y="97790"/>
                </a:lnTo>
                <a:lnTo>
                  <a:pt x="96316" y="73660"/>
                </a:lnTo>
                <a:lnTo>
                  <a:pt x="26593" y="73660"/>
                </a:lnTo>
                <a:lnTo>
                  <a:pt x="26593" y="24130"/>
                </a:lnTo>
                <a:lnTo>
                  <a:pt x="107594" y="24130"/>
                </a:lnTo>
                <a:lnTo>
                  <a:pt x="107594" y="0"/>
                </a:lnTo>
                <a:lnTo>
                  <a:pt x="0" y="0"/>
                </a:lnTo>
                <a:lnTo>
                  <a:pt x="0" y="24130"/>
                </a:lnTo>
                <a:lnTo>
                  <a:pt x="0" y="73660"/>
                </a:lnTo>
                <a:lnTo>
                  <a:pt x="0" y="97790"/>
                </a:lnTo>
                <a:lnTo>
                  <a:pt x="0" y="154940"/>
                </a:lnTo>
                <a:lnTo>
                  <a:pt x="0" y="179070"/>
                </a:lnTo>
                <a:lnTo>
                  <a:pt x="110566" y="179070"/>
                </a:lnTo>
                <a:lnTo>
                  <a:pt x="110566" y="15494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4">
            <a:extLst>
              <a:ext uri="{FF2B5EF4-FFF2-40B4-BE49-F238E27FC236}">
                <a16:creationId xmlns:a16="http://schemas.microsoft.com/office/drawing/2014/main" id="{3AF57CCB-F599-FB6C-B166-A5B3DB7A88C2}"/>
              </a:ext>
            </a:extLst>
          </p:cNvPr>
          <p:cNvSpPr/>
          <p:nvPr userDrawn="1"/>
        </p:nvSpPr>
        <p:spPr>
          <a:xfrm>
            <a:off x="12540043" y="372884"/>
            <a:ext cx="119380" cy="179070"/>
          </a:xfrm>
          <a:custGeom>
            <a:avLst/>
            <a:gdLst/>
            <a:ahLst/>
            <a:cxnLst/>
            <a:rect l="l" t="t" r="r" b="b"/>
            <a:pathLst>
              <a:path w="119379" h="179070">
                <a:moveTo>
                  <a:pt x="118872" y="154940"/>
                </a:moveTo>
                <a:lnTo>
                  <a:pt x="26835" y="154940"/>
                </a:lnTo>
                <a:lnTo>
                  <a:pt x="26835" y="0"/>
                </a:lnTo>
                <a:lnTo>
                  <a:pt x="0" y="0"/>
                </a:lnTo>
                <a:lnTo>
                  <a:pt x="0" y="154940"/>
                </a:lnTo>
                <a:lnTo>
                  <a:pt x="0" y="179070"/>
                </a:lnTo>
                <a:lnTo>
                  <a:pt x="118872" y="179070"/>
                </a:lnTo>
                <a:lnTo>
                  <a:pt x="118872" y="15494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35">
            <a:extLst>
              <a:ext uri="{FF2B5EF4-FFF2-40B4-BE49-F238E27FC236}">
                <a16:creationId xmlns:a16="http://schemas.microsoft.com/office/drawing/2014/main" id="{68EF32A5-6EAC-8243-E511-3D4F4E64D927}"/>
              </a:ext>
            </a:extLst>
          </p:cNvPr>
          <p:cNvGrpSpPr/>
          <p:nvPr userDrawn="1"/>
        </p:nvGrpSpPr>
        <p:grpSpPr>
          <a:xfrm>
            <a:off x="11140168" y="610944"/>
            <a:ext cx="435609" cy="179705"/>
            <a:chOff x="11140168" y="610944"/>
            <a:chExt cx="435609" cy="179705"/>
          </a:xfrm>
        </p:grpSpPr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DC2F4EF9-289B-5221-51E3-DD416E57277E}"/>
                </a:ext>
              </a:extLst>
            </p:cNvPr>
            <p:cNvSpPr/>
            <p:nvPr/>
          </p:nvSpPr>
          <p:spPr>
            <a:xfrm>
              <a:off x="11140160" y="610958"/>
              <a:ext cx="119380" cy="179070"/>
            </a:xfrm>
            <a:custGeom>
              <a:avLst/>
              <a:gdLst/>
              <a:ahLst/>
              <a:cxnLst/>
              <a:rect l="l" t="t" r="r" b="b"/>
              <a:pathLst>
                <a:path w="119379" h="179070">
                  <a:moveTo>
                    <a:pt x="118872" y="154940"/>
                  </a:moveTo>
                  <a:lnTo>
                    <a:pt x="26835" y="154940"/>
                  </a:lnTo>
                  <a:lnTo>
                    <a:pt x="26835" y="0"/>
                  </a:lnTo>
                  <a:lnTo>
                    <a:pt x="0" y="0"/>
                  </a:lnTo>
                  <a:lnTo>
                    <a:pt x="0" y="154940"/>
                  </a:lnTo>
                  <a:lnTo>
                    <a:pt x="0" y="179070"/>
                  </a:lnTo>
                  <a:lnTo>
                    <a:pt x="118872" y="179070"/>
                  </a:lnTo>
                  <a:lnTo>
                    <a:pt x="118872" y="15494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37">
              <a:extLst>
                <a:ext uri="{FF2B5EF4-FFF2-40B4-BE49-F238E27FC236}">
                  <a16:creationId xmlns:a16="http://schemas.microsoft.com/office/drawing/2014/main" id="{5EC978E1-BC1E-218C-1720-4644B20C2D27}"/>
                </a:ext>
              </a:extLst>
            </p:cNvPr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84084" y="610944"/>
              <a:ext cx="135737" cy="179235"/>
            </a:xfrm>
            <a:prstGeom prst="rect">
              <a:avLst/>
            </a:prstGeom>
          </p:spPr>
        </p:pic>
        <p:pic>
          <p:nvPicPr>
            <p:cNvPr id="46" name="object 38">
              <a:extLst>
                <a:ext uri="{FF2B5EF4-FFF2-40B4-BE49-F238E27FC236}">
                  <a16:creationId xmlns:a16="http://schemas.microsoft.com/office/drawing/2014/main" id="{F30BF893-2549-9A7F-81E8-47B5E932CCD4}"/>
                </a:ext>
              </a:extLst>
            </p:cNvPr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58940" y="610961"/>
              <a:ext cx="116433" cy="179222"/>
            </a:xfrm>
            <a:prstGeom prst="rect">
              <a:avLst/>
            </a:prstGeom>
          </p:spPr>
        </p:pic>
      </p:grpSp>
      <p:pic>
        <p:nvPicPr>
          <p:cNvPr id="47" name="object 39">
            <a:extLst>
              <a:ext uri="{FF2B5EF4-FFF2-40B4-BE49-F238E27FC236}">
                <a16:creationId xmlns:a16="http://schemas.microsoft.com/office/drawing/2014/main" id="{CCE3C297-2C58-58D1-A967-84AB17D8CA6D}"/>
              </a:ext>
            </a:extLst>
          </p:cNvPr>
          <p:cNvPicPr/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8219" y="608270"/>
            <a:ext cx="114033" cy="184607"/>
          </a:xfrm>
          <a:prstGeom prst="rect">
            <a:avLst/>
          </a:prstGeom>
        </p:spPr>
      </p:pic>
      <p:sp>
        <p:nvSpPr>
          <p:cNvPr id="48" name="object 40">
            <a:extLst>
              <a:ext uri="{FF2B5EF4-FFF2-40B4-BE49-F238E27FC236}">
                <a16:creationId xmlns:a16="http://schemas.microsoft.com/office/drawing/2014/main" id="{82189493-6EE1-A3DA-4D44-4D1225B1081C}"/>
              </a:ext>
            </a:extLst>
          </p:cNvPr>
          <p:cNvSpPr/>
          <p:nvPr userDrawn="1"/>
        </p:nvSpPr>
        <p:spPr>
          <a:xfrm>
            <a:off x="12089017" y="708328"/>
            <a:ext cx="27305" cy="81280"/>
          </a:xfrm>
          <a:custGeom>
            <a:avLst/>
            <a:gdLst/>
            <a:ahLst/>
            <a:cxnLst/>
            <a:rect l="l" t="t" r="r" b="b"/>
            <a:pathLst>
              <a:path w="27304" h="81279">
                <a:moveTo>
                  <a:pt x="0" y="81280"/>
                </a:moveTo>
                <a:lnTo>
                  <a:pt x="26860" y="81280"/>
                </a:lnTo>
                <a:lnTo>
                  <a:pt x="26860" y="0"/>
                </a:lnTo>
                <a:lnTo>
                  <a:pt x="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1">
            <a:extLst>
              <a:ext uri="{FF2B5EF4-FFF2-40B4-BE49-F238E27FC236}">
                <a16:creationId xmlns:a16="http://schemas.microsoft.com/office/drawing/2014/main" id="{B4446BB2-15B1-626B-9D34-B2CF615B7C4D}"/>
              </a:ext>
            </a:extLst>
          </p:cNvPr>
          <p:cNvGrpSpPr/>
          <p:nvPr userDrawn="1"/>
        </p:nvGrpSpPr>
        <p:grpSpPr>
          <a:xfrm>
            <a:off x="12089017" y="610538"/>
            <a:ext cx="420370" cy="179705"/>
            <a:chOff x="12089017" y="610538"/>
            <a:chExt cx="420370" cy="179705"/>
          </a:xfrm>
        </p:grpSpPr>
        <p:sp>
          <p:nvSpPr>
            <p:cNvPr id="50" name="object 42">
              <a:extLst>
                <a:ext uri="{FF2B5EF4-FFF2-40B4-BE49-F238E27FC236}">
                  <a16:creationId xmlns:a16="http://schemas.microsoft.com/office/drawing/2014/main" id="{604CCD8C-05CC-D77D-F12B-49651EDCC7A2}"/>
                </a:ext>
              </a:extLst>
            </p:cNvPr>
            <p:cNvSpPr/>
            <p:nvPr/>
          </p:nvSpPr>
          <p:spPr>
            <a:xfrm>
              <a:off x="12089016" y="610539"/>
              <a:ext cx="112395" cy="179070"/>
            </a:xfrm>
            <a:custGeom>
              <a:avLst/>
              <a:gdLst/>
              <a:ahLst/>
              <a:cxnLst/>
              <a:rect l="l" t="t" r="r" b="b"/>
              <a:pathLst>
                <a:path w="112395" h="179070">
                  <a:moveTo>
                    <a:pt x="112179" y="0"/>
                  </a:moveTo>
                  <a:lnTo>
                    <a:pt x="85344" y="0"/>
                  </a:lnTo>
                  <a:lnTo>
                    <a:pt x="85344" y="73660"/>
                  </a:lnTo>
                  <a:lnTo>
                    <a:pt x="26860" y="73660"/>
                  </a:lnTo>
                  <a:lnTo>
                    <a:pt x="26860" y="0"/>
                  </a:lnTo>
                  <a:lnTo>
                    <a:pt x="0" y="0"/>
                  </a:lnTo>
                  <a:lnTo>
                    <a:pt x="0" y="73660"/>
                  </a:lnTo>
                  <a:lnTo>
                    <a:pt x="0" y="97790"/>
                  </a:lnTo>
                  <a:lnTo>
                    <a:pt x="85344" y="97790"/>
                  </a:lnTo>
                  <a:lnTo>
                    <a:pt x="85344" y="179070"/>
                  </a:lnTo>
                  <a:lnTo>
                    <a:pt x="112179" y="179070"/>
                  </a:lnTo>
                  <a:lnTo>
                    <a:pt x="112179" y="97790"/>
                  </a:lnTo>
                  <a:lnTo>
                    <a:pt x="112179" y="73660"/>
                  </a:lnTo>
                  <a:lnTo>
                    <a:pt x="112179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43">
              <a:extLst>
                <a:ext uri="{FF2B5EF4-FFF2-40B4-BE49-F238E27FC236}">
                  <a16:creationId xmlns:a16="http://schemas.microsoft.com/office/drawing/2014/main" id="{ECBA1A28-961C-147C-EE60-D778744930F8}"/>
                </a:ext>
              </a:extLst>
            </p:cNvPr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40283" y="610944"/>
              <a:ext cx="135750" cy="179235"/>
            </a:xfrm>
            <a:prstGeom prst="rect">
              <a:avLst/>
            </a:prstGeom>
          </p:spPr>
        </p:pic>
        <p:sp>
          <p:nvSpPr>
            <p:cNvPr id="52" name="object 44">
              <a:extLst>
                <a:ext uri="{FF2B5EF4-FFF2-40B4-BE49-F238E27FC236}">
                  <a16:creationId xmlns:a16="http://schemas.microsoft.com/office/drawing/2014/main" id="{E5A976F9-D851-2DE5-B670-A435EA86A0FE}"/>
                </a:ext>
              </a:extLst>
            </p:cNvPr>
            <p:cNvSpPr/>
            <p:nvPr/>
          </p:nvSpPr>
          <p:spPr>
            <a:xfrm>
              <a:off x="12415114" y="611110"/>
              <a:ext cx="93980" cy="179070"/>
            </a:xfrm>
            <a:custGeom>
              <a:avLst/>
              <a:gdLst/>
              <a:ahLst/>
              <a:cxnLst/>
              <a:rect l="l" t="t" r="r" b="b"/>
              <a:pathLst>
                <a:path w="93979" h="179070">
                  <a:moveTo>
                    <a:pt x="93916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74930"/>
                  </a:lnTo>
                  <a:lnTo>
                    <a:pt x="0" y="99060"/>
                  </a:lnTo>
                  <a:lnTo>
                    <a:pt x="0" y="179070"/>
                  </a:lnTo>
                  <a:lnTo>
                    <a:pt x="26835" y="179070"/>
                  </a:lnTo>
                  <a:lnTo>
                    <a:pt x="26835" y="99060"/>
                  </a:lnTo>
                  <a:lnTo>
                    <a:pt x="81292" y="99060"/>
                  </a:lnTo>
                  <a:lnTo>
                    <a:pt x="81292" y="74930"/>
                  </a:lnTo>
                  <a:lnTo>
                    <a:pt x="26835" y="74930"/>
                  </a:lnTo>
                  <a:lnTo>
                    <a:pt x="26835" y="24130"/>
                  </a:lnTo>
                  <a:lnTo>
                    <a:pt x="93916" y="24130"/>
                  </a:lnTo>
                  <a:lnTo>
                    <a:pt x="93916" y="0"/>
                  </a:lnTo>
                  <a:close/>
                </a:path>
              </a:pathLst>
            </a:custGeom>
            <a:solidFill>
              <a:srgbClr val="EC1F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45">
            <a:extLst>
              <a:ext uri="{FF2B5EF4-FFF2-40B4-BE49-F238E27FC236}">
                <a16:creationId xmlns:a16="http://schemas.microsoft.com/office/drawing/2014/main" id="{F9052A3B-0766-E38A-37C9-97834693D067}"/>
              </a:ext>
            </a:extLst>
          </p:cNvPr>
          <p:cNvSpPr/>
          <p:nvPr userDrawn="1"/>
        </p:nvSpPr>
        <p:spPr>
          <a:xfrm>
            <a:off x="12537745" y="610971"/>
            <a:ext cx="121285" cy="179070"/>
          </a:xfrm>
          <a:custGeom>
            <a:avLst/>
            <a:gdLst/>
            <a:ahLst/>
            <a:cxnLst/>
            <a:rect l="l" t="t" r="r" b="b"/>
            <a:pathLst>
              <a:path w="121284" h="179070">
                <a:moveTo>
                  <a:pt x="121272" y="0"/>
                </a:moveTo>
                <a:lnTo>
                  <a:pt x="0" y="0"/>
                </a:lnTo>
                <a:lnTo>
                  <a:pt x="0" y="24130"/>
                </a:lnTo>
                <a:lnTo>
                  <a:pt x="46951" y="24130"/>
                </a:lnTo>
                <a:lnTo>
                  <a:pt x="46951" y="179070"/>
                </a:lnTo>
                <a:lnTo>
                  <a:pt x="73787" y="179070"/>
                </a:lnTo>
                <a:lnTo>
                  <a:pt x="73787" y="24130"/>
                </a:lnTo>
                <a:lnTo>
                  <a:pt x="121272" y="24130"/>
                </a:lnTo>
                <a:lnTo>
                  <a:pt x="121272" y="0"/>
                </a:lnTo>
                <a:close/>
              </a:path>
            </a:pathLst>
          </a:custGeom>
          <a:solidFill>
            <a:srgbClr val="EC1F2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46">
            <a:extLst>
              <a:ext uri="{FF2B5EF4-FFF2-40B4-BE49-F238E27FC236}">
                <a16:creationId xmlns:a16="http://schemas.microsoft.com/office/drawing/2014/main" id="{74A64147-7D8E-CAC8-64DB-13EE6F39A7D7}"/>
              </a:ext>
            </a:extLst>
          </p:cNvPr>
          <p:cNvPicPr/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0018" y="608229"/>
            <a:ext cx="114655" cy="184721"/>
          </a:xfrm>
          <a:prstGeom prst="rect">
            <a:avLst/>
          </a:prstGeom>
        </p:spPr>
      </p:pic>
      <p:pic>
        <p:nvPicPr>
          <p:cNvPr id="55" name="object 47">
            <a:extLst>
              <a:ext uri="{FF2B5EF4-FFF2-40B4-BE49-F238E27FC236}">
                <a16:creationId xmlns:a16="http://schemas.microsoft.com/office/drawing/2014/main" id="{84F77DF7-89AF-08C4-51EB-655C1FC2CF77}"/>
              </a:ext>
            </a:extLst>
          </p:cNvPr>
          <p:cNvPicPr/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1210" y="610950"/>
            <a:ext cx="112090" cy="179222"/>
          </a:xfrm>
          <a:prstGeom prst="rect">
            <a:avLst/>
          </a:prstGeom>
        </p:spPr>
      </p:pic>
      <p:pic>
        <p:nvPicPr>
          <p:cNvPr id="56" name="object 48">
            <a:extLst>
              <a:ext uri="{FF2B5EF4-FFF2-40B4-BE49-F238E27FC236}">
                <a16:creationId xmlns:a16="http://schemas.microsoft.com/office/drawing/2014/main" id="{4AA385AC-F1B7-A17D-C3EA-FF80CB38DEA2}"/>
              </a:ext>
            </a:extLst>
          </p:cNvPr>
          <p:cNvPicPr/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3560" y="369009"/>
            <a:ext cx="311364" cy="437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31A6821-F03F-9748-BC9B-E20233A9353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66259" y="1310100"/>
            <a:ext cx="11654580" cy="4358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982" b="1"/>
            </a:lvl1pPr>
            <a:lvl2pPr marL="503377" indent="0">
              <a:buNone/>
              <a:defRPr sz="2202" b="1"/>
            </a:lvl2pPr>
            <a:lvl3pPr marL="1006754" indent="0">
              <a:buNone/>
              <a:defRPr sz="1982" b="1"/>
            </a:lvl3pPr>
            <a:lvl4pPr marL="1510132" indent="0">
              <a:buNone/>
              <a:defRPr sz="1762" b="1"/>
            </a:lvl4pPr>
            <a:lvl5pPr marL="2013509" indent="0">
              <a:buNone/>
              <a:defRPr sz="1762" b="1"/>
            </a:lvl5pPr>
            <a:lvl6pPr marL="2516886" indent="0">
              <a:buNone/>
              <a:defRPr sz="1762" b="1"/>
            </a:lvl6pPr>
            <a:lvl7pPr marL="3020263" indent="0">
              <a:buNone/>
              <a:defRPr sz="1762" b="1"/>
            </a:lvl7pPr>
            <a:lvl8pPr marL="3523640" indent="0">
              <a:buNone/>
              <a:defRPr sz="1762" b="1"/>
            </a:lvl8pPr>
            <a:lvl9pPr marL="4027018" indent="0">
              <a:buNone/>
              <a:defRPr sz="1762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FA8564-FAE4-B04E-9817-6E02BBBC9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259" y="2605761"/>
            <a:ext cx="11669539" cy="4244647"/>
          </a:xfrm>
          <a:prstGeom prst="rect">
            <a:avLst/>
          </a:prstGeom>
        </p:spPr>
        <p:txBody>
          <a:bodyPr>
            <a:noAutofit/>
          </a:bodyPr>
          <a:lstStyle>
            <a:lvl1pPr marL="297270" indent="-297270">
              <a:lnSpc>
                <a:spcPts val="2863"/>
              </a:lnSpc>
              <a:spcAft>
                <a:spcPts val="551"/>
              </a:spcAft>
              <a:buFont typeface="Symbol" pitchFamily="2" charset="2"/>
              <a:buChar char="-"/>
              <a:tabLst>
                <a:tab pos="396360" algn="l"/>
              </a:tabLst>
              <a:defRPr sz="1982" spc="22" baseline="0"/>
            </a:lvl1pPr>
            <a:lvl2pPr marL="636158" indent="-297270">
              <a:lnSpc>
                <a:spcPts val="2863"/>
              </a:lnSpc>
              <a:spcAft>
                <a:spcPts val="551"/>
              </a:spcAft>
              <a:buFont typeface="Symbol" pitchFamily="2" charset="2"/>
              <a:buChar char="-"/>
              <a:tabLst>
                <a:tab pos="396360" algn="l"/>
              </a:tabLst>
              <a:defRPr sz="1982" spc="22" baseline="0"/>
            </a:lvl2pPr>
            <a:lvl3pPr marL="951264" indent="-297270">
              <a:lnSpc>
                <a:spcPts val="2863"/>
              </a:lnSpc>
              <a:spcAft>
                <a:spcPts val="551"/>
              </a:spcAft>
              <a:buFont typeface="Symbol" pitchFamily="2" charset="2"/>
              <a:buChar char="-"/>
              <a:tabLst>
                <a:tab pos="396360" algn="l"/>
              </a:tabLst>
              <a:defRPr sz="1982" spc="22" baseline="0"/>
            </a:lvl3pPr>
            <a:lvl4pPr marL="1268352" indent="-297270">
              <a:lnSpc>
                <a:spcPts val="2863"/>
              </a:lnSpc>
              <a:spcAft>
                <a:spcPts val="551"/>
              </a:spcAft>
              <a:buFont typeface="Symbol" pitchFamily="2" charset="2"/>
              <a:buChar char="-"/>
              <a:tabLst>
                <a:tab pos="396360" algn="l"/>
              </a:tabLst>
              <a:defRPr sz="1982" spc="22" baseline="0"/>
            </a:lvl4pPr>
            <a:lvl5pPr marL="1625076" indent="-297270">
              <a:lnSpc>
                <a:spcPts val="2863"/>
              </a:lnSpc>
              <a:spcAft>
                <a:spcPts val="551"/>
              </a:spcAft>
              <a:buFont typeface="Symbol" pitchFamily="2" charset="2"/>
              <a:buChar char="-"/>
              <a:tabLst>
                <a:tab pos="396360" algn="l"/>
              </a:tabLst>
              <a:defRPr sz="1982" spc="22"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D7FC472-4FE5-5E48-AC38-64930DFEF0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59" y="1739984"/>
            <a:ext cx="11654580" cy="4358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0000"/>
              </a:lnSpc>
              <a:defRPr sz="3083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Haupttitel (28pt fett)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56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3">
            <a:extLst>
              <a:ext uri="{FF2B5EF4-FFF2-40B4-BE49-F238E27FC236}">
                <a16:creationId xmlns:a16="http://schemas.microsoft.com/office/drawing/2014/main" id="{6991AD7B-BAA5-7AD0-D772-E763681158E4}"/>
              </a:ext>
            </a:extLst>
          </p:cNvPr>
          <p:cNvSpPr/>
          <p:nvPr userDrawn="1"/>
        </p:nvSpPr>
        <p:spPr>
          <a:xfrm>
            <a:off x="71998" y="6261009"/>
            <a:ext cx="792480" cy="428625"/>
          </a:xfrm>
          <a:custGeom>
            <a:avLst/>
            <a:gdLst/>
            <a:ahLst/>
            <a:cxnLst/>
            <a:rect l="l" t="t" r="r" b="b"/>
            <a:pathLst>
              <a:path w="792480" h="428625">
                <a:moveTo>
                  <a:pt x="791997" y="0"/>
                </a:moveTo>
                <a:lnTo>
                  <a:pt x="363639" y="0"/>
                </a:lnTo>
                <a:lnTo>
                  <a:pt x="363639" y="105943"/>
                </a:lnTo>
                <a:lnTo>
                  <a:pt x="611657" y="105943"/>
                </a:lnTo>
                <a:lnTo>
                  <a:pt x="426059" y="291528"/>
                </a:lnTo>
                <a:lnTo>
                  <a:pt x="386463" y="317347"/>
                </a:lnTo>
                <a:lnTo>
                  <a:pt x="362445" y="321487"/>
                </a:lnTo>
                <a:lnTo>
                  <a:pt x="0" y="321487"/>
                </a:lnTo>
                <a:lnTo>
                  <a:pt x="0" y="427431"/>
                </a:lnTo>
                <a:lnTo>
                  <a:pt x="362445" y="427431"/>
                </a:lnTo>
                <a:lnTo>
                  <a:pt x="416307" y="419143"/>
                </a:lnTo>
                <a:lnTo>
                  <a:pt x="458670" y="400002"/>
                </a:lnTo>
                <a:lnTo>
                  <a:pt x="488293" y="378589"/>
                </a:lnTo>
                <a:lnTo>
                  <a:pt x="503936" y="363486"/>
                </a:lnTo>
                <a:lnTo>
                  <a:pt x="686054" y="181355"/>
                </a:lnTo>
                <a:lnTo>
                  <a:pt x="686054" y="428358"/>
                </a:lnTo>
                <a:lnTo>
                  <a:pt x="791997" y="428358"/>
                </a:lnTo>
                <a:lnTo>
                  <a:pt x="79199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063B46C8-DC79-B90B-5F00-EB4956BBEE74}"/>
              </a:ext>
            </a:extLst>
          </p:cNvPr>
          <p:cNvSpPr/>
          <p:nvPr userDrawn="1"/>
        </p:nvSpPr>
        <p:spPr>
          <a:xfrm>
            <a:off x="431990" y="6805523"/>
            <a:ext cx="1302385" cy="486409"/>
          </a:xfrm>
          <a:custGeom>
            <a:avLst/>
            <a:gdLst/>
            <a:ahLst/>
            <a:cxnLst/>
            <a:rect l="l" t="t" r="r" b="b"/>
            <a:pathLst>
              <a:path w="1302385" h="486409">
                <a:moveTo>
                  <a:pt x="430085" y="0"/>
                </a:moveTo>
                <a:lnTo>
                  <a:pt x="0" y="0"/>
                </a:lnTo>
                <a:lnTo>
                  <a:pt x="0" y="148640"/>
                </a:lnTo>
                <a:lnTo>
                  <a:pt x="430085" y="148640"/>
                </a:lnTo>
                <a:lnTo>
                  <a:pt x="430085" y="0"/>
                </a:lnTo>
                <a:close/>
              </a:path>
              <a:path w="1302385" h="486409">
                <a:moveTo>
                  <a:pt x="952576" y="337451"/>
                </a:moveTo>
                <a:lnTo>
                  <a:pt x="0" y="337451"/>
                </a:lnTo>
                <a:lnTo>
                  <a:pt x="0" y="486092"/>
                </a:lnTo>
                <a:lnTo>
                  <a:pt x="952576" y="486092"/>
                </a:lnTo>
                <a:lnTo>
                  <a:pt x="952576" y="337451"/>
                </a:lnTo>
                <a:close/>
              </a:path>
              <a:path w="1302385" h="486409">
                <a:moveTo>
                  <a:pt x="1301927" y="168719"/>
                </a:moveTo>
                <a:lnTo>
                  <a:pt x="0" y="168719"/>
                </a:lnTo>
                <a:lnTo>
                  <a:pt x="0" y="317360"/>
                </a:lnTo>
                <a:lnTo>
                  <a:pt x="1301927" y="317360"/>
                </a:lnTo>
                <a:lnTo>
                  <a:pt x="1301927" y="168719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F56DAF2F-8F7C-5FD4-7E9E-A21AD560E80B}"/>
              </a:ext>
            </a:extLst>
          </p:cNvPr>
          <p:cNvSpPr txBox="1">
            <a:spLocks/>
          </p:cNvSpPr>
          <p:nvPr userDrawn="1"/>
        </p:nvSpPr>
        <p:spPr>
          <a:xfrm>
            <a:off x="437318" y="6771743"/>
            <a:ext cx="1666120" cy="52770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7305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 marR="5080" lvl="0" indent="8255" defTabSz="914400" eaLnBrk="1" fontAlgn="auto" latinLnBrk="0" hangingPunct="1">
              <a:lnSpc>
                <a:spcPts val="133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5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FOT" panose="020B0504020101020102" pitchFamily="34" charset="0"/>
                <a:cs typeface="OCRFOT" panose="020B0504020101020102" pitchFamily="34" charset="0"/>
              </a:rPr>
              <a:t>NEUE</a:t>
            </a:r>
            <a:br>
              <a:rPr kumimoji="0" lang="de-CH" sz="1200" b="0" i="0" u="none" strike="noStrike" kern="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CRFOT" panose="020B0504020101020102" pitchFamily="34" charset="0"/>
                <a:cs typeface="OCRFOT" panose="020B0504020101020102" pitchFamily="34" charset="0"/>
              </a:rPr>
            </a:br>
            <a:r>
              <a:rPr lang="de-CH" sz="1150" b="0" i="0" noProof="0" dirty="0">
                <a:solidFill>
                  <a:schemeClr val="bg1"/>
                </a:solidFill>
                <a:latin typeface="Tahoma"/>
                <a:cs typeface="Tahoma"/>
              </a:rPr>
              <a:t>ORTSDURCHFAHRT</a:t>
            </a:r>
            <a:br>
              <a:rPr lang="de-CH" sz="1200" b="0" i="0" noProof="0" dirty="0">
                <a:solidFill>
                  <a:schemeClr val="bg1"/>
                </a:solidFill>
                <a:latin typeface="Tahoma"/>
                <a:cs typeface="Tahoma"/>
              </a:rPr>
            </a:br>
            <a:r>
              <a:rPr lang="de-CH" sz="1150" b="0" i="0" noProof="0" dirty="0">
                <a:solidFill>
                  <a:schemeClr val="bg1"/>
                </a:solidFill>
                <a:latin typeface="Tahoma"/>
                <a:cs typeface="Tahoma"/>
              </a:rPr>
              <a:t>BIRSFELDEN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  <p:sldLayoutId id="2147483665" r:id="rId5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99" eaLnBrk="1" hangingPunct="1">
        <a:defRPr>
          <a:latin typeface="+mn-lt"/>
          <a:ea typeface="+mn-ea"/>
          <a:cs typeface="+mn-cs"/>
        </a:defRPr>
      </a:lvl2pPr>
      <a:lvl3pPr marL="914398" eaLnBrk="1" hangingPunct="1">
        <a:defRPr>
          <a:latin typeface="+mn-lt"/>
          <a:ea typeface="+mn-ea"/>
          <a:cs typeface="+mn-cs"/>
        </a:defRPr>
      </a:lvl3pPr>
      <a:lvl4pPr marL="1371597" eaLnBrk="1" hangingPunct="1">
        <a:defRPr>
          <a:latin typeface="+mn-lt"/>
          <a:ea typeface="+mn-ea"/>
          <a:cs typeface="+mn-cs"/>
        </a:defRPr>
      </a:lvl4pPr>
      <a:lvl5pPr marL="1828796" eaLnBrk="1" hangingPunct="1">
        <a:defRPr>
          <a:latin typeface="+mn-lt"/>
          <a:ea typeface="+mn-ea"/>
          <a:cs typeface="+mn-cs"/>
        </a:defRPr>
      </a:lvl5pPr>
      <a:lvl6pPr marL="2285995" eaLnBrk="1" hangingPunct="1">
        <a:defRPr>
          <a:latin typeface="+mn-lt"/>
          <a:ea typeface="+mn-ea"/>
          <a:cs typeface="+mn-cs"/>
        </a:defRPr>
      </a:lvl6pPr>
      <a:lvl7pPr marL="2743194" eaLnBrk="1" hangingPunct="1">
        <a:defRPr>
          <a:latin typeface="+mn-lt"/>
          <a:ea typeface="+mn-ea"/>
          <a:cs typeface="+mn-cs"/>
        </a:defRPr>
      </a:lvl7pPr>
      <a:lvl8pPr marL="3200393" eaLnBrk="1" hangingPunct="1">
        <a:defRPr>
          <a:latin typeface="+mn-lt"/>
          <a:ea typeface="+mn-ea"/>
          <a:cs typeface="+mn-cs"/>
        </a:defRPr>
      </a:lvl8pPr>
      <a:lvl9pPr marL="3657591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99" eaLnBrk="1" hangingPunct="1">
        <a:defRPr>
          <a:latin typeface="+mn-lt"/>
          <a:ea typeface="+mn-ea"/>
          <a:cs typeface="+mn-cs"/>
        </a:defRPr>
      </a:lvl2pPr>
      <a:lvl3pPr marL="914398" eaLnBrk="1" hangingPunct="1">
        <a:defRPr>
          <a:latin typeface="+mn-lt"/>
          <a:ea typeface="+mn-ea"/>
          <a:cs typeface="+mn-cs"/>
        </a:defRPr>
      </a:lvl3pPr>
      <a:lvl4pPr marL="1371597" eaLnBrk="1" hangingPunct="1">
        <a:defRPr>
          <a:latin typeface="+mn-lt"/>
          <a:ea typeface="+mn-ea"/>
          <a:cs typeface="+mn-cs"/>
        </a:defRPr>
      </a:lvl4pPr>
      <a:lvl5pPr marL="1828796" eaLnBrk="1" hangingPunct="1">
        <a:defRPr>
          <a:latin typeface="+mn-lt"/>
          <a:ea typeface="+mn-ea"/>
          <a:cs typeface="+mn-cs"/>
        </a:defRPr>
      </a:lvl5pPr>
      <a:lvl6pPr marL="2285995" eaLnBrk="1" hangingPunct="1">
        <a:defRPr>
          <a:latin typeface="+mn-lt"/>
          <a:ea typeface="+mn-ea"/>
          <a:cs typeface="+mn-cs"/>
        </a:defRPr>
      </a:lvl6pPr>
      <a:lvl7pPr marL="2743194" eaLnBrk="1" hangingPunct="1">
        <a:defRPr>
          <a:latin typeface="+mn-lt"/>
          <a:ea typeface="+mn-ea"/>
          <a:cs typeface="+mn-cs"/>
        </a:defRPr>
      </a:lvl7pPr>
      <a:lvl8pPr marL="3200393" eaLnBrk="1" hangingPunct="1">
        <a:defRPr>
          <a:latin typeface="+mn-lt"/>
          <a:ea typeface="+mn-ea"/>
          <a:cs typeface="+mn-cs"/>
        </a:defRPr>
      </a:lvl8pPr>
      <a:lvl9pPr marL="3657591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tif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5AB05B-B3D6-6627-138D-4F40A6570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799" y="1319629"/>
            <a:ext cx="2380719" cy="828000"/>
          </a:xfrm>
        </p:spPr>
        <p:txBody>
          <a:bodyPr/>
          <a:lstStyle/>
          <a:p>
            <a:r>
              <a:rPr lang="de-CH" sz="6600" dirty="0"/>
              <a:t>Neue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4AF365-8B79-1E41-04E3-C6E9D22B49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53" y="2252029"/>
            <a:ext cx="8430737" cy="828000"/>
          </a:xfrm>
        </p:spPr>
        <p:txBody>
          <a:bodyPr/>
          <a:lstStyle/>
          <a:p>
            <a:r>
              <a:rPr lang="de-CH" dirty="0"/>
              <a:t>Ortsdurchfahrt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DE67B4F-67CF-D9F3-A3AA-AD408E398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1453" y="3184428"/>
            <a:ext cx="5356097" cy="828000"/>
          </a:xfrm>
        </p:spPr>
        <p:txBody>
          <a:bodyPr/>
          <a:lstStyle/>
          <a:p>
            <a:r>
              <a:rPr lang="de-CH" dirty="0"/>
              <a:t>Birsfelden</a:t>
            </a:r>
          </a:p>
        </p:txBody>
      </p:sp>
    </p:spTree>
    <p:extLst>
      <p:ext uri="{BB962C8B-B14F-4D97-AF65-F5344CB8AC3E}">
        <p14:creationId xmlns:p14="http://schemas.microsoft.com/office/powerpoint/2010/main" val="1838768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1. Ausgangslage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8" y="936000"/>
            <a:ext cx="10645217" cy="335989"/>
          </a:xfrm>
        </p:spPr>
        <p:txBody>
          <a:bodyPr/>
          <a:lstStyle/>
          <a:p>
            <a:r>
              <a:rPr lang="de-CH" dirty="0"/>
              <a:t>Vorgaben / Randbedingungen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6472092" cy="44787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 dirty="0"/>
              <a:t>Ortsdurchfahrt Birsfelden ist kantonale Hauptverkehrsstrasse</a:t>
            </a:r>
          </a:p>
          <a:p>
            <a:pPr>
              <a:spcAft>
                <a:spcPts val="600"/>
              </a:spcAft>
            </a:pPr>
            <a:r>
              <a:rPr lang="de-CH" dirty="0"/>
              <a:t>Ortsdurchfahrt Birsfelden ist eine Hauptstrasse Nr. 3/7  (Eidg. Durchgangsstrassenverordnung). Daher muss für alle Fahrzeuge die Durchleitung gewährleistet sein.</a:t>
            </a:r>
          </a:p>
          <a:p>
            <a:pPr>
              <a:spcAft>
                <a:spcPts val="600"/>
              </a:spcAft>
            </a:pPr>
            <a:r>
              <a:rPr lang="de-CH" dirty="0"/>
              <a:t>Gütertransport (LW) auf Kantonsstrassen gewährleisten</a:t>
            </a:r>
          </a:p>
          <a:p>
            <a:pPr lvl="1"/>
            <a:r>
              <a:rPr lang="de-CH" dirty="0"/>
              <a:t>Ziel- und Quellverkehr</a:t>
            </a:r>
          </a:p>
          <a:p>
            <a:pPr lvl="1"/>
            <a:r>
              <a:rPr lang="de-CH" dirty="0"/>
              <a:t>Versorgungsroute Typ 1 (Schwertransporte)</a:t>
            </a:r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5E5CE04-45E2-79A5-335D-A07D54D3C6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086" y="1765201"/>
            <a:ext cx="5137427" cy="385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CB195ED-A481-618E-5587-208A308F8E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990" y="5780533"/>
            <a:ext cx="5760720" cy="152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89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/>
          <a:lstStyle/>
          <a:p>
            <a:r>
              <a:rPr lang="de-CH" dirty="0"/>
              <a:t>1. Ausgangslage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4871"/>
            <a:ext cx="10645217" cy="335989"/>
          </a:xfrm>
        </p:spPr>
        <p:txBody>
          <a:bodyPr/>
          <a:lstStyle/>
          <a:p>
            <a:r>
              <a:rPr lang="de-CH" dirty="0"/>
              <a:t>Projekthistorie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891E2A8-AA83-317D-8720-9EE27AFE6BA6}"/>
              </a:ext>
            </a:extLst>
          </p:cNvPr>
          <p:cNvSpPr txBox="1">
            <a:spLocks/>
          </p:cNvSpPr>
          <p:nvPr/>
        </p:nvSpPr>
        <p:spPr>
          <a:xfrm>
            <a:off x="1440000" y="1800000"/>
            <a:ext cx="10645217" cy="4029825"/>
          </a:xfrm>
          <a:prstGeom prst="rect">
            <a:avLst/>
          </a:prstGeom>
        </p:spPr>
        <p:txBody>
          <a:bodyPr lIns="18000"/>
          <a:lstStyle>
            <a:lvl1pPr marL="265113" indent="-265113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261938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69988" indent="-257175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242888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8125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5995" eaLnBrk="1" hangingPunct="1">
              <a:defRPr>
                <a:latin typeface="+mn-lt"/>
                <a:ea typeface="+mn-ea"/>
                <a:cs typeface="+mn-cs"/>
              </a:defRPr>
            </a:lvl6pPr>
            <a:lvl7pPr marL="2743194" eaLnBrk="1" hangingPunct="1">
              <a:defRPr>
                <a:latin typeface="+mn-lt"/>
                <a:ea typeface="+mn-ea"/>
                <a:cs typeface="+mn-cs"/>
              </a:defRPr>
            </a:lvl7pPr>
            <a:lvl8pPr marL="3200393" eaLnBrk="1" hangingPunct="1">
              <a:defRPr>
                <a:latin typeface="+mn-lt"/>
                <a:ea typeface="+mn-ea"/>
                <a:cs typeface="+mn-cs"/>
              </a:defRPr>
            </a:lvl8pPr>
            <a:lvl9pPr marL="3657591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CH" dirty="0"/>
              <a:t>2018 - 2020: Ausarbeitung des Betriebs- und Gestaltungskonzeptes BGK; mit Begleitgruppe (Vertretung Gemeinde, ansässiges Gewerbe, Anwohnenden)</a:t>
            </a:r>
          </a:p>
          <a:p>
            <a:pPr>
              <a:spcAft>
                <a:spcPts val="600"/>
              </a:spcAft>
            </a:pPr>
            <a:r>
              <a:rPr lang="de-CH" dirty="0"/>
              <a:t>22. August 2019: Information Öffentlichkeit mit Mitwirkungsmöglichkeit der ganzen Bevölkerung vom 29. August – 30. September 2019: Einzelne Kritikpunkte eingegeben und beantwortet</a:t>
            </a:r>
          </a:p>
          <a:p>
            <a:pPr>
              <a:spcAft>
                <a:spcPts val="600"/>
              </a:spcAft>
            </a:pPr>
            <a:r>
              <a:rPr lang="de-DE" dirty="0"/>
              <a:t>2020: Landratsvorlage LRV 2020/149; Ausgabenbewilligung Projektierung.</a:t>
            </a:r>
            <a:br>
              <a:rPr lang="de-DE" dirty="0"/>
            </a:br>
            <a:r>
              <a:rPr lang="de-DE" dirty="0"/>
              <a:t>Stellungnahme Gem. Birsfelden; Auszug:</a:t>
            </a:r>
            <a:br>
              <a:rPr lang="de-DE" dirty="0"/>
            </a:br>
            <a:r>
              <a:rPr lang="de-DE" i="1" dirty="0"/>
              <a:t>.. LRV wird von der Gemeinde vollumfänglich unterstützt. …. Die Attraktivität und Aufenthaltsqualität im Zentrum werden durch Optimierung der Verkehrsflächen gesteigert. </a:t>
            </a:r>
            <a:br>
              <a:rPr lang="de-DE" i="1" dirty="0"/>
            </a:br>
            <a:r>
              <a:rPr lang="de-DE" i="1" dirty="0"/>
              <a:t>…. Das städtebauliche Potential durch den Raumgewinn im Bereich «Roxy» wird ebenfalls gestützt…. </a:t>
            </a:r>
          </a:p>
          <a:p>
            <a:pPr>
              <a:spcAft>
                <a:spcPts val="600"/>
              </a:spcAft>
            </a:pPr>
            <a:r>
              <a:rPr lang="de-DE" dirty="0"/>
              <a:t>Landratsbeschluss vom 28. Mai 2020 zur Vorlage (LRV 2020/149) mit der Bestätigung des Verkehrskonzeptes</a:t>
            </a:r>
          </a:p>
          <a:p>
            <a:endParaRPr lang="de-CH" sz="2000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Font typeface="Arial" panose="020B0604020202020204" pitchFamily="34" charset="0"/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9294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BC170-BD83-F867-BD35-6DB5023A2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E4EC0B-0825-2849-1ABC-11FB329A78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CH" dirty="0"/>
              <a:t>1. Ausgangslage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3BB6306-E312-AEF7-1C4B-DA95C6073A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4871"/>
            <a:ext cx="10645217" cy="335989"/>
          </a:xfrm>
        </p:spPr>
        <p:txBody>
          <a:bodyPr/>
          <a:lstStyle/>
          <a:p>
            <a:r>
              <a:rPr lang="de-CH" dirty="0"/>
              <a:t>Projekthistorie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DCF0D5F-8071-C03D-B547-DF4FD4664EDE}"/>
              </a:ext>
            </a:extLst>
          </p:cNvPr>
          <p:cNvSpPr txBox="1">
            <a:spLocks/>
          </p:cNvSpPr>
          <p:nvPr/>
        </p:nvSpPr>
        <p:spPr>
          <a:xfrm>
            <a:off x="1440000" y="1800000"/>
            <a:ext cx="10645217" cy="4573713"/>
          </a:xfrm>
          <a:prstGeom prst="rect">
            <a:avLst/>
          </a:prstGeom>
        </p:spPr>
        <p:txBody>
          <a:bodyPr lIns="18000"/>
          <a:lstStyle>
            <a:lvl1pPr marL="265113" indent="-265113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261938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69988" indent="-257175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242888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8125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5995" eaLnBrk="1" hangingPunct="1">
              <a:defRPr>
                <a:latin typeface="+mn-lt"/>
                <a:ea typeface="+mn-ea"/>
                <a:cs typeface="+mn-cs"/>
              </a:defRPr>
            </a:lvl6pPr>
            <a:lvl7pPr marL="2743194" eaLnBrk="1" hangingPunct="1">
              <a:defRPr>
                <a:latin typeface="+mn-lt"/>
                <a:ea typeface="+mn-ea"/>
                <a:cs typeface="+mn-cs"/>
              </a:defRPr>
            </a:lvl7pPr>
            <a:lvl8pPr marL="3200393" eaLnBrk="1" hangingPunct="1">
              <a:defRPr>
                <a:latin typeface="+mn-lt"/>
                <a:ea typeface="+mn-ea"/>
                <a:cs typeface="+mn-cs"/>
              </a:defRPr>
            </a:lvl8pPr>
            <a:lvl9pPr marL="3657591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 dirty="0"/>
              <a:t>2020 - 2024: Ausarbeitung Vor- und Bauprojekt auf Basis BGK in Abstimmung mit der Gemeinde Birsfelden, den kantonalen und kommunalen Ämtern und der BVB</a:t>
            </a:r>
          </a:p>
          <a:p>
            <a:pPr>
              <a:spcAft>
                <a:spcPts val="600"/>
              </a:spcAft>
            </a:pPr>
            <a:r>
              <a:rPr lang="de-DE" dirty="0"/>
              <a:t>5. Juli 2022: Einreichung Petition 2022/428 für siedlungsverträgliche Sanierung der Ortsdurchfahrt Birsfelden der IG Ortsdurchfahrt beim Landrat. </a:t>
            </a:r>
          </a:p>
          <a:p>
            <a:pPr>
              <a:spcAft>
                <a:spcPts val="600"/>
              </a:spcAft>
            </a:pPr>
            <a:r>
              <a:rPr lang="de-DE" dirty="0"/>
              <a:t>1. Dezember 2022: Beschluss Landrat Überweisung Petition an den Regierungsrat</a:t>
            </a:r>
          </a:p>
          <a:p>
            <a:pPr>
              <a:spcAft>
                <a:spcPts val="600"/>
              </a:spcAft>
            </a:pPr>
            <a:r>
              <a:rPr lang="de-DE" dirty="0"/>
              <a:t>14. Februar 2023: Schreiben des Regierungsrates an die IG Ortsdurchfahrt</a:t>
            </a:r>
          </a:p>
          <a:p>
            <a:pPr>
              <a:spcAft>
                <a:spcPts val="600"/>
              </a:spcAft>
            </a:pPr>
            <a:r>
              <a:rPr lang="de-DE" dirty="0"/>
              <a:t>Bis September 2023: Überarbeitung Bauprojekt inkl. Vernehmlassung</a:t>
            </a:r>
          </a:p>
          <a:p>
            <a:pPr>
              <a:spcAft>
                <a:spcPts val="600"/>
              </a:spcAft>
            </a:pPr>
            <a:r>
              <a:rPr lang="de-DE" dirty="0"/>
              <a:t>23. August 2023: Bevölkerungsveranstaltung</a:t>
            </a:r>
          </a:p>
          <a:p>
            <a:pPr>
              <a:spcAft>
                <a:spcPts val="600"/>
              </a:spcAft>
            </a:pPr>
            <a:r>
              <a:rPr lang="de-DE" dirty="0"/>
              <a:t>25. September – 7. November 2023: Öffentliche Auflage</a:t>
            </a:r>
          </a:p>
          <a:p>
            <a:pPr>
              <a:spcAft>
                <a:spcPts val="600"/>
              </a:spcAft>
            </a:pPr>
            <a:r>
              <a:rPr lang="de-DE" dirty="0"/>
              <a:t>Ab Januar 2024: </a:t>
            </a:r>
            <a:r>
              <a:rPr lang="de-DE" dirty="0" err="1"/>
              <a:t>Einsprachebearbeitung</a:t>
            </a:r>
            <a:r>
              <a:rPr lang="de-DE" dirty="0"/>
              <a:t> von 72 Einsprachen</a:t>
            </a:r>
          </a:p>
          <a:p>
            <a:pPr>
              <a:spcAft>
                <a:spcPts val="600"/>
              </a:spcAft>
            </a:pPr>
            <a:r>
              <a:rPr lang="de-DE" dirty="0"/>
              <a:t>28.08.2025: Beschluss des Landrates für die Ausgabenbewilligung für die Realisierung</a:t>
            </a:r>
          </a:p>
          <a:p>
            <a:pPr>
              <a:spcAft>
                <a:spcPts val="600"/>
              </a:spcAft>
            </a:pPr>
            <a:r>
              <a:rPr lang="de-DE" dirty="0"/>
              <a:t>20.01.2026: Zustandekommen eines fakultativen Referendums</a:t>
            </a:r>
          </a:p>
          <a:p>
            <a:endParaRPr lang="de-CH" sz="2000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Font typeface="Arial" panose="020B0604020202020204" pitchFamily="34" charset="0"/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64355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2. Verkehrskonzept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Ziele</a:t>
            </a:r>
          </a:p>
        </p:txBody>
      </p:sp>
      <p:sp>
        <p:nvSpPr>
          <p:cNvPr id="73" name="Textplatzhalter 2">
            <a:extLst>
              <a:ext uri="{FF2B5EF4-FFF2-40B4-BE49-F238E27FC236}">
                <a16:creationId xmlns:a16="http://schemas.microsoft.com/office/drawing/2014/main" id="{C31F6903-44F8-D194-2337-4D418281AF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0921144" cy="302433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 dirty="0"/>
              <a:t>Begrenzung des MIV Abflusses durch den Knoten Breite. </a:t>
            </a:r>
            <a:r>
              <a:rPr lang="de-DE" dirty="0"/>
              <a:t>Es wird nur soviel Verkehr in das Zentrum geleitet, wie der Knoten Breite aufnehmen kann.</a:t>
            </a:r>
          </a:p>
          <a:p>
            <a:pPr>
              <a:spcAft>
                <a:spcPts val="600"/>
              </a:spcAft>
            </a:pPr>
            <a:r>
              <a:rPr lang="de-CH" dirty="0"/>
              <a:t>Möglichst fliessender Verkehr im Zentrum. </a:t>
            </a:r>
          </a:p>
          <a:p>
            <a:pPr>
              <a:spcAft>
                <a:spcPts val="600"/>
              </a:spcAft>
            </a:pPr>
            <a:r>
              <a:rPr lang="de-CH" dirty="0"/>
              <a:t>Dazu soll der Rückstau so gut als möglich aus dem Zentrum ferngehalten werden.</a:t>
            </a:r>
          </a:p>
          <a:p>
            <a:pPr>
              <a:spcAft>
                <a:spcPts val="600"/>
              </a:spcAft>
            </a:pPr>
            <a:r>
              <a:rPr lang="de-CH" dirty="0"/>
              <a:t>Das Tram wird neu als Pulkführer im Zentrum verkehren.</a:t>
            </a:r>
          </a:p>
          <a:p>
            <a:pPr>
              <a:spcAft>
                <a:spcPts val="600"/>
              </a:spcAft>
            </a:pPr>
            <a:r>
              <a:rPr lang="de-CH" dirty="0"/>
              <a:t>Einfache Quell- und Zielbeziehungen durch die beiden Kreisel</a:t>
            </a:r>
          </a:p>
        </p:txBody>
      </p:sp>
    </p:spTree>
    <p:extLst>
      <p:ext uri="{BB962C8B-B14F-4D97-AF65-F5344CB8AC3E}">
        <p14:creationId xmlns:p14="http://schemas.microsoft.com/office/powerpoint/2010/main" val="354096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EA6A580-0555-70AB-DB00-91EA7E8D05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46" y="1391293"/>
            <a:ext cx="9145016" cy="591895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2. Verkehrskonzept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Tram-Haltestellen und Knotenformen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78CFD9-42B6-A44F-C14D-6C5BA1806817}"/>
              </a:ext>
            </a:extLst>
          </p:cNvPr>
          <p:cNvSpPr txBox="1"/>
          <p:nvPr/>
        </p:nvSpPr>
        <p:spPr>
          <a:xfrm>
            <a:off x="1303980" y="1494270"/>
            <a:ext cx="1979316" cy="584775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bg1"/>
                </a:solidFill>
              </a:rPr>
              <a:t>Eigentrassee in beiden </a:t>
            </a:r>
            <a:r>
              <a:rPr lang="de-CH" sz="1600" dirty="0" err="1">
                <a:solidFill>
                  <a:schemeClr val="bg1"/>
                </a:solidFill>
              </a:rPr>
              <a:t>FaRi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1527152-97E5-379D-7DA3-39C7FDD14BFE}"/>
              </a:ext>
            </a:extLst>
          </p:cNvPr>
          <p:cNvSpPr txBox="1"/>
          <p:nvPr/>
        </p:nvSpPr>
        <p:spPr>
          <a:xfrm>
            <a:off x="4365145" y="1984224"/>
            <a:ext cx="1859682" cy="584775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bg1"/>
                </a:solidFill>
              </a:rPr>
              <a:t>Mischtrassee in beiden </a:t>
            </a:r>
            <a:r>
              <a:rPr lang="de-CH" sz="1600" dirty="0" err="1">
                <a:solidFill>
                  <a:schemeClr val="bg1"/>
                </a:solidFill>
              </a:rPr>
              <a:t>FaRi</a:t>
            </a:r>
            <a:endParaRPr lang="de-CH" sz="16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0509508-73D2-097C-9DE8-92DBBAB45485}"/>
              </a:ext>
            </a:extLst>
          </p:cNvPr>
          <p:cNvSpPr txBox="1"/>
          <p:nvPr/>
        </p:nvSpPr>
        <p:spPr>
          <a:xfrm>
            <a:off x="7225913" y="4580560"/>
            <a:ext cx="2460109" cy="584775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bg1"/>
                </a:solidFill>
              </a:rPr>
              <a:t>Eigentrassee </a:t>
            </a:r>
            <a:r>
              <a:rPr lang="de-CH" sz="1600" dirty="0" err="1">
                <a:solidFill>
                  <a:schemeClr val="bg1"/>
                </a:solidFill>
              </a:rPr>
              <a:t>FaRi</a:t>
            </a:r>
            <a:r>
              <a:rPr lang="de-CH" sz="1600" dirty="0">
                <a:solidFill>
                  <a:schemeClr val="bg1"/>
                </a:solidFill>
              </a:rPr>
              <a:t> Basel</a:t>
            </a:r>
          </a:p>
          <a:p>
            <a:r>
              <a:rPr lang="de-CH" sz="1600" dirty="0">
                <a:solidFill>
                  <a:schemeClr val="bg1"/>
                </a:solidFill>
              </a:rPr>
              <a:t>Mischtrassee </a:t>
            </a:r>
            <a:r>
              <a:rPr lang="de-CH" sz="1600" dirty="0" err="1">
                <a:solidFill>
                  <a:schemeClr val="bg1"/>
                </a:solidFill>
              </a:rPr>
              <a:t>FaRi</a:t>
            </a:r>
            <a:r>
              <a:rPr lang="de-CH" sz="1600" dirty="0">
                <a:solidFill>
                  <a:schemeClr val="bg1"/>
                </a:solidFill>
              </a:rPr>
              <a:t> Hard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4298264-2305-1404-45A8-E5F698B7478A}"/>
              </a:ext>
            </a:extLst>
          </p:cNvPr>
          <p:cNvSpPr txBox="1"/>
          <p:nvPr/>
        </p:nvSpPr>
        <p:spPr>
          <a:xfrm>
            <a:off x="221348" y="3019760"/>
            <a:ext cx="3061948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tx1"/>
                </a:solidFill>
              </a:rPr>
              <a:t>Haltestelle Bären beide </a:t>
            </a:r>
            <a:r>
              <a:rPr lang="de-CH" sz="1600" dirty="0" err="1">
                <a:solidFill>
                  <a:schemeClr val="tx1"/>
                </a:solidFill>
              </a:rPr>
              <a:t>FaRi</a:t>
            </a:r>
            <a:r>
              <a:rPr lang="de-CH" sz="1600" dirty="0">
                <a:solidFill>
                  <a:schemeClr val="tx1"/>
                </a:solidFill>
              </a:rPr>
              <a:t>: </a:t>
            </a:r>
            <a:r>
              <a:rPr lang="de-CH" sz="1600" dirty="0" err="1">
                <a:solidFill>
                  <a:schemeClr val="tx1"/>
                </a:solidFill>
              </a:rPr>
              <a:t>Kaphaltestelle</a:t>
            </a:r>
            <a:r>
              <a:rPr lang="de-CH" sz="1600" dirty="0">
                <a:solidFill>
                  <a:schemeClr val="tx1"/>
                </a:solidFill>
              </a:rPr>
              <a:t> mit Velozeitinsel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242082-B22C-E77D-9441-085BE5FA8791}"/>
              </a:ext>
            </a:extLst>
          </p:cNvPr>
          <p:cNvSpPr/>
          <p:nvPr/>
        </p:nvSpPr>
        <p:spPr>
          <a:xfrm rot="1419311">
            <a:off x="3794337" y="2600891"/>
            <a:ext cx="432048" cy="113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2453B75-AA07-CF79-2274-6AFBFD0CEC4F}"/>
              </a:ext>
            </a:extLst>
          </p:cNvPr>
          <p:cNvSpPr/>
          <p:nvPr/>
        </p:nvSpPr>
        <p:spPr>
          <a:xfrm rot="1623507">
            <a:off x="4993706" y="3192175"/>
            <a:ext cx="432048" cy="113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Picture 2" descr="Baubeginn für den Kreisel Kreuzstrasse">
            <a:extLst>
              <a:ext uri="{FF2B5EF4-FFF2-40B4-BE49-F238E27FC236}">
                <a16:creationId xmlns:a16="http://schemas.microsoft.com/office/drawing/2014/main" id="{0A9964AF-8EC5-3808-BDFF-BB31A9CAD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471590" y="2233334"/>
            <a:ext cx="441314" cy="44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6BAF52B-AC59-0D3F-2C5C-CDBAE2FADCDB}"/>
              </a:ext>
            </a:extLst>
          </p:cNvPr>
          <p:cNvSpPr/>
          <p:nvPr/>
        </p:nvSpPr>
        <p:spPr>
          <a:xfrm rot="3406279">
            <a:off x="5554881" y="3593683"/>
            <a:ext cx="432048" cy="113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6" name="Picture 2" descr="Baubeginn für den Kreisel Kreuzstrasse">
            <a:extLst>
              <a:ext uri="{FF2B5EF4-FFF2-40B4-BE49-F238E27FC236}">
                <a16:creationId xmlns:a16="http://schemas.microsoft.com/office/drawing/2014/main" id="{0A7A3D1A-03C5-5CF7-CBCF-DC335738B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43798" y="3177368"/>
            <a:ext cx="441314" cy="44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94C0DF1-5ABC-0A07-B170-08FB94DFF0C6}"/>
              </a:ext>
            </a:extLst>
          </p:cNvPr>
          <p:cNvSpPr/>
          <p:nvPr/>
        </p:nvSpPr>
        <p:spPr>
          <a:xfrm rot="1845711">
            <a:off x="7718773" y="5930985"/>
            <a:ext cx="432048" cy="113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31F15EE-4AD1-34BB-57C6-04A991B21889}"/>
              </a:ext>
            </a:extLst>
          </p:cNvPr>
          <p:cNvSpPr/>
          <p:nvPr/>
        </p:nvSpPr>
        <p:spPr>
          <a:xfrm rot="19918098">
            <a:off x="10313751" y="6266404"/>
            <a:ext cx="432048" cy="11380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9963452-ABF8-975E-8A41-8EB74045B62A}"/>
              </a:ext>
            </a:extLst>
          </p:cNvPr>
          <p:cNvSpPr txBox="1"/>
          <p:nvPr/>
        </p:nvSpPr>
        <p:spPr>
          <a:xfrm>
            <a:off x="6942994" y="2103575"/>
            <a:ext cx="3657388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tx1"/>
                </a:solidFill>
              </a:rPr>
              <a:t>Haltestelle Schulstrasse </a:t>
            </a:r>
            <a:r>
              <a:rPr lang="de-CH" sz="1600" dirty="0" err="1">
                <a:solidFill>
                  <a:schemeClr val="tx1"/>
                </a:solidFill>
              </a:rPr>
              <a:t>FaRi</a:t>
            </a:r>
            <a:r>
              <a:rPr lang="de-CH" sz="1600" dirty="0">
                <a:solidFill>
                  <a:schemeClr val="tx1"/>
                </a:solidFill>
              </a:rPr>
              <a:t> Basel: </a:t>
            </a:r>
            <a:r>
              <a:rPr lang="de-CH" sz="1600" dirty="0" err="1">
                <a:solidFill>
                  <a:schemeClr val="tx1"/>
                </a:solidFill>
              </a:rPr>
              <a:t>Kaphaltestelle</a:t>
            </a:r>
            <a:r>
              <a:rPr lang="de-CH" sz="1600" dirty="0">
                <a:solidFill>
                  <a:schemeClr val="tx1"/>
                </a:solidFill>
              </a:rPr>
              <a:t> mit Velozeitinsel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18E71CF-0C94-5F56-FD45-7D176F4706B1}"/>
              </a:ext>
            </a:extLst>
          </p:cNvPr>
          <p:cNvSpPr txBox="1"/>
          <p:nvPr/>
        </p:nvSpPr>
        <p:spPr>
          <a:xfrm>
            <a:off x="1167334" y="4213438"/>
            <a:ext cx="3540229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tx1"/>
                </a:solidFill>
              </a:rPr>
              <a:t>Haltestelle Schulstrasse </a:t>
            </a:r>
            <a:r>
              <a:rPr lang="de-CH" sz="1600" dirty="0" err="1">
                <a:solidFill>
                  <a:schemeClr val="tx1"/>
                </a:solidFill>
              </a:rPr>
              <a:t>FaRi</a:t>
            </a:r>
            <a:r>
              <a:rPr lang="de-CH" sz="1600" dirty="0">
                <a:solidFill>
                  <a:schemeClr val="tx1"/>
                </a:solidFill>
              </a:rPr>
              <a:t> Hard: </a:t>
            </a:r>
            <a:r>
              <a:rPr lang="de-CH" sz="1600" dirty="0" err="1">
                <a:solidFill>
                  <a:schemeClr val="tx1"/>
                </a:solidFill>
              </a:rPr>
              <a:t>Kaphaltestelle</a:t>
            </a:r>
            <a:r>
              <a:rPr lang="de-CH" sz="1600" dirty="0">
                <a:solidFill>
                  <a:schemeClr val="tx1"/>
                </a:solidFill>
              </a:rPr>
              <a:t> mit Velozeitinsel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7608666-5F63-827C-7CD0-70EC83624E88}"/>
              </a:ext>
            </a:extLst>
          </p:cNvPr>
          <p:cNvSpPr txBox="1"/>
          <p:nvPr/>
        </p:nvSpPr>
        <p:spPr>
          <a:xfrm>
            <a:off x="3803017" y="6172222"/>
            <a:ext cx="2771718" cy="1077218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tx1"/>
                </a:solidFill>
              </a:rPr>
              <a:t>Haltestelle Salinenstrasse:</a:t>
            </a:r>
          </a:p>
          <a:p>
            <a:r>
              <a:rPr lang="de-CH" sz="1600" dirty="0" err="1">
                <a:solidFill>
                  <a:schemeClr val="tx1"/>
                </a:solidFill>
              </a:rPr>
              <a:t>FaRi</a:t>
            </a:r>
            <a:r>
              <a:rPr lang="de-CH" sz="1600" dirty="0">
                <a:solidFill>
                  <a:schemeClr val="tx1"/>
                </a:solidFill>
              </a:rPr>
              <a:t> Hard: </a:t>
            </a:r>
            <a:r>
              <a:rPr lang="de-CH" sz="1600" dirty="0" err="1">
                <a:solidFill>
                  <a:schemeClr val="tx1"/>
                </a:solidFill>
              </a:rPr>
              <a:t>Kaphaltestelle</a:t>
            </a:r>
            <a:r>
              <a:rPr lang="de-CH" sz="1600" dirty="0">
                <a:solidFill>
                  <a:schemeClr val="tx1"/>
                </a:solidFill>
              </a:rPr>
              <a:t> mit Velo-Umfahrung</a:t>
            </a:r>
          </a:p>
          <a:p>
            <a:r>
              <a:rPr lang="de-CH" sz="1600" dirty="0" err="1">
                <a:solidFill>
                  <a:schemeClr val="tx1"/>
                </a:solidFill>
              </a:rPr>
              <a:t>FaRi</a:t>
            </a:r>
            <a:r>
              <a:rPr lang="de-CH" sz="1600" dirty="0">
                <a:solidFill>
                  <a:schemeClr val="tx1"/>
                </a:solidFill>
              </a:rPr>
              <a:t> Basel: Inselhaltestelle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E48CB05-AE51-C8B4-E75C-47B5F622D6CE}"/>
              </a:ext>
            </a:extLst>
          </p:cNvPr>
          <p:cNvSpPr txBox="1"/>
          <p:nvPr/>
        </p:nvSpPr>
        <p:spPr>
          <a:xfrm>
            <a:off x="10921384" y="4488161"/>
            <a:ext cx="1911246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600" dirty="0">
                <a:solidFill>
                  <a:schemeClr val="tx1"/>
                </a:solidFill>
              </a:rPr>
              <a:t>Haltestelle Hard:</a:t>
            </a:r>
          </a:p>
          <a:p>
            <a:r>
              <a:rPr lang="de-CH" sz="1600" dirty="0">
                <a:solidFill>
                  <a:schemeClr val="tx1"/>
                </a:solidFill>
              </a:rPr>
              <a:t>In Wendeschlaufe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3514B67-1C8B-B1C1-592B-148FD6593C6A}"/>
              </a:ext>
            </a:extLst>
          </p:cNvPr>
          <p:cNvCxnSpPr>
            <a:cxnSpLocks/>
          </p:cNvCxnSpPr>
          <p:nvPr/>
        </p:nvCxnSpPr>
        <p:spPr>
          <a:xfrm flipV="1">
            <a:off x="3283296" y="2766800"/>
            <a:ext cx="688497" cy="51056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7F897A4A-20BF-14AD-B35C-31F590E428FC}"/>
              </a:ext>
            </a:extLst>
          </p:cNvPr>
          <p:cNvCxnSpPr>
            <a:cxnSpLocks/>
          </p:cNvCxnSpPr>
          <p:nvPr/>
        </p:nvCxnSpPr>
        <p:spPr>
          <a:xfrm flipH="1">
            <a:off x="5317883" y="2548694"/>
            <a:ext cx="1502079" cy="610914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2505C9F3-5239-576C-8892-B8176F421F6E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4707563" y="3687683"/>
            <a:ext cx="1039367" cy="818143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Gerade Verbindung mit Pfeil 1023">
            <a:extLst>
              <a:ext uri="{FF2B5EF4-FFF2-40B4-BE49-F238E27FC236}">
                <a16:creationId xmlns:a16="http://schemas.microsoft.com/office/drawing/2014/main" id="{69F223F8-1C51-4B92-D9CB-137DA056D3A2}"/>
              </a:ext>
            </a:extLst>
          </p:cNvPr>
          <p:cNvCxnSpPr>
            <a:cxnSpLocks/>
          </p:cNvCxnSpPr>
          <p:nvPr/>
        </p:nvCxnSpPr>
        <p:spPr>
          <a:xfrm flipV="1">
            <a:off x="6605697" y="6013673"/>
            <a:ext cx="1258381" cy="72008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Gerade Verbindung mit Pfeil 1027">
            <a:extLst>
              <a:ext uri="{FF2B5EF4-FFF2-40B4-BE49-F238E27FC236}">
                <a16:creationId xmlns:a16="http://schemas.microsoft.com/office/drawing/2014/main" id="{344C9522-9CF8-BEE5-DDB7-2AF07CBE8197}"/>
              </a:ext>
            </a:extLst>
          </p:cNvPr>
          <p:cNvCxnSpPr>
            <a:cxnSpLocks/>
            <a:stCxn id="21" idx="2"/>
            <a:endCxn id="16" idx="3"/>
          </p:cNvCxnSpPr>
          <p:nvPr/>
        </p:nvCxnSpPr>
        <p:spPr>
          <a:xfrm flipH="1">
            <a:off x="10720457" y="5072936"/>
            <a:ext cx="1156550" cy="114885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127" y="4079954"/>
            <a:ext cx="615146" cy="6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99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2. Verkehrskonzept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Verkehrssteuerung MIV</a:t>
            </a:r>
          </a:p>
        </p:txBody>
      </p:sp>
      <p:pic>
        <p:nvPicPr>
          <p:cNvPr id="42" name="Picture 2" descr="Ampelsymbol - vektor. | Premium-Vektor">
            <a:extLst>
              <a:ext uri="{FF2B5EF4-FFF2-40B4-BE49-F238E27FC236}">
                <a16:creationId xmlns:a16="http://schemas.microsoft.com/office/drawing/2014/main" id="{492F1110-EB6A-60FC-5FA5-6A8CF000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1970" y="4017724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Ampelsymbol - vektor. | Premium-Vektor">
            <a:extLst>
              <a:ext uri="{FF2B5EF4-FFF2-40B4-BE49-F238E27FC236}">
                <a16:creationId xmlns:a16="http://schemas.microsoft.com/office/drawing/2014/main" id="{E1CF7349-8AB6-A96C-E4CC-AB185785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063505" y="2539337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Ampelsymbol - vektor. | Premium-Vektor">
            <a:extLst>
              <a:ext uri="{FF2B5EF4-FFF2-40B4-BE49-F238E27FC236}">
                <a16:creationId xmlns:a16="http://schemas.microsoft.com/office/drawing/2014/main" id="{4D903154-4337-FB92-38B6-49D1890A4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134" y="3259417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Ampelsymbol - vektor. | Premium-Vektor">
            <a:extLst>
              <a:ext uri="{FF2B5EF4-FFF2-40B4-BE49-F238E27FC236}">
                <a16:creationId xmlns:a16="http://schemas.microsoft.com/office/drawing/2014/main" id="{B6B4B990-FDBB-B70D-610C-F23A36ED5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5685886" y="2341266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Ampelsymbol - vektor. | Premium-Vektor">
            <a:extLst>
              <a:ext uri="{FF2B5EF4-FFF2-40B4-BE49-F238E27FC236}">
                <a16:creationId xmlns:a16="http://schemas.microsoft.com/office/drawing/2014/main" id="{4C6836CD-C188-B07D-43B2-7FC8B5B83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567934" y="2557290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Ampelsymbol - vektor. | Premium-Vektor">
            <a:extLst>
              <a:ext uri="{FF2B5EF4-FFF2-40B4-BE49-F238E27FC236}">
                <a16:creationId xmlns:a16="http://schemas.microsoft.com/office/drawing/2014/main" id="{56E08127-25AA-580F-96F3-8091B24F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97770">
            <a:off x="6388105" y="3367238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Ampelsymbol - vektor. | Premium-Vektor">
            <a:extLst>
              <a:ext uri="{FF2B5EF4-FFF2-40B4-BE49-F238E27FC236}">
                <a16:creationId xmlns:a16="http://schemas.microsoft.com/office/drawing/2014/main" id="{4C24A792-C9BC-89BF-FB4B-FC265298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877574" y="2341265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Ampelsymbol - vektor. | Premium-Vektor">
            <a:extLst>
              <a:ext uri="{FF2B5EF4-FFF2-40B4-BE49-F238E27FC236}">
                <a16:creationId xmlns:a16="http://schemas.microsoft.com/office/drawing/2014/main" id="{3CCBE178-61EA-1504-1EFF-01BD9A64E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714940" y="3158935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Ampelsymbol - vektor. | Premium-Vektor">
            <a:extLst>
              <a:ext uri="{FF2B5EF4-FFF2-40B4-BE49-F238E27FC236}">
                <a16:creationId xmlns:a16="http://schemas.microsoft.com/office/drawing/2014/main" id="{300F1D01-0C9D-14BF-0D47-ECCA947B2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82276">
            <a:off x="3532462" y="3348688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Ampelsymbol - vektor. | Premium-Vektor">
            <a:extLst>
              <a:ext uri="{FF2B5EF4-FFF2-40B4-BE49-F238E27FC236}">
                <a16:creationId xmlns:a16="http://schemas.microsoft.com/office/drawing/2014/main" id="{5A786063-6F26-18D6-73D5-C34A6F62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831630" y="2539337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lussdiagramm: Verbinder 74">
            <a:extLst>
              <a:ext uri="{FF2B5EF4-FFF2-40B4-BE49-F238E27FC236}">
                <a16:creationId xmlns:a16="http://schemas.microsoft.com/office/drawing/2014/main" id="{0E54FEC5-DFF7-1538-CF1A-95367FF131C1}"/>
              </a:ext>
            </a:extLst>
          </p:cNvPr>
          <p:cNvSpPr/>
          <p:nvPr/>
        </p:nvSpPr>
        <p:spPr>
          <a:xfrm>
            <a:off x="3221586" y="2907268"/>
            <a:ext cx="587672" cy="587672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CD782A15-AC41-40B2-9253-2E416048CA3A}"/>
              </a:ext>
            </a:extLst>
          </p:cNvPr>
          <p:cNvCxnSpPr>
            <a:cxnSpLocks/>
          </p:cNvCxnSpPr>
          <p:nvPr/>
        </p:nvCxnSpPr>
        <p:spPr>
          <a:xfrm>
            <a:off x="513890" y="3180173"/>
            <a:ext cx="2697122" cy="6552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Flussdiagramm: Verbinder 76">
            <a:extLst>
              <a:ext uri="{FF2B5EF4-FFF2-40B4-BE49-F238E27FC236}">
                <a16:creationId xmlns:a16="http://schemas.microsoft.com/office/drawing/2014/main" id="{4488BE96-E7F6-448E-EFF1-2F68F94A0985}"/>
              </a:ext>
            </a:extLst>
          </p:cNvPr>
          <p:cNvSpPr/>
          <p:nvPr/>
        </p:nvSpPr>
        <p:spPr>
          <a:xfrm>
            <a:off x="6058629" y="2907268"/>
            <a:ext cx="587672" cy="587672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45B10B5E-39D9-F70F-3614-6512FBBC4F8B}"/>
              </a:ext>
            </a:extLst>
          </p:cNvPr>
          <p:cNvCxnSpPr>
            <a:cxnSpLocks/>
            <a:stCxn id="75" idx="6"/>
          </p:cNvCxnSpPr>
          <p:nvPr/>
        </p:nvCxnSpPr>
        <p:spPr>
          <a:xfrm flipV="1">
            <a:off x="3809258" y="3201104"/>
            <a:ext cx="2251650" cy="1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580EA121-FA44-F80F-87D2-838A81756516}"/>
              </a:ext>
            </a:extLst>
          </p:cNvPr>
          <p:cNvCxnSpPr>
            <a:cxnSpLocks/>
            <a:stCxn id="77" idx="6"/>
            <a:endCxn id="117" idx="2"/>
          </p:cNvCxnSpPr>
          <p:nvPr/>
        </p:nvCxnSpPr>
        <p:spPr>
          <a:xfrm flipV="1">
            <a:off x="6646301" y="3144465"/>
            <a:ext cx="4072841" cy="5663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6D4572C5-C372-77A0-428D-BA2297894A9B}"/>
              </a:ext>
            </a:extLst>
          </p:cNvPr>
          <p:cNvCxnSpPr>
            <a:cxnSpLocks/>
          </p:cNvCxnSpPr>
          <p:nvPr/>
        </p:nvCxnSpPr>
        <p:spPr>
          <a:xfrm flipV="1">
            <a:off x="7955260" y="3176042"/>
            <a:ext cx="0" cy="1199785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Textfeld 80">
            <a:extLst>
              <a:ext uri="{FF2B5EF4-FFF2-40B4-BE49-F238E27FC236}">
                <a16:creationId xmlns:a16="http://schemas.microsoft.com/office/drawing/2014/main" id="{ABA8AD53-2173-C64B-DF1D-5120949FF7A2}"/>
              </a:ext>
            </a:extLst>
          </p:cNvPr>
          <p:cNvSpPr txBox="1"/>
          <p:nvPr/>
        </p:nvSpPr>
        <p:spPr>
          <a:xfrm>
            <a:off x="8512572" y="3186508"/>
            <a:ext cx="1893611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/>
              <a:t>Rheinfelderstrasse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BBAD79BC-E971-60AD-CE01-73BF9F93B35D}"/>
              </a:ext>
            </a:extLst>
          </p:cNvPr>
          <p:cNvSpPr txBox="1"/>
          <p:nvPr/>
        </p:nvSpPr>
        <p:spPr>
          <a:xfrm rot="16200000">
            <a:off x="7221732" y="3564491"/>
            <a:ext cx="116897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 err="1"/>
              <a:t>Birseckstrasse</a:t>
            </a:r>
            <a:endParaRPr lang="de-CH" sz="1088" dirty="0"/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B8E0332F-9CB3-6D7F-163C-0A94D7F4BE12}"/>
              </a:ext>
            </a:extLst>
          </p:cNvPr>
          <p:cNvCxnSpPr>
            <a:cxnSpLocks/>
          </p:cNvCxnSpPr>
          <p:nvPr/>
        </p:nvCxnSpPr>
        <p:spPr>
          <a:xfrm flipH="1">
            <a:off x="7971619" y="3778615"/>
            <a:ext cx="580070" cy="0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Textfeld 83">
            <a:extLst>
              <a:ext uri="{FF2B5EF4-FFF2-40B4-BE49-F238E27FC236}">
                <a16:creationId xmlns:a16="http://schemas.microsoft.com/office/drawing/2014/main" id="{CC388995-1D63-237B-4D72-A6EF81118945}"/>
              </a:ext>
            </a:extLst>
          </p:cNvPr>
          <p:cNvSpPr txBox="1"/>
          <p:nvPr/>
        </p:nvSpPr>
        <p:spPr>
          <a:xfrm>
            <a:off x="8094520" y="3765748"/>
            <a:ext cx="136485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 err="1"/>
              <a:t>Muttenzerstrasse</a:t>
            </a:r>
            <a:endParaRPr lang="de-CH" sz="1088" dirty="0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39B3F349-4A00-49B3-DE83-1AA44AF900B9}"/>
              </a:ext>
            </a:extLst>
          </p:cNvPr>
          <p:cNvSpPr txBox="1"/>
          <p:nvPr/>
        </p:nvSpPr>
        <p:spPr>
          <a:xfrm>
            <a:off x="4004044" y="3188469"/>
            <a:ext cx="1071232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/>
              <a:t>Hauptstrasse</a:t>
            </a:r>
          </a:p>
        </p:txBody>
      </p: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0CF8F694-29BF-02FE-6D31-89B1C7BEFB15}"/>
              </a:ext>
            </a:extLst>
          </p:cNvPr>
          <p:cNvCxnSpPr>
            <a:cxnSpLocks/>
          </p:cNvCxnSpPr>
          <p:nvPr/>
        </p:nvCxnSpPr>
        <p:spPr>
          <a:xfrm flipV="1">
            <a:off x="6352465" y="1988171"/>
            <a:ext cx="0" cy="919097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7" name="Textfeld 86">
            <a:extLst>
              <a:ext uri="{FF2B5EF4-FFF2-40B4-BE49-F238E27FC236}">
                <a16:creationId xmlns:a16="http://schemas.microsoft.com/office/drawing/2014/main" id="{C52D5579-05FF-9A9B-956A-AFB006F19456}"/>
              </a:ext>
            </a:extLst>
          </p:cNvPr>
          <p:cNvSpPr txBox="1"/>
          <p:nvPr/>
        </p:nvSpPr>
        <p:spPr>
          <a:xfrm rot="16200000">
            <a:off x="5621061" y="1762123"/>
            <a:ext cx="116897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/>
              <a:t>Schulstrasse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8C437486-6BF2-570E-8A35-CF8BB90C61AD}"/>
              </a:ext>
            </a:extLst>
          </p:cNvPr>
          <p:cNvCxnSpPr>
            <a:cxnSpLocks/>
          </p:cNvCxnSpPr>
          <p:nvPr/>
        </p:nvCxnSpPr>
        <p:spPr>
          <a:xfrm flipV="1">
            <a:off x="3515422" y="1937644"/>
            <a:ext cx="0" cy="969624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1A57F8FE-BBEA-DD2A-7BB1-F6409E00B91D}"/>
              </a:ext>
            </a:extLst>
          </p:cNvPr>
          <p:cNvCxnSpPr>
            <a:cxnSpLocks/>
          </p:cNvCxnSpPr>
          <p:nvPr/>
        </p:nvCxnSpPr>
        <p:spPr>
          <a:xfrm>
            <a:off x="1322649" y="1817233"/>
            <a:ext cx="0" cy="2333100"/>
          </a:xfrm>
          <a:prstGeom prst="line">
            <a:avLst/>
          </a:prstGeom>
          <a:ln w="444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Textfeld 89">
            <a:extLst>
              <a:ext uri="{FF2B5EF4-FFF2-40B4-BE49-F238E27FC236}">
                <a16:creationId xmlns:a16="http://schemas.microsoft.com/office/drawing/2014/main" id="{97CD7D2C-4D78-C14D-1352-5D5F590F0879}"/>
              </a:ext>
            </a:extLst>
          </p:cNvPr>
          <p:cNvSpPr txBox="1"/>
          <p:nvPr/>
        </p:nvSpPr>
        <p:spPr>
          <a:xfrm rot="16200000">
            <a:off x="616279" y="2059434"/>
            <a:ext cx="116897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 err="1"/>
              <a:t>Birs</a:t>
            </a:r>
            <a:endParaRPr lang="de-CH" sz="1088" dirty="0"/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B48C87D0-ACE9-2D08-1007-9120A27C3351}"/>
              </a:ext>
            </a:extLst>
          </p:cNvPr>
          <p:cNvSpPr/>
          <p:nvPr/>
        </p:nvSpPr>
        <p:spPr>
          <a:xfrm>
            <a:off x="325432" y="2140422"/>
            <a:ext cx="206229" cy="20373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215B614F-27E5-5812-52F6-0F469A4BF44C}"/>
              </a:ext>
            </a:extLst>
          </p:cNvPr>
          <p:cNvSpPr txBox="1"/>
          <p:nvPr/>
        </p:nvSpPr>
        <p:spPr>
          <a:xfrm>
            <a:off x="1675084" y="2663289"/>
            <a:ext cx="429926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(A)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D3467FCC-68B2-3E2B-1692-6FE7562B04C7}"/>
              </a:ext>
            </a:extLst>
          </p:cNvPr>
          <p:cNvSpPr txBox="1"/>
          <p:nvPr/>
        </p:nvSpPr>
        <p:spPr>
          <a:xfrm>
            <a:off x="2453350" y="2666936"/>
            <a:ext cx="713598" cy="343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32" dirty="0"/>
              <a:t>(B)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A451A2EE-5BFF-1DBD-5151-2E7F20F1A822}"/>
              </a:ext>
            </a:extLst>
          </p:cNvPr>
          <p:cNvSpPr txBox="1"/>
          <p:nvPr/>
        </p:nvSpPr>
        <p:spPr>
          <a:xfrm>
            <a:off x="5033572" y="3349510"/>
            <a:ext cx="450764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(D)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00B9841B-F7AD-C09D-3FA4-27DF6E3B4666}"/>
              </a:ext>
            </a:extLst>
          </p:cNvPr>
          <p:cNvSpPr txBox="1"/>
          <p:nvPr/>
        </p:nvSpPr>
        <p:spPr>
          <a:xfrm>
            <a:off x="4209294" y="2700335"/>
            <a:ext cx="450764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(C)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D345AB74-D228-BC6A-9A75-AFC94AF79C37}"/>
              </a:ext>
            </a:extLst>
          </p:cNvPr>
          <p:cNvSpPr txBox="1"/>
          <p:nvPr/>
        </p:nvSpPr>
        <p:spPr>
          <a:xfrm>
            <a:off x="7052802" y="2685008"/>
            <a:ext cx="423514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(E)</a:t>
            </a: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85DD78E6-9B57-AF58-F57A-18FBA9BC29AB}"/>
              </a:ext>
            </a:extLst>
          </p:cNvPr>
          <p:cNvSpPr txBox="1"/>
          <p:nvPr/>
        </p:nvSpPr>
        <p:spPr>
          <a:xfrm>
            <a:off x="77434" y="1503659"/>
            <a:ext cx="1130051" cy="59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b="1" dirty="0">
                <a:solidFill>
                  <a:srgbClr val="FF0000"/>
                </a:solidFill>
              </a:rPr>
              <a:t>Knoten Breite begrenzt den Abfluss</a:t>
            </a:r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0EFC9426-D7FC-D2B4-D5E6-2251C7B5BAE2}"/>
              </a:ext>
            </a:extLst>
          </p:cNvPr>
          <p:cNvSpPr/>
          <p:nvPr/>
        </p:nvSpPr>
        <p:spPr>
          <a:xfrm>
            <a:off x="1739401" y="2997471"/>
            <a:ext cx="274734" cy="123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958AD629-C31E-023A-BD38-52F34733631F}"/>
              </a:ext>
            </a:extLst>
          </p:cNvPr>
          <p:cNvSpPr/>
          <p:nvPr/>
        </p:nvSpPr>
        <p:spPr>
          <a:xfrm>
            <a:off x="2520223" y="2997471"/>
            <a:ext cx="274734" cy="123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8569D3F9-CEE3-A701-EA6C-8F38D16ABE8E}"/>
              </a:ext>
            </a:extLst>
          </p:cNvPr>
          <p:cNvCxnSpPr>
            <a:cxnSpLocks/>
          </p:cNvCxnSpPr>
          <p:nvPr/>
        </p:nvCxnSpPr>
        <p:spPr>
          <a:xfrm flipV="1">
            <a:off x="2155041" y="2128478"/>
            <a:ext cx="0" cy="1051719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CD417698-691E-AFB1-B7C6-AC14EC46A739}"/>
              </a:ext>
            </a:extLst>
          </p:cNvPr>
          <p:cNvCxnSpPr>
            <a:cxnSpLocks/>
          </p:cNvCxnSpPr>
          <p:nvPr/>
        </p:nvCxnSpPr>
        <p:spPr>
          <a:xfrm flipV="1">
            <a:off x="5542856" y="3208797"/>
            <a:ext cx="0" cy="637798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2" name="Rechteck 101">
            <a:extLst>
              <a:ext uri="{FF2B5EF4-FFF2-40B4-BE49-F238E27FC236}">
                <a16:creationId xmlns:a16="http://schemas.microsoft.com/office/drawing/2014/main" id="{61D64B93-DB17-D435-FE21-94C01E1B2D8B}"/>
              </a:ext>
            </a:extLst>
          </p:cNvPr>
          <p:cNvSpPr/>
          <p:nvPr/>
        </p:nvSpPr>
        <p:spPr>
          <a:xfrm>
            <a:off x="4272159" y="3008755"/>
            <a:ext cx="274734" cy="123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07AC81F0-D19C-64D5-1084-7B9160F8DA7C}"/>
              </a:ext>
            </a:extLst>
          </p:cNvPr>
          <p:cNvSpPr/>
          <p:nvPr/>
        </p:nvSpPr>
        <p:spPr>
          <a:xfrm>
            <a:off x="5097773" y="3258502"/>
            <a:ext cx="274734" cy="123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2B7DBC08-A2BD-4DDD-1843-2DCEB114D412}"/>
              </a:ext>
            </a:extLst>
          </p:cNvPr>
          <p:cNvSpPr/>
          <p:nvPr/>
        </p:nvSpPr>
        <p:spPr>
          <a:xfrm>
            <a:off x="7126179" y="3014709"/>
            <a:ext cx="274734" cy="123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7EB17EF7-A9DE-7622-A4DF-0640B8259E3F}"/>
              </a:ext>
            </a:extLst>
          </p:cNvPr>
          <p:cNvSpPr txBox="1"/>
          <p:nvPr/>
        </p:nvSpPr>
        <p:spPr>
          <a:xfrm>
            <a:off x="3121351" y="2469355"/>
            <a:ext cx="296876" cy="3434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CH" sz="1632" dirty="0"/>
              <a:t>1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1567D590-C26F-7D24-19EC-AAB4E66A9D59}"/>
              </a:ext>
            </a:extLst>
          </p:cNvPr>
          <p:cNvSpPr txBox="1"/>
          <p:nvPr/>
        </p:nvSpPr>
        <p:spPr>
          <a:xfrm>
            <a:off x="3857181" y="2784577"/>
            <a:ext cx="296876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2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B1109925-80F5-1959-D406-672DB5D9A55F}"/>
              </a:ext>
            </a:extLst>
          </p:cNvPr>
          <p:cNvSpPr txBox="1"/>
          <p:nvPr/>
        </p:nvSpPr>
        <p:spPr>
          <a:xfrm>
            <a:off x="5917958" y="2488907"/>
            <a:ext cx="296876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4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B6FD8A39-DF83-4FF0-E5CB-E780E5D7B9B2}"/>
              </a:ext>
            </a:extLst>
          </p:cNvPr>
          <p:cNvSpPr txBox="1"/>
          <p:nvPr/>
        </p:nvSpPr>
        <p:spPr>
          <a:xfrm>
            <a:off x="6693688" y="2797356"/>
            <a:ext cx="296876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3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067CF7C2-3F82-1863-E01F-F1B053929A73}"/>
              </a:ext>
            </a:extLst>
          </p:cNvPr>
          <p:cNvSpPr txBox="1"/>
          <p:nvPr/>
        </p:nvSpPr>
        <p:spPr>
          <a:xfrm>
            <a:off x="8062325" y="4038366"/>
            <a:ext cx="296876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5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1A9AADC8-F699-2341-C067-51F2BCDB54E3}"/>
              </a:ext>
            </a:extLst>
          </p:cNvPr>
          <p:cNvSpPr txBox="1"/>
          <p:nvPr/>
        </p:nvSpPr>
        <p:spPr>
          <a:xfrm>
            <a:off x="8182425" y="2776902"/>
            <a:ext cx="296876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5</a:t>
            </a:r>
          </a:p>
        </p:txBody>
      </p:sp>
      <p:pic>
        <p:nvPicPr>
          <p:cNvPr id="111" name="Picture 2" descr="Baubeginn für den Kreisel Kreuzstrasse">
            <a:extLst>
              <a:ext uri="{FF2B5EF4-FFF2-40B4-BE49-F238E27FC236}">
                <a16:creationId xmlns:a16="http://schemas.microsoft.com/office/drawing/2014/main" id="{87BF48CA-FE2E-3617-2F50-A3504368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57511" y="2940712"/>
            <a:ext cx="507508" cy="5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Baubeginn für den Kreisel Kreuzstrasse">
            <a:extLst>
              <a:ext uri="{FF2B5EF4-FFF2-40B4-BE49-F238E27FC236}">
                <a16:creationId xmlns:a16="http://schemas.microsoft.com/office/drawing/2014/main" id="{C571F969-5E65-F97A-4431-72DB8A234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01729" y="2949719"/>
            <a:ext cx="506758" cy="50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7EBB2F38-7ADE-F24F-63BB-3EF7037BDE35}"/>
              </a:ext>
            </a:extLst>
          </p:cNvPr>
          <p:cNvCxnSpPr>
            <a:cxnSpLocks/>
          </p:cNvCxnSpPr>
          <p:nvPr/>
        </p:nvCxnSpPr>
        <p:spPr>
          <a:xfrm flipV="1">
            <a:off x="2340160" y="3163612"/>
            <a:ext cx="0" cy="63779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Textfeld 113">
            <a:extLst>
              <a:ext uri="{FF2B5EF4-FFF2-40B4-BE49-F238E27FC236}">
                <a16:creationId xmlns:a16="http://schemas.microsoft.com/office/drawing/2014/main" id="{1E738385-9E7E-3497-5986-CEA72D6B5DE2}"/>
              </a:ext>
            </a:extLst>
          </p:cNvPr>
          <p:cNvSpPr txBox="1"/>
          <p:nvPr/>
        </p:nvSpPr>
        <p:spPr>
          <a:xfrm rot="16200000">
            <a:off x="1412525" y="1807769"/>
            <a:ext cx="116897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/>
              <a:t>Baslerstrasse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6DD81FD8-99B9-503F-E7B1-0D0ABA362189}"/>
              </a:ext>
            </a:extLst>
          </p:cNvPr>
          <p:cNvSpPr txBox="1"/>
          <p:nvPr/>
        </p:nvSpPr>
        <p:spPr>
          <a:xfrm rot="16200000">
            <a:off x="1621763" y="3435970"/>
            <a:ext cx="116897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/>
              <a:t>Bärengasse</a:t>
            </a:r>
          </a:p>
        </p:txBody>
      </p:sp>
      <p:pic>
        <p:nvPicPr>
          <p:cNvPr id="116" name="Picture 2" descr="Baubeginn für den Kreisel Kreuzstrasse">
            <a:extLst>
              <a:ext uri="{FF2B5EF4-FFF2-40B4-BE49-F238E27FC236}">
                <a16:creationId xmlns:a16="http://schemas.microsoft.com/office/drawing/2014/main" id="{737EFDD8-962D-B050-A2E1-ADB2142B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52669" y="2891086"/>
            <a:ext cx="506758" cy="50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Flussdiagramm: Verbinder 116">
            <a:extLst>
              <a:ext uri="{FF2B5EF4-FFF2-40B4-BE49-F238E27FC236}">
                <a16:creationId xmlns:a16="http://schemas.microsoft.com/office/drawing/2014/main" id="{994877A7-75BE-F7D4-ECAD-1392856535DB}"/>
              </a:ext>
            </a:extLst>
          </p:cNvPr>
          <p:cNvSpPr/>
          <p:nvPr/>
        </p:nvSpPr>
        <p:spPr>
          <a:xfrm>
            <a:off x="10719142" y="2850629"/>
            <a:ext cx="587672" cy="587672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cxnSp>
        <p:nvCxnSpPr>
          <p:cNvPr id="118" name="Gerader Verbinder 117">
            <a:extLst>
              <a:ext uri="{FF2B5EF4-FFF2-40B4-BE49-F238E27FC236}">
                <a16:creationId xmlns:a16="http://schemas.microsoft.com/office/drawing/2014/main" id="{90F87BAD-7802-BF9B-1458-6B177BEA87C6}"/>
              </a:ext>
            </a:extLst>
          </p:cNvPr>
          <p:cNvCxnSpPr>
            <a:cxnSpLocks/>
          </p:cNvCxnSpPr>
          <p:nvPr/>
        </p:nvCxnSpPr>
        <p:spPr>
          <a:xfrm>
            <a:off x="8007412" y="4086509"/>
            <a:ext cx="1994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Gerader Verbinder 118">
            <a:extLst>
              <a:ext uri="{FF2B5EF4-FFF2-40B4-BE49-F238E27FC236}">
                <a16:creationId xmlns:a16="http://schemas.microsoft.com/office/drawing/2014/main" id="{DD1FFB86-98FE-FEC0-FCCF-FE2967B4FB32}"/>
              </a:ext>
            </a:extLst>
          </p:cNvPr>
          <p:cNvCxnSpPr>
            <a:cxnSpLocks/>
          </p:cNvCxnSpPr>
          <p:nvPr/>
        </p:nvCxnSpPr>
        <p:spPr>
          <a:xfrm flipV="1">
            <a:off x="8107147" y="4086509"/>
            <a:ext cx="0" cy="18248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Gerader Verbinder 119">
            <a:extLst>
              <a:ext uri="{FF2B5EF4-FFF2-40B4-BE49-F238E27FC236}">
                <a16:creationId xmlns:a16="http://schemas.microsoft.com/office/drawing/2014/main" id="{F77961C5-F149-57CA-5455-26A3F075AC58}"/>
              </a:ext>
            </a:extLst>
          </p:cNvPr>
          <p:cNvCxnSpPr>
            <a:cxnSpLocks/>
          </p:cNvCxnSpPr>
          <p:nvPr/>
        </p:nvCxnSpPr>
        <p:spPr>
          <a:xfrm flipV="1">
            <a:off x="8231494" y="2959414"/>
            <a:ext cx="0" cy="1778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86D97428-45AB-4E60-9A9C-63FC92F03087}"/>
              </a:ext>
            </a:extLst>
          </p:cNvPr>
          <p:cNvCxnSpPr>
            <a:cxnSpLocks/>
          </p:cNvCxnSpPr>
          <p:nvPr/>
        </p:nvCxnSpPr>
        <p:spPr>
          <a:xfrm flipH="1">
            <a:off x="8226381" y="3048322"/>
            <a:ext cx="20896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2" name="Freihandform: Form 121">
            <a:extLst>
              <a:ext uri="{FF2B5EF4-FFF2-40B4-BE49-F238E27FC236}">
                <a16:creationId xmlns:a16="http://schemas.microsoft.com/office/drawing/2014/main" id="{2326D832-F1AE-4C67-E75B-3570F20B407D}"/>
              </a:ext>
            </a:extLst>
          </p:cNvPr>
          <p:cNvSpPr/>
          <p:nvPr/>
        </p:nvSpPr>
        <p:spPr>
          <a:xfrm>
            <a:off x="9350064" y="2642222"/>
            <a:ext cx="825379" cy="523991"/>
          </a:xfrm>
          <a:custGeom>
            <a:avLst/>
            <a:gdLst>
              <a:gd name="csX0" fmla="*/ 0 w 825379"/>
              <a:gd name="csY0" fmla="*/ 513346 h 523991"/>
              <a:gd name="csX1" fmla="*/ 631825 w 825379"/>
              <a:gd name="csY1" fmla="*/ 2396 h 523991"/>
              <a:gd name="csX2" fmla="*/ 815975 w 825379"/>
              <a:gd name="csY2" fmla="*/ 329723 h 523991"/>
              <a:gd name="csX3" fmla="*/ 396875 w 825379"/>
              <a:gd name="csY3" fmla="*/ 523991 h 5239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5379" h="523991" extrusionOk="0">
                <a:moveTo>
                  <a:pt x="0" y="513346"/>
                </a:moveTo>
                <a:cubicBezTo>
                  <a:pt x="233356" y="264192"/>
                  <a:pt x="490080" y="35157"/>
                  <a:pt x="631825" y="2396"/>
                </a:cubicBezTo>
                <a:cubicBezTo>
                  <a:pt x="781185" y="-25394"/>
                  <a:pt x="843878" y="243148"/>
                  <a:pt x="815975" y="329723"/>
                </a:cubicBezTo>
                <a:cubicBezTo>
                  <a:pt x="756527" y="436471"/>
                  <a:pt x="582102" y="496545"/>
                  <a:pt x="396875" y="523991"/>
                </a:cubicBezTo>
              </a:path>
            </a:pathLst>
          </a:custGeom>
          <a:noFill/>
          <a:ln w="38100"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25379"/>
                      <a:gd name="connsiteY0" fmla="*/ 612459 h 625159"/>
                      <a:gd name="connsiteX1" fmla="*/ 631825 w 825379"/>
                      <a:gd name="connsiteY1" fmla="*/ 2859 h 625159"/>
                      <a:gd name="connsiteX2" fmla="*/ 815975 w 825379"/>
                      <a:gd name="connsiteY2" fmla="*/ 393384 h 625159"/>
                      <a:gd name="connsiteX3" fmla="*/ 396875 w 825379"/>
                      <a:gd name="connsiteY3" fmla="*/ 625159 h 625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5379" h="625159">
                        <a:moveTo>
                          <a:pt x="0" y="612459"/>
                        </a:moveTo>
                        <a:cubicBezTo>
                          <a:pt x="247914" y="325915"/>
                          <a:pt x="495829" y="39371"/>
                          <a:pt x="631825" y="2859"/>
                        </a:cubicBezTo>
                        <a:cubicBezTo>
                          <a:pt x="767821" y="-33654"/>
                          <a:pt x="855133" y="289667"/>
                          <a:pt x="815975" y="393384"/>
                        </a:cubicBezTo>
                        <a:cubicBezTo>
                          <a:pt x="776817" y="497101"/>
                          <a:pt x="586846" y="561130"/>
                          <a:pt x="396875" y="625159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3" name="Rechteck 122">
            <a:extLst>
              <a:ext uri="{FF2B5EF4-FFF2-40B4-BE49-F238E27FC236}">
                <a16:creationId xmlns:a16="http://schemas.microsoft.com/office/drawing/2014/main" id="{07DFAEC0-3D55-ED72-AF28-1FBC024FC87B}"/>
              </a:ext>
            </a:extLst>
          </p:cNvPr>
          <p:cNvSpPr/>
          <p:nvPr/>
        </p:nvSpPr>
        <p:spPr>
          <a:xfrm>
            <a:off x="8955142" y="2953054"/>
            <a:ext cx="274734" cy="123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sp>
        <p:nvSpPr>
          <p:cNvPr id="124" name="Textfeld 123">
            <a:extLst>
              <a:ext uri="{FF2B5EF4-FFF2-40B4-BE49-F238E27FC236}">
                <a16:creationId xmlns:a16="http://schemas.microsoft.com/office/drawing/2014/main" id="{4C65B66C-ACDA-2684-2EE8-82A8D0D3004F}"/>
              </a:ext>
            </a:extLst>
          </p:cNvPr>
          <p:cNvSpPr txBox="1"/>
          <p:nvPr/>
        </p:nvSpPr>
        <p:spPr>
          <a:xfrm>
            <a:off x="8868575" y="2641101"/>
            <a:ext cx="415498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(F)</a:t>
            </a:r>
          </a:p>
        </p:txBody>
      </p:sp>
      <p:cxnSp>
        <p:nvCxnSpPr>
          <p:cNvPr id="125" name="Gerader Verbinder 124">
            <a:extLst>
              <a:ext uri="{FF2B5EF4-FFF2-40B4-BE49-F238E27FC236}">
                <a16:creationId xmlns:a16="http://schemas.microsoft.com/office/drawing/2014/main" id="{EA76506C-D35D-4985-C1FB-F776DA16DB47}"/>
              </a:ext>
            </a:extLst>
          </p:cNvPr>
          <p:cNvCxnSpPr>
            <a:cxnSpLocks/>
          </p:cNvCxnSpPr>
          <p:nvPr/>
        </p:nvCxnSpPr>
        <p:spPr>
          <a:xfrm flipV="1">
            <a:off x="10266006" y="2944085"/>
            <a:ext cx="0" cy="1778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6" name="Gerader Verbinder 125">
            <a:extLst>
              <a:ext uri="{FF2B5EF4-FFF2-40B4-BE49-F238E27FC236}">
                <a16:creationId xmlns:a16="http://schemas.microsoft.com/office/drawing/2014/main" id="{144383D5-4707-A0FF-11D8-5404A4E8D438}"/>
              </a:ext>
            </a:extLst>
          </p:cNvPr>
          <p:cNvCxnSpPr>
            <a:cxnSpLocks/>
          </p:cNvCxnSpPr>
          <p:nvPr/>
        </p:nvCxnSpPr>
        <p:spPr>
          <a:xfrm flipH="1">
            <a:off x="10260893" y="3032993"/>
            <a:ext cx="20896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7" name="Textfeld 126">
            <a:extLst>
              <a:ext uri="{FF2B5EF4-FFF2-40B4-BE49-F238E27FC236}">
                <a16:creationId xmlns:a16="http://schemas.microsoft.com/office/drawing/2014/main" id="{5F7B599C-C23E-C9CC-907B-85E2B9F1C26E}"/>
              </a:ext>
            </a:extLst>
          </p:cNvPr>
          <p:cNvSpPr txBox="1"/>
          <p:nvPr/>
        </p:nvSpPr>
        <p:spPr>
          <a:xfrm>
            <a:off x="1980861" y="4760736"/>
            <a:ext cx="3522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CH" sz="1200" b="1" dirty="0">
                <a:latin typeface="+mj-lt"/>
              </a:rPr>
              <a:t>Ziele 1 und 2</a:t>
            </a:r>
            <a:r>
              <a:rPr lang="de-CH" sz="1200" dirty="0">
                <a:latin typeface="+mj-lt"/>
              </a:rPr>
              <a:t>: Rückstau bis Detektor (A) von LSA Breite her </a:t>
            </a:r>
            <a:r>
              <a:rPr lang="de-CH" sz="1200" kern="0" dirty="0">
                <a:latin typeface="+mj-lt"/>
                <a:sym typeface="Wingdings" panose="05000000000000000000" pitchFamily="2" charset="2"/>
              </a:rPr>
              <a:t></a:t>
            </a:r>
            <a:r>
              <a:rPr lang="de-CH" sz="1200" dirty="0">
                <a:latin typeface="+mj-lt"/>
              </a:rPr>
              <a:t> zurückhalten Verkehr Rheinstrasse</a:t>
            </a:r>
          </a:p>
          <a:p>
            <a:r>
              <a:rPr lang="de-CH" sz="1200" dirty="0">
                <a:latin typeface="+mj-lt"/>
              </a:rPr>
              <a:t>Rückstau bis Detektor (B) von Breite her </a:t>
            </a:r>
            <a:r>
              <a:rPr lang="de-CH" sz="1200" kern="0" dirty="0">
                <a:latin typeface="+mj-lt"/>
                <a:sym typeface="Wingdings" panose="05000000000000000000" pitchFamily="2" charset="2"/>
              </a:rPr>
              <a:t></a:t>
            </a:r>
            <a:r>
              <a:rPr lang="de-CH" sz="1200" dirty="0">
                <a:latin typeface="+mj-lt"/>
              </a:rPr>
              <a:t> zusätzlich zurückhalten Verkehr Hauptstrasse</a:t>
            </a:r>
          </a:p>
        </p:txBody>
      </p:sp>
      <p:cxnSp>
        <p:nvCxnSpPr>
          <p:cNvPr id="2048" name="Gerader Verbinder 2047">
            <a:extLst>
              <a:ext uri="{FF2B5EF4-FFF2-40B4-BE49-F238E27FC236}">
                <a16:creationId xmlns:a16="http://schemas.microsoft.com/office/drawing/2014/main" id="{0E1A893A-7F22-0806-1D96-AA958D917B7E}"/>
              </a:ext>
            </a:extLst>
          </p:cNvPr>
          <p:cNvCxnSpPr>
            <a:cxnSpLocks/>
          </p:cNvCxnSpPr>
          <p:nvPr/>
        </p:nvCxnSpPr>
        <p:spPr>
          <a:xfrm>
            <a:off x="3258025" y="2789149"/>
            <a:ext cx="1994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49" name="Gerader Verbinder 2048">
            <a:extLst>
              <a:ext uri="{FF2B5EF4-FFF2-40B4-BE49-F238E27FC236}">
                <a16:creationId xmlns:a16="http://schemas.microsoft.com/office/drawing/2014/main" id="{131903C8-1AA0-1FBF-EF2F-F72CF9892BC2}"/>
              </a:ext>
            </a:extLst>
          </p:cNvPr>
          <p:cNvCxnSpPr>
            <a:cxnSpLocks/>
          </p:cNvCxnSpPr>
          <p:nvPr/>
        </p:nvCxnSpPr>
        <p:spPr>
          <a:xfrm flipV="1">
            <a:off x="3357760" y="2614487"/>
            <a:ext cx="0" cy="18248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1" name="Gerader Verbinder 2050">
            <a:extLst>
              <a:ext uri="{FF2B5EF4-FFF2-40B4-BE49-F238E27FC236}">
                <a16:creationId xmlns:a16="http://schemas.microsoft.com/office/drawing/2014/main" id="{5CF05C02-C78E-8408-94C4-FD0CA4039D75}"/>
              </a:ext>
            </a:extLst>
          </p:cNvPr>
          <p:cNvCxnSpPr>
            <a:cxnSpLocks/>
          </p:cNvCxnSpPr>
          <p:nvPr/>
        </p:nvCxnSpPr>
        <p:spPr>
          <a:xfrm flipV="1">
            <a:off x="3899548" y="2981358"/>
            <a:ext cx="0" cy="1778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2" name="Gerader Verbinder 2051">
            <a:extLst>
              <a:ext uri="{FF2B5EF4-FFF2-40B4-BE49-F238E27FC236}">
                <a16:creationId xmlns:a16="http://schemas.microsoft.com/office/drawing/2014/main" id="{4D7BD5AD-7196-443B-2F27-F4046FFC4506}"/>
              </a:ext>
            </a:extLst>
          </p:cNvPr>
          <p:cNvCxnSpPr>
            <a:cxnSpLocks/>
          </p:cNvCxnSpPr>
          <p:nvPr/>
        </p:nvCxnSpPr>
        <p:spPr>
          <a:xfrm flipH="1">
            <a:off x="3894435" y="3070266"/>
            <a:ext cx="20896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3" name="Gerader Verbinder 2052">
            <a:extLst>
              <a:ext uri="{FF2B5EF4-FFF2-40B4-BE49-F238E27FC236}">
                <a16:creationId xmlns:a16="http://schemas.microsoft.com/office/drawing/2014/main" id="{71A8F81A-A6E8-7C8A-E2CD-C92C3CE2A2D5}"/>
              </a:ext>
            </a:extLst>
          </p:cNvPr>
          <p:cNvCxnSpPr>
            <a:cxnSpLocks/>
          </p:cNvCxnSpPr>
          <p:nvPr/>
        </p:nvCxnSpPr>
        <p:spPr>
          <a:xfrm flipV="1">
            <a:off x="6727578" y="2981358"/>
            <a:ext cx="0" cy="1778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4" name="Gerader Verbinder 2053">
            <a:extLst>
              <a:ext uri="{FF2B5EF4-FFF2-40B4-BE49-F238E27FC236}">
                <a16:creationId xmlns:a16="http://schemas.microsoft.com/office/drawing/2014/main" id="{60D33122-6C2A-D204-1FBE-B5BCBC50E24D}"/>
              </a:ext>
            </a:extLst>
          </p:cNvPr>
          <p:cNvCxnSpPr>
            <a:cxnSpLocks/>
          </p:cNvCxnSpPr>
          <p:nvPr/>
        </p:nvCxnSpPr>
        <p:spPr>
          <a:xfrm flipH="1">
            <a:off x="6722465" y="3070266"/>
            <a:ext cx="20896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55" name="Textfeld 2054">
            <a:extLst>
              <a:ext uri="{FF2B5EF4-FFF2-40B4-BE49-F238E27FC236}">
                <a16:creationId xmlns:a16="http://schemas.microsoft.com/office/drawing/2014/main" id="{C9471DC1-8246-23DC-81F2-1ED562B2B921}"/>
              </a:ext>
            </a:extLst>
          </p:cNvPr>
          <p:cNvSpPr txBox="1"/>
          <p:nvPr/>
        </p:nvSpPr>
        <p:spPr>
          <a:xfrm rot="16200000">
            <a:off x="5074506" y="3410934"/>
            <a:ext cx="1168974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 err="1"/>
              <a:t>Birsstegweg</a:t>
            </a:r>
            <a:endParaRPr lang="de-CH" sz="1088" dirty="0"/>
          </a:p>
        </p:txBody>
      </p:sp>
      <p:sp>
        <p:nvSpPr>
          <p:cNvPr id="2056" name="Textfeld 2055">
            <a:extLst>
              <a:ext uri="{FF2B5EF4-FFF2-40B4-BE49-F238E27FC236}">
                <a16:creationId xmlns:a16="http://schemas.microsoft.com/office/drawing/2014/main" id="{F2A53B8E-C64B-4DE5-7B42-B68E26D1EA9A}"/>
              </a:ext>
            </a:extLst>
          </p:cNvPr>
          <p:cNvSpPr txBox="1"/>
          <p:nvPr/>
        </p:nvSpPr>
        <p:spPr>
          <a:xfrm>
            <a:off x="5992435" y="4766371"/>
            <a:ext cx="3694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CH" sz="1200" b="1" dirty="0">
                <a:latin typeface="+mj-lt"/>
              </a:rPr>
              <a:t>Ziel 5</a:t>
            </a:r>
            <a:r>
              <a:rPr lang="de-CH" sz="1200" dirty="0">
                <a:latin typeface="+mj-lt"/>
              </a:rPr>
              <a:t>: Dosieren des Nachfrageüberhangs. Bei Rückstau zw. Kreisel Schulstrasse und LSA Birseckstrasse, also Rückstau bis Detektor (E), wird zusätzlich Verkehr zurückgehalten </a:t>
            </a:r>
            <a:r>
              <a:rPr lang="de-CH" sz="12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de-CH" sz="1200" dirty="0">
                <a:latin typeface="+mj-lt"/>
              </a:rPr>
              <a:t> Verhinderung Überstauung LSA Birseckstrasse und Verflüssigung Verkehr im Zentrum</a:t>
            </a:r>
          </a:p>
        </p:txBody>
      </p:sp>
      <p:cxnSp>
        <p:nvCxnSpPr>
          <p:cNvPr id="2057" name="Gerader Verbinder 2056">
            <a:extLst>
              <a:ext uri="{FF2B5EF4-FFF2-40B4-BE49-F238E27FC236}">
                <a16:creationId xmlns:a16="http://schemas.microsoft.com/office/drawing/2014/main" id="{0FD7A7A3-50C0-7DAF-3F20-27AC22767A6A}"/>
              </a:ext>
            </a:extLst>
          </p:cNvPr>
          <p:cNvCxnSpPr>
            <a:cxnSpLocks/>
          </p:cNvCxnSpPr>
          <p:nvPr/>
        </p:nvCxnSpPr>
        <p:spPr>
          <a:xfrm flipV="1">
            <a:off x="6177278" y="2592668"/>
            <a:ext cx="0" cy="1778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8" name="Gerader Verbinder 2057">
            <a:extLst>
              <a:ext uri="{FF2B5EF4-FFF2-40B4-BE49-F238E27FC236}">
                <a16:creationId xmlns:a16="http://schemas.microsoft.com/office/drawing/2014/main" id="{84C3133C-E972-65AD-F39E-9092AFB25A8F}"/>
              </a:ext>
            </a:extLst>
          </p:cNvPr>
          <p:cNvCxnSpPr>
            <a:cxnSpLocks/>
          </p:cNvCxnSpPr>
          <p:nvPr/>
        </p:nvCxnSpPr>
        <p:spPr>
          <a:xfrm flipH="1">
            <a:off x="6081601" y="2785772"/>
            <a:ext cx="20896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59" name="Textfeld 2058">
            <a:extLst>
              <a:ext uri="{FF2B5EF4-FFF2-40B4-BE49-F238E27FC236}">
                <a16:creationId xmlns:a16="http://schemas.microsoft.com/office/drawing/2014/main" id="{ECBE5E7E-0294-D568-F123-EB57F810933D}"/>
              </a:ext>
            </a:extLst>
          </p:cNvPr>
          <p:cNvSpPr txBox="1"/>
          <p:nvPr/>
        </p:nvSpPr>
        <p:spPr>
          <a:xfrm rot="10800000" flipV="1">
            <a:off x="6037800" y="6083078"/>
            <a:ext cx="37606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CH" sz="1200" b="1" dirty="0">
                <a:latin typeface="+mj-lt"/>
              </a:rPr>
              <a:t>Ziel 6</a:t>
            </a:r>
            <a:r>
              <a:rPr lang="de-CH" sz="1200" dirty="0">
                <a:latin typeface="+mj-lt"/>
              </a:rPr>
              <a:t>: Neben dem Dosieren des Nachfrageüberhangs wird bei Rückstau bis Detektor (F) situativ zusätzlich Verkehr zurückgehalten </a:t>
            </a:r>
            <a:r>
              <a:rPr lang="de-CH" sz="1200" dirty="0">
                <a:latin typeface="+mj-lt"/>
                <a:sym typeface="Wingdings" panose="05000000000000000000" pitchFamily="2" charset="2"/>
              </a:rPr>
              <a:t></a:t>
            </a:r>
            <a:r>
              <a:rPr lang="de-CH" sz="1200" dirty="0">
                <a:latin typeface="+mj-lt"/>
              </a:rPr>
              <a:t> Verhinderung Überstauung Tramwendeschlaufe</a:t>
            </a:r>
          </a:p>
          <a:p>
            <a:r>
              <a:rPr lang="de-CH" sz="1200" dirty="0">
                <a:latin typeface="+mj-lt"/>
              </a:rPr>
              <a:t>Stadtauswärts sind keine Massnahmen notwendig</a:t>
            </a:r>
          </a:p>
        </p:txBody>
      </p:sp>
      <p:sp>
        <p:nvSpPr>
          <p:cNvPr id="2060" name="Textfeld 2059">
            <a:extLst>
              <a:ext uri="{FF2B5EF4-FFF2-40B4-BE49-F238E27FC236}">
                <a16:creationId xmlns:a16="http://schemas.microsoft.com/office/drawing/2014/main" id="{A11286CA-C245-2E4D-A5B3-494DEB9697E9}"/>
              </a:ext>
            </a:extLst>
          </p:cNvPr>
          <p:cNvSpPr txBox="1"/>
          <p:nvPr/>
        </p:nvSpPr>
        <p:spPr>
          <a:xfrm>
            <a:off x="10224836" y="2752947"/>
            <a:ext cx="296876" cy="34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32" dirty="0"/>
              <a:t>6</a:t>
            </a:r>
          </a:p>
        </p:txBody>
      </p:sp>
      <p:cxnSp>
        <p:nvCxnSpPr>
          <p:cNvPr id="2061" name="Gerader Verbinder 2060">
            <a:extLst>
              <a:ext uri="{FF2B5EF4-FFF2-40B4-BE49-F238E27FC236}">
                <a16:creationId xmlns:a16="http://schemas.microsoft.com/office/drawing/2014/main" id="{15849F55-9043-A10E-C8B6-F4D2A00A8E4D}"/>
              </a:ext>
            </a:extLst>
          </p:cNvPr>
          <p:cNvCxnSpPr>
            <a:cxnSpLocks/>
          </p:cNvCxnSpPr>
          <p:nvPr/>
        </p:nvCxnSpPr>
        <p:spPr>
          <a:xfrm flipH="1">
            <a:off x="11306814" y="3116918"/>
            <a:ext cx="580070" cy="0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2" name="Gerader Verbinder 2061">
            <a:extLst>
              <a:ext uri="{FF2B5EF4-FFF2-40B4-BE49-F238E27FC236}">
                <a16:creationId xmlns:a16="http://schemas.microsoft.com/office/drawing/2014/main" id="{06CEF13B-AE06-BEA4-53A0-8345C6A67AF8}"/>
              </a:ext>
            </a:extLst>
          </p:cNvPr>
          <p:cNvCxnSpPr>
            <a:cxnSpLocks/>
          </p:cNvCxnSpPr>
          <p:nvPr/>
        </p:nvCxnSpPr>
        <p:spPr>
          <a:xfrm>
            <a:off x="11012978" y="2471445"/>
            <a:ext cx="0" cy="383688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3" name="Gerader Verbinder 2062">
            <a:extLst>
              <a:ext uri="{FF2B5EF4-FFF2-40B4-BE49-F238E27FC236}">
                <a16:creationId xmlns:a16="http://schemas.microsoft.com/office/drawing/2014/main" id="{3E95B609-3DAC-D67D-C801-45B491AAFCBA}"/>
              </a:ext>
            </a:extLst>
          </p:cNvPr>
          <p:cNvCxnSpPr>
            <a:cxnSpLocks/>
          </p:cNvCxnSpPr>
          <p:nvPr/>
        </p:nvCxnSpPr>
        <p:spPr>
          <a:xfrm>
            <a:off x="11012978" y="3448220"/>
            <a:ext cx="0" cy="192625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64" name="Textfeld 2063">
            <a:extLst>
              <a:ext uri="{FF2B5EF4-FFF2-40B4-BE49-F238E27FC236}">
                <a16:creationId xmlns:a16="http://schemas.microsoft.com/office/drawing/2014/main" id="{4E9E679E-8201-1978-A1F8-4C2F9676C037}"/>
              </a:ext>
            </a:extLst>
          </p:cNvPr>
          <p:cNvSpPr txBox="1"/>
          <p:nvPr/>
        </p:nvSpPr>
        <p:spPr>
          <a:xfrm>
            <a:off x="1947358" y="5929108"/>
            <a:ext cx="38210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CH" sz="1200" b="1" dirty="0">
                <a:latin typeface="+mn-lt"/>
              </a:rPr>
              <a:t>Ziele </a:t>
            </a:r>
            <a:r>
              <a:rPr lang="de-CH" sz="1200" b="1" dirty="0">
                <a:latin typeface="+mn-lt"/>
                <a:sym typeface="Wingdings" panose="05000000000000000000" pitchFamily="2" charset="2"/>
              </a:rPr>
              <a:t>3 und 4</a:t>
            </a:r>
            <a:r>
              <a:rPr lang="de-CH" sz="1200" dirty="0">
                <a:latin typeface="+mn-lt"/>
                <a:sym typeface="Wingdings" panose="05000000000000000000" pitchFamily="2" charset="2"/>
              </a:rPr>
              <a:t>:</a:t>
            </a:r>
            <a:r>
              <a:rPr lang="de-CH" sz="1200" dirty="0">
                <a:latin typeface="+mn-lt"/>
              </a:rPr>
              <a:t>Rückstau bis Detektor (D) auf der Hauptstrasse stadtauswärts </a:t>
            </a:r>
            <a:r>
              <a:rPr lang="de-CH" sz="12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de-CH" sz="1200" dirty="0">
                <a:latin typeface="+mn-lt"/>
              </a:rPr>
              <a:t> kurzzeitiges zurückhalten Verkehr</a:t>
            </a:r>
          </a:p>
          <a:p>
            <a:r>
              <a:rPr lang="de-CH" sz="1200" dirty="0">
                <a:latin typeface="+mn-lt"/>
              </a:rPr>
              <a:t>Falls Zentrumsbereich stadteinwärts überlastet ist, also Rückstau bis Detektor (C) </a:t>
            </a:r>
            <a:r>
              <a:rPr lang="de-CH" sz="1200" dirty="0">
                <a:latin typeface="+mn-lt"/>
                <a:sym typeface="Wingdings" panose="05000000000000000000" pitchFamily="2" charset="2"/>
              </a:rPr>
              <a:t></a:t>
            </a:r>
            <a:r>
              <a:rPr lang="de-CH" sz="1200" dirty="0">
                <a:latin typeface="+mn-lt"/>
              </a:rPr>
              <a:t> zurückhalten Verkehr Hauptstrasse und situativ auf der Schulstrasse</a:t>
            </a:r>
          </a:p>
        </p:txBody>
      </p:sp>
      <p:sp>
        <p:nvSpPr>
          <p:cNvPr id="2065" name="Textfeld 2064">
            <a:extLst>
              <a:ext uri="{FF2B5EF4-FFF2-40B4-BE49-F238E27FC236}">
                <a16:creationId xmlns:a16="http://schemas.microsoft.com/office/drawing/2014/main" id="{BA3DEECA-28A8-D0C4-62C2-C1DBA47E5086}"/>
              </a:ext>
            </a:extLst>
          </p:cNvPr>
          <p:cNvSpPr txBox="1"/>
          <p:nvPr/>
        </p:nvSpPr>
        <p:spPr>
          <a:xfrm>
            <a:off x="10501710" y="3643123"/>
            <a:ext cx="1364858" cy="25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88" dirty="0" err="1"/>
              <a:t>Erdnüsslikreisel</a:t>
            </a:r>
            <a:endParaRPr lang="de-CH" sz="1088" dirty="0"/>
          </a:p>
        </p:txBody>
      </p:sp>
      <p:pic>
        <p:nvPicPr>
          <p:cNvPr id="2066" name="Picture 2" descr="Ampelsymbol - vektor. | Premium-Vektor">
            <a:extLst>
              <a:ext uri="{FF2B5EF4-FFF2-40B4-BE49-F238E27FC236}">
                <a16:creationId xmlns:a16="http://schemas.microsoft.com/office/drawing/2014/main" id="{DA411093-455A-6A58-5A15-FFE92BAD3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0342" y="5005561"/>
            <a:ext cx="450000" cy="4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Rechteck 2066">
            <a:extLst>
              <a:ext uri="{FF2B5EF4-FFF2-40B4-BE49-F238E27FC236}">
                <a16:creationId xmlns:a16="http://schemas.microsoft.com/office/drawing/2014/main" id="{3125599F-547F-6B27-EA32-4E4D60BD1ECA}"/>
              </a:ext>
            </a:extLst>
          </p:cNvPr>
          <p:cNvSpPr/>
          <p:nvPr/>
        </p:nvSpPr>
        <p:spPr>
          <a:xfrm>
            <a:off x="9880302" y="4789537"/>
            <a:ext cx="274734" cy="1232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632"/>
          </a:p>
        </p:txBody>
      </p:sp>
      <p:cxnSp>
        <p:nvCxnSpPr>
          <p:cNvPr id="2068" name="Gerader Verbinder 2067">
            <a:extLst>
              <a:ext uri="{FF2B5EF4-FFF2-40B4-BE49-F238E27FC236}">
                <a16:creationId xmlns:a16="http://schemas.microsoft.com/office/drawing/2014/main" id="{0881DD6C-B770-E306-3273-EC47A6603D11}"/>
              </a:ext>
            </a:extLst>
          </p:cNvPr>
          <p:cNvCxnSpPr>
            <a:cxnSpLocks/>
          </p:cNvCxnSpPr>
          <p:nvPr/>
        </p:nvCxnSpPr>
        <p:spPr>
          <a:xfrm flipH="1">
            <a:off x="9966478" y="4573513"/>
            <a:ext cx="20896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9" name="Gerader Verbinder 2068">
            <a:extLst>
              <a:ext uri="{FF2B5EF4-FFF2-40B4-BE49-F238E27FC236}">
                <a16:creationId xmlns:a16="http://schemas.microsoft.com/office/drawing/2014/main" id="{D03538A3-4929-C4DA-2A2D-6EC2DC9CE92D}"/>
              </a:ext>
            </a:extLst>
          </p:cNvPr>
          <p:cNvCxnSpPr>
            <a:cxnSpLocks/>
          </p:cNvCxnSpPr>
          <p:nvPr/>
        </p:nvCxnSpPr>
        <p:spPr>
          <a:xfrm flipV="1">
            <a:off x="9952310" y="4467724"/>
            <a:ext cx="0" cy="17781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70" name="Textfeld 2069">
            <a:extLst>
              <a:ext uri="{FF2B5EF4-FFF2-40B4-BE49-F238E27FC236}">
                <a16:creationId xmlns:a16="http://schemas.microsoft.com/office/drawing/2014/main" id="{CBC31C09-6109-2E9E-EED4-3B07C1BDA37F}"/>
              </a:ext>
            </a:extLst>
          </p:cNvPr>
          <p:cNvSpPr txBox="1"/>
          <p:nvPr/>
        </p:nvSpPr>
        <p:spPr>
          <a:xfrm>
            <a:off x="10175443" y="4435236"/>
            <a:ext cx="1364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Vorgang</a:t>
            </a:r>
          </a:p>
        </p:txBody>
      </p:sp>
      <p:sp>
        <p:nvSpPr>
          <p:cNvPr id="2071" name="Textfeld 2070">
            <a:extLst>
              <a:ext uri="{FF2B5EF4-FFF2-40B4-BE49-F238E27FC236}">
                <a16:creationId xmlns:a16="http://schemas.microsoft.com/office/drawing/2014/main" id="{CDBC2C5C-AAD2-BB4C-1CC3-116E3C6455E6}"/>
              </a:ext>
            </a:extLst>
          </p:cNvPr>
          <p:cNvSpPr txBox="1"/>
          <p:nvPr/>
        </p:nvSpPr>
        <p:spPr>
          <a:xfrm>
            <a:off x="10175443" y="4728475"/>
            <a:ext cx="1364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Detektor</a:t>
            </a:r>
          </a:p>
        </p:txBody>
      </p:sp>
      <p:sp>
        <p:nvSpPr>
          <p:cNvPr id="2072" name="Textfeld 2071">
            <a:extLst>
              <a:ext uri="{FF2B5EF4-FFF2-40B4-BE49-F238E27FC236}">
                <a16:creationId xmlns:a16="http://schemas.microsoft.com/office/drawing/2014/main" id="{9345377E-20D8-66BB-CB56-E7B7E3E52FD3}"/>
              </a:ext>
            </a:extLst>
          </p:cNvPr>
          <p:cNvSpPr txBox="1"/>
          <p:nvPr/>
        </p:nvSpPr>
        <p:spPr>
          <a:xfrm>
            <a:off x="10175443" y="5042958"/>
            <a:ext cx="1364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LSA</a:t>
            </a:r>
          </a:p>
        </p:txBody>
      </p:sp>
    </p:spTree>
    <p:extLst>
      <p:ext uri="{BB962C8B-B14F-4D97-AF65-F5344CB8AC3E}">
        <p14:creationId xmlns:p14="http://schemas.microsoft.com/office/powerpoint/2010/main" val="298122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24090-AF8F-9EF1-599E-C612FD1A5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5228FB-D3DC-1AE5-4126-8C5694D8A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2. Verkehrskonzept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EB88CA-02FF-C447-C8E3-AD9FDF14E7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Simulation</a:t>
            </a:r>
          </a:p>
        </p:txBody>
      </p:sp>
      <p:pic>
        <p:nvPicPr>
          <p:cNvPr id="6" name="BGK Birsfelden">
            <a:hlinkClick r:id="" action="ppaction://media"/>
            <a:extLst>
              <a:ext uri="{FF2B5EF4-FFF2-40B4-BE49-F238E27FC236}">
                <a16:creationId xmlns:a16="http://schemas.microsoft.com/office/drawing/2014/main" id="{7599B64F-60BE-55A2-0EDB-823FE7B06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5558" y="1405161"/>
            <a:ext cx="10975144" cy="617298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52C1F61-37C6-731A-4BCC-AEFF6A57979D}"/>
              </a:ext>
            </a:extLst>
          </p:cNvPr>
          <p:cNvSpPr txBox="1"/>
          <p:nvPr/>
        </p:nvSpPr>
        <p:spPr>
          <a:xfrm>
            <a:off x="231230" y="3419787"/>
            <a:ext cx="216569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50" dirty="0"/>
              <a:t>Simulation aus der BGK</a:t>
            </a:r>
            <a:endParaRPr lang="de-CH" sz="2050" dirty="0"/>
          </a:p>
        </p:txBody>
      </p:sp>
    </p:spTree>
    <p:extLst>
      <p:ext uri="{BB962C8B-B14F-4D97-AF65-F5344CB8AC3E}">
        <p14:creationId xmlns:p14="http://schemas.microsoft.com/office/powerpoint/2010/main" val="22057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250F0-4300-7E77-E061-D6C9684B3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A3C2C04-513B-D45D-0677-650E33C245EF}"/>
              </a:ext>
            </a:extLst>
          </p:cNvPr>
          <p:cNvSpPr txBox="1">
            <a:spLocks/>
          </p:cNvSpPr>
          <p:nvPr/>
        </p:nvSpPr>
        <p:spPr>
          <a:xfrm>
            <a:off x="10538111" y="6992326"/>
            <a:ext cx="1955904" cy="40201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000"/>
              </a:spcBef>
              <a:spcAft>
                <a:spcPts val="500"/>
              </a:spcAft>
              <a:buFont typeface="Symbol" pitchFamily="2" charset="2"/>
              <a:buNone/>
              <a:defRPr sz="1100" b="0" i="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None/>
              <a:defRPr sz="2000" b="1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None/>
              <a:defRPr sz="1800" b="1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None/>
              <a:defRPr sz="1600" b="1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None/>
              <a:defRPr sz="1600" b="1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11" dirty="0"/>
              <a:t>Seite </a:t>
            </a:r>
            <a:fld id="{5E3BF527-C904-F845-AB4D-3D4010AAF0D2}" type="slidenum">
              <a:rPr lang="de-DE" sz="1211"/>
              <a:pPr algn="r"/>
              <a:t>17</a:t>
            </a:fld>
            <a:endParaRPr lang="de-DE" sz="1211" dirty="0"/>
          </a:p>
        </p:txBody>
      </p:sp>
      <p:pic>
        <p:nvPicPr>
          <p:cNvPr id="15" name="Neue Ortsdurchfahrt Birsfelden 2035 ASP_Ausschnitt 2">
            <a:hlinkClick r:id="" action="ppaction://media"/>
            <a:extLst>
              <a:ext uri="{FF2B5EF4-FFF2-40B4-BE49-F238E27FC236}">
                <a16:creationId xmlns:a16="http://schemas.microsoft.com/office/drawing/2014/main" id="{789F3C2E-B28E-7923-B699-DDFC7EE26C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162"/>
            <a:ext cx="13423900" cy="7567060"/>
          </a:xfrm>
        </p:spPr>
      </p:pic>
    </p:spTree>
    <p:extLst>
      <p:ext uri="{BB962C8B-B14F-4D97-AF65-F5344CB8AC3E}">
        <p14:creationId xmlns:p14="http://schemas.microsoft.com/office/powerpoint/2010/main" val="263246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250F0-4300-7E77-E061-D6C9684B3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A3C2C04-513B-D45D-0677-650E33C245EF}"/>
              </a:ext>
            </a:extLst>
          </p:cNvPr>
          <p:cNvSpPr txBox="1">
            <a:spLocks/>
          </p:cNvSpPr>
          <p:nvPr/>
        </p:nvSpPr>
        <p:spPr>
          <a:xfrm>
            <a:off x="10538111" y="6992326"/>
            <a:ext cx="1955904" cy="402018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000"/>
              </a:spcBef>
              <a:spcAft>
                <a:spcPts val="500"/>
              </a:spcAft>
              <a:buFont typeface="Symbol" pitchFamily="2" charset="2"/>
              <a:buNone/>
              <a:defRPr sz="1100" b="0" i="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None/>
              <a:defRPr sz="2000" b="1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None/>
              <a:defRPr sz="1800" b="1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None/>
              <a:defRPr sz="1600" b="1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None/>
              <a:defRPr sz="1600" b="1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211" dirty="0"/>
              <a:t>Seite </a:t>
            </a:r>
            <a:fld id="{5E3BF527-C904-F845-AB4D-3D4010AAF0D2}" type="slidenum">
              <a:rPr lang="de-DE" sz="1211"/>
              <a:pPr algn="r"/>
              <a:t>18</a:t>
            </a:fld>
            <a:endParaRPr lang="de-DE" sz="1211" dirty="0"/>
          </a:p>
        </p:txBody>
      </p:sp>
      <p:pic>
        <p:nvPicPr>
          <p:cNvPr id="10" name="Neue Ortsdurchfahrt Birsfelden 2035 ASP_Ausschnitt 1">
            <a:hlinkClick r:id="" action="ppaction://media"/>
            <a:extLst>
              <a:ext uri="{FF2B5EF4-FFF2-40B4-BE49-F238E27FC236}">
                <a16:creationId xmlns:a16="http://schemas.microsoft.com/office/drawing/2014/main" id="{5708375A-A134-144D-AFE8-6F228A2F45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953"/>
            <a:ext cx="13423900" cy="7550944"/>
          </a:xfrm>
        </p:spPr>
      </p:pic>
    </p:spTree>
    <p:extLst>
      <p:ext uri="{BB962C8B-B14F-4D97-AF65-F5344CB8AC3E}">
        <p14:creationId xmlns:p14="http://schemas.microsoft.com/office/powerpoint/2010/main" val="28672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Projektziele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1032590" cy="404671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Sanierung der Ortsdurchfahrt inkl. Tramgleise und Infrastruktur </a:t>
            </a:r>
          </a:p>
          <a:p>
            <a:pPr>
              <a:spcAft>
                <a:spcPts val="600"/>
              </a:spcAft>
            </a:pPr>
            <a:r>
              <a:rPr lang="de-DE" dirty="0"/>
              <a:t>Signalisierung, Markierung, Beleuchtung, Begrünung, Mobiliar, Fahrleitung etc. </a:t>
            </a:r>
          </a:p>
          <a:p>
            <a:pPr>
              <a:spcAft>
                <a:spcPts val="600"/>
              </a:spcAft>
            </a:pPr>
            <a:r>
              <a:rPr lang="de-DE" dirty="0"/>
              <a:t>Verkehrsfluss insbesondere im Zentrumsbereich verbessern </a:t>
            </a:r>
          </a:p>
          <a:p>
            <a:pPr>
              <a:spcAft>
                <a:spcPts val="600"/>
              </a:spcAft>
            </a:pPr>
            <a:r>
              <a:rPr lang="de-CH" dirty="0"/>
              <a:t>Hohe Sicherheit für Fussverkehr + Veloverkehr</a:t>
            </a:r>
          </a:p>
          <a:p>
            <a:pPr>
              <a:spcAft>
                <a:spcPts val="600"/>
              </a:spcAft>
            </a:pPr>
            <a:r>
              <a:rPr lang="de-CH" dirty="0"/>
              <a:t>Gute Aufenthaltsqualität im Strassenraum</a:t>
            </a:r>
          </a:p>
          <a:p>
            <a:pPr>
              <a:spcAft>
                <a:spcPts val="600"/>
              </a:spcAft>
            </a:pPr>
            <a:r>
              <a:rPr lang="de-CH" dirty="0"/>
              <a:t>Hohe Zuverlässigkeit der Abwicklung des Ziel-/ Quellverkehrs</a:t>
            </a:r>
          </a:p>
          <a:p>
            <a:pPr>
              <a:spcAft>
                <a:spcPts val="600"/>
              </a:spcAft>
            </a:pPr>
            <a:r>
              <a:rPr lang="de-CH" dirty="0"/>
              <a:t>Zuverlässige Fahrzeiten ÖV (Fahrplanstabilität)</a:t>
            </a:r>
          </a:p>
          <a:p>
            <a:pPr>
              <a:spcAft>
                <a:spcPts val="600"/>
              </a:spcAft>
            </a:pPr>
            <a:r>
              <a:rPr lang="de-CH" dirty="0"/>
              <a:t>Sicherstellung Zugänglichkeit Erdgeschossnutzung (Gewerbe) entlang Hauptstrasse</a:t>
            </a:r>
            <a:br>
              <a:rPr lang="de-CH" sz="2400" dirty="0"/>
            </a:br>
            <a:endParaRPr lang="de-CH" sz="2400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6806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36E921-D16E-315E-4A73-BF213E0D3A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1310" y="253033"/>
            <a:ext cx="10645217" cy="576064"/>
          </a:xfrm>
        </p:spPr>
        <p:txBody>
          <a:bodyPr/>
          <a:lstStyle/>
          <a:p>
            <a:r>
              <a:rPr lang="de-CH" dirty="0"/>
              <a:t>Inhalt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6715179-71B0-7E4F-8C34-329A7E1A08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9001000" cy="4176464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/>
              <a:t>Ausgangslage</a:t>
            </a: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/>
              <a:t>Verkehrskonzept</a:t>
            </a: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/>
              <a:t>Projekt</a:t>
            </a:r>
            <a:endParaRPr lang="de-CH" dirty="0">
              <a:sym typeface="Wingdings" panose="05000000000000000000" pitchFamily="2" charset="2"/>
            </a:endParaRP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>
                <a:sym typeface="Wingdings" panose="05000000000000000000" pitchFamily="2" charset="2"/>
              </a:rPr>
              <a:t>Tempo 30</a:t>
            </a: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/>
              <a:t>Bauablauf</a:t>
            </a: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/>
              <a:t>Kommunikation </a:t>
            </a:r>
            <a:endParaRPr lang="de-CH" dirty="0">
              <a:sym typeface="Wingdings" panose="05000000000000000000" pitchFamily="2" charset="2"/>
            </a:endParaRP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>
                <a:sym typeface="Wingdings" panose="05000000000000000000" pitchFamily="2" charset="2"/>
              </a:rPr>
              <a:t>Kosten</a:t>
            </a: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/>
              <a:t>Termine</a:t>
            </a: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/>
              <a:t>Alternatives Projekt </a:t>
            </a: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DE" dirty="0"/>
              <a:t>Chancen Bauprojekt</a:t>
            </a:r>
          </a:p>
          <a:p>
            <a:pPr marL="457200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de-CH" dirty="0"/>
              <a:t>Fragen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63036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Blick Richtung Zentrum</a:t>
            </a:r>
          </a:p>
        </p:txBody>
      </p:sp>
      <p:pic>
        <p:nvPicPr>
          <p:cNvPr id="8" name="Grafik 7" descr="Ein Bild, das draußen, Wolke, Himmel, Gebäude enthält.&#10;&#10;Automatisch generierte Beschreibung">
            <a:extLst>
              <a:ext uri="{FF2B5EF4-FFF2-40B4-BE49-F238E27FC236}">
                <a16:creationId xmlns:a16="http://schemas.microsoft.com/office/drawing/2014/main" id="{D8AD5992-FF39-DD02-F3CA-9EBEC8A249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70" y="1605109"/>
            <a:ext cx="7726920" cy="578639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212A5DD-58DA-9E0B-3BF4-02AA2ED09FC6}"/>
              </a:ext>
            </a:extLst>
          </p:cNvPr>
          <p:cNvSpPr txBox="1"/>
          <p:nvPr/>
        </p:nvSpPr>
        <p:spPr>
          <a:xfrm>
            <a:off x="9520262" y="2538421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Linksabbieger in die Bärengasse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6D2434-6616-44C8-7042-ECD0980F59FB}"/>
              </a:ext>
            </a:extLst>
          </p:cNvPr>
          <p:cNvSpPr txBox="1"/>
          <p:nvPr/>
        </p:nvSpPr>
        <p:spPr>
          <a:xfrm>
            <a:off x="9686342" y="5227124"/>
            <a:ext cx="275836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Beidseitiger Velostreifen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D7B27B1-B7B8-7BB0-A89C-8CA39A715341}"/>
              </a:ext>
            </a:extLst>
          </p:cNvPr>
          <p:cNvSpPr txBox="1"/>
          <p:nvPr/>
        </p:nvSpPr>
        <p:spPr>
          <a:xfrm>
            <a:off x="231230" y="5046211"/>
            <a:ext cx="259228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Tram im Eigentrasse</a:t>
            </a:r>
          </a:p>
        </p:txBody>
      </p:sp>
    </p:spTree>
    <p:extLst>
      <p:ext uri="{BB962C8B-B14F-4D97-AF65-F5344CB8AC3E}">
        <p14:creationId xmlns:p14="http://schemas.microsoft.com/office/powerpoint/2010/main" val="3799795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Knoten Haltestelle Bären Bestand</a:t>
            </a:r>
          </a:p>
        </p:txBody>
      </p:sp>
      <p:pic>
        <p:nvPicPr>
          <p:cNvPr id="3" name="V20354_2v_230425_0722_Bus_nicht_ausholen_stark_ueberschleppen-converted">
            <a:hlinkClick r:id="" action="ppaction://media"/>
            <a:extLst>
              <a:ext uri="{FF2B5EF4-FFF2-40B4-BE49-F238E27FC236}">
                <a16:creationId xmlns:a16="http://schemas.microsoft.com/office/drawing/2014/main" id="{1E38DFC1-3199-6E19-43E3-B0E3D2837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144" y="1405160"/>
            <a:ext cx="9236534" cy="615768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8E103A6-9481-5EE6-6D67-79C55AB87092}"/>
              </a:ext>
            </a:extLst>
          </p:cNvPr>
          <p:cNvSpPr txBox="1">
            <a:spLocks/>
          </p:cNvSpPr>
          <p:nvPr/>
        </p:nvSpPr>
        <p:spPr>
          <a:xfrm>
            <a:off x="591270" y="3349377"/>
            <a:ext cx="3619503" cy="8640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ts val="2600"/>
              </a:lnSpc>
              <a:spcBef>
                <a:spcPts val="10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40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20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760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</a:pPr>
            <a:r>
              <a:rPr lang="de-DE" sz="2050" dirty="0"/>
              <a:t>Situation an der Haltestelle Bären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endParaRPr lang="de-DE" sz="2400" dirty="0"/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de-CH" sz="2400" dirty="0"/>
          </a:p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321136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34C85-967F-FD04-E808-07BDBFE95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raußen, Wolke, Himmel, Weg enthält.&#10;&#10;Automatisch generierte Beschreibung">
            <a:extLst>
              <a:ext uri="{FF2B5EF4-FFF2-40B4-BE49-F238E27FC236}">
                <a16:creationId xmlns:a16="http://schemas.microsoft.com/office/drawing/2014/main" id="{BC1A7035-B59E-687C-D728-23673EE561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482" y="1621185"/>
            <a:ext cx="7699758" cy="5766056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511BCF-4C56-B11E-C317-EDFC67DD71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2DCD32-255F-C7DD-751B-21567D706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485" y="904539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Kreisel Rheinstrasse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D3D56AE-FBD2-A9E1-DA1F-A4B35F95736D}"/>
              </a:ext>
            </a:extLst>
          </p:cNvPr>
          <p:cNvSpPr txBox="1"/>
          <p:nvPr/>
        </p:nvSpPr>
        <p:spPr>
          <a:xfrm>
            <a:off x="9352238" y="5149577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Kein «Durchschiessen» möglich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3821441-9BDD-1BC9-FAD8-C182927E3F30}"/>
              </a:ext>
            </a:extLst>
          </p:cNvPr>
          <p:cNvSpPr txBox="1"/>
          <p:nvPr/>
        </p:nvSpPr>
        <p:spPr>
          <a:xfrm>
            <a:off x="447254" y="1625258"/>
            <a:ext cx="3240360" cy="1477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Kreiseldurchmesser 24 m</a:t>
            </a:r>
          </a:p>
          <a:p>
            <a:r>
              <a:rPr lang="de-CH" dirty="0"/>
              <a:t>Gerade ausreichend für eine Befahrung ohne </a:t>
            </a:r>
            <a:r>
              <a:rPr lang="de-CH" dirty="0" err="1"/>
              <a:t>Überschleppung</a:t>
            </a:r>
            <a:r>
              <a:rPr lang="de-CH" dirty="0"/>
              <a:t> der Trottoirs</a:t>
            </a:r>
          </a:p>
          <a:p>
            <a:r>
              <a:rPr lang="de-CH" dirty="0"/>
              <a:t>(20 m zu klein)</a:t>
            </a:r>
          </a:p>
        </p:txBody>
      </p:sp>
    </p:spTree>
    <p:extLst>
      <p:ext uri="{BB962C8B-B14F-4D97-AF65-F5344CB8AC3E}">
        <p14:creationId xmlns:p14="http://schemas.microsoft.com/office/powerpoint/2010/main" val="2213748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Kreisel Rheinstrasse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7B2FF9E-393B-DDB2-4C43-CE61F2C6E5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438" y="1840396"/>
            <a:ext cx="11108457" cy="56506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00EB185-9E4B-9FCD-146D-C33714F14F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62" y="1549177"/>
            <a:ext cx="4016672" cy="28106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DBFB48C-ECF6-D0F3-2538-207B802DA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966" y="1430052"/>
            <a:ext cx="6734175" cy="394335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7175BF7-32D6-3A67-0CA0-AD1E29B9AC47}"/>
              </a:ext>
            </a:extLst>
          </p:cNvPr>
          <p:cNvSpPr txBox="1"/>
          <p:nvPr/>
        </p:nvSpPr>
        <p:spPr>
          <a:xfrm>
            <a:off x="6375966" y="1430052"/>
            <a:ext cx="32403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Kreiseldurchmesser 24m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774F820-6386-19D8-8374-196288159643}"/>
              </a:ext>
            </a:extLst>
          </p:cNvPr>
          <p:cNvSpPr txBox="1"/>
          <p:nvPr/>
        </p:nvSpPr>
        <p:spPr>
          <a:xfrm>
            <a:off x="506046" y="1521717"/>
            <a:ext cx="32403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Kreiseldurchmesser 30m</a:t>
            </a:r>
          </a:p>
        </p:txBody>
      </p:sp>
    </p:spTree>
    <p:extLst>
      <p:ext uri="{BB962C8B-B14F-4D97-AF65-F5344CB8AC3E}">
        <p14:creationId xmlns:p14="http://schemas.microsoft.com/office/powerpoint/2010/main" val="4063918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F81A5-94F2-13F6-E747-AC5BB765A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D9934E-1492-0A92-225E-5098747FB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B760B6-32E5-BB6A-73CC-844B9B3C1A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Kreisel Grabenring/Allschwil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FBEB883D-4819-ABE1-73F4-CF1C37EDB00B}"/>
              </a:ext>
            </a:extLst>
          </p:cNvPr>
          <p:cNvSpPr txBox="1">
            <a:spLocks/>
          </p:cNvSpPr>
          <p:nvPr/>
        </p:nvSpPr>
        <p:spPr>
          <a:xfrm>
            <a:off x="708404" y="3012319"/>
            <a:ext cx="4063781" cy="1682691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99" eaLnBrk="1" hangingPunct="1">
              <a:defRPr>
                <a:latin typeface="+mn-lt"/>
                <a:ea typeface="+mn-ea"/>
                <a:cs typeface="+mn-cs"/>
              </a:defRPr>
            </a:lvl2pPr>
            <a:lvl3pPr marL="914398" eaLnBrk="1" hangingPunct="1">
              <a:defRPr>
                <a:latin typeface="+mn-lt"/>
                <a:ea typeface="+mn-ea"/>
                <a:cs typeface="+mn-cs"/>
              </a:defRPr>
            </a:lvl3pPr>
            <a:lvl4pPr marL="1371597" eaLnBrk="1" hangingPunct="1">
              <a:defRPr>
                <a:latin typeface="+mn-lt"/>
                <a:ea typeface="+mn-ea"/>
                <a:cs typeface="+mn-cs"/>
              </a:defRPr>
            </a:lvl4pPr>
            <a:lvl5pPr marL="1828796" eaLnBrk="1" hangingPunct="1">
              <a:defRPr>
                <a:latin typeface="+mn-lt"/>
                <a:ea typeface="+mn-ea"/>
                <a:cs typeface="+mn-cs"/>
              </a:defRPr>
            </a:lvl5pPr>
            <a:lvl6pPr marL="2285995" eaLnBrk="1" hangingPunct="1">
              <a:defRPr>
                <a:latin typeface="+mn-lt"/>
                <a:ea typeface="+mn-ea"/>
                <a:cs typeface="+mn-cs"/>
              </a:defRPr>
            </a:lvl6pPr>
            <a:lvl7pPr marL="2743194" eaLnBrk="1" hangingPunct="1">
              <a:defRPr>
                <a:latin typeface="+mn-lt"/>
                <a:ea typeface="+mn-ea"/>
                <a:cs typeface="+mn-cs"/>
              </a:defRPr>
            </a:lvl7pPr>
            <a:lvl8pPr marL="3200393" eaLnBrk="1" hangingPunct="1">
              <a:defRPr>
                <a:latin typeface="+mn-lt"/>
                <a:ea typeface="+mn-ea"/>
                <a:cs typeface="+mn-cs"/>
              </a:defRPr>
            </a:lvl8pPr>
            <a:lvl9pPr marL="3657591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CH" sz="2050" dirty="0"/>
              <a:t>Situation der ¾ Befahrung beim Kreisel Grabenring/ Hegenheimermattweg, Durchmesser 24m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endParaRPr lang="de-CH" sz="2400" dirty="0"/>
          </a:p>
        </p:txBody>
      </p:sp>
      <p:pic>
        <p:nvPicPr>
          <p:cNvPr id="6" name="Bus_01_Innenkreis">
            <a:hlinkClick r:id="" action="ppaction://media"/>
            <a:extLst>
              <a:ext uri="{FF2B5EF4-FFF2-40B4-BE49-F238E27FC236}">
                <a16:creationId xmlns:a16="http://schemas.microsoft.com/office/drawing/2014/main" id="{662612CB-4031-6316-11BC-3ABE5D105F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2185" y="1792171"/>
            <a:ext cx="8708517" cy="58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7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F81A5-94F2-13F6-E747-AC5BB765A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D9934E-1492-0A92-225E-5098747FB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DB760B6-32E5-BB6A-73CC-844B9B3C1A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Kreisel Grabenring/Allschwil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69A24A-042F-7627-86F8-6D2779C802D7}"/>
              </a:ext>
            </a:extLst>
          </p:cNvPr>
          <p:cNvSpPr txBox="1">
            <a:spLocks/>
          </p:cNvSpPr>
          <p:nvPr/>
        </p:nvSpPr>
        <p:spPr>
          <a:xfrm>
            <a:off x="581700" y="2845321"/>
            <a:ext cx="4063781" cy="2042731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99" eaLnBrk="1" hangingPunct="1">
              <a:defRPr>
                <a:latin typeface="+mn-lt"/>
                <a:ea typeface="+mn-ea"/>
                <a:cs typeface="+mn-cs"/>
              </a:defRPr>
            </a:lvl2pPr>
            <a:lvl3pPr marL="914398" eaLnBrk="1" hangingPunct="1">
              <a:defRPr>
                <a:latin typeface="+mn-lt"/>
                <a:ea typeface="+mn-ea"/>
                <a:cs typeface="+mn-cs"/>
              </a:defRPr>
            </a:lvl3pPr>
            <a:lvl4pPr marL="1371597" eaLnBrk="1" hangingPunct="1">
              <a:defRPr>
                <a:latin typeface="+mn-lt"/>
                <a:ea typeface="+mn-ea"/>
                <a:cs typeface="+mn-cs"/>
              </a:defRPr>
            </a:lvl4pPr>
            <a:lvl5pPr marL="1828796" eaLnBrk="1" hangingPunct="1">
              <a:defRPr>
                <a:latin typeface="+mn-lt"/>
                <a:ea typeface="+mn-ea"/>
                <a:cs typeface="+mn-cs"/>
              </a:defRPr>
            </a:lvl5pPr>
            <a:lvl6pPr marL="2285995" eaLnBrk="1" hangingPunct="1">
              <a:defRPr>
                <a:latin typeface="+mn-lt"/>
                <a:ea typeface="+mn-ea"/>
                <a:cs typeface="+mn-cs"/>
              </a:defRPr>
            </a:lvl6pPr>
            <a:lvl7pPr marL="2743194" eaLnBrk="1" hangingPunct="1">
              <a:defRPr>
                <a:latin typeface="+mn-lt"/>
                <a:ea typeface="+mn-ea"/>
                <a:cs typeface="+mn-cs"/>
              </a:defRPr>
            </a:lvl7pPr>
            <a:lvl8pPr marL="3200393" eaLnBrk="1" hangingPunct="1">
              <a:defRPr>
                <a:latin typeface="+mn-lt"/>
                <a:ea typeface="+mn-ea"/>
                <a:cs typeface="+mn-cs"/>
              </a:defRPr>
            </a:lvl8pPr>
            <a:lvl9pPr marL="3657591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sz="2050" dirty="0"/>
              <a:t>Situation der ¾ Befahrung beim Kreisel Grabenring/ </a:t>
            </a:r>
            <a:r>
              <a:rPr lang="de-DE" sz="2050" dirty="0" err="1"/>
              <a:t>Hegenheimermattweg</a:t>
            </a:r>
            <a:r>
              <a:rPr lang="de-DE" sz="2050" dirty="0"/>
              <a:t>, Durchmesser 24m, Konflikt </a:t>
            </a:r>
            <a:r>
              <a:rPr lang="de-DE" sz="2050" dirty="0" err="1"/>
              <a:t>Fussgänger</a:t>
            </a:r>
            <a:endParaRPr lang="de-CH" sz="2050" dirty="0"/>
          </a:p>
        </p:txBody>
      </p:sp>
      <p:pic>
        <p:nvPicPr>
          <p:cNvPr id="7" name="Sattelzug_06">
            <a:hlinkClick r:id="" action="ppaction://media"/>
            <a:extLst>
              <a:ext uri="{FF2B5EF4-FFF2-40B4-BE49-F238E27FC236}">
                <a16:creationId xmlns:a16="http://schemas.microsoft.com/office/drawing/2014/main" id="{E4C67A66-5178-97D6-1EA6-664F73A8F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5480" y="1666685"/>
            <a:ext cx="8835221" cy="58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7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975B23F-263D-FE32-AF5B-AD009AF839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486" y="1637436"/>
            <a:ext cx="7713858" cy="577661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Haltestelle Bären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2542D04-EA0B-BF7D-53D4-CC5D2D65BB3D}"/>
              </a:ext>
            </a:extLst>
          </p:cNvPr>
          <p:cNvSpPr txBox="1"/>
          <p:nvPr/>
        </p:nvSpPr>
        <p:spPr>
          <a:xfrm>
            <a:off x="9448256" y="1637436"/>
            <a:ext cx="3388877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Haltestelle Bären in beiden Fahrtrichtungen als </a:t>
            </a:r>
            <a:r>
              <a:rPr lang="de-CH" dirty="0" err="1"/>
              <a:t>Kaphaltestelle</a:t>
            </a:r>
            <a:r>
              <a:rPr lang="de-CH" dirty="0"/>
              <a:t> mit Velozeitinsel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ECBF6B6-CEC2-C964-1B52-2077880DDF00}"/>
              </a:ext>
            </a:extLst>
          </p:cNvPr>
          <p:cNvSpPr txBox="1"/>
          <p:nvPr/>
        </p:nvSpPr>
        <p:spPr>
          <a:xfrm>
            <a:off x="735286" y="1637436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Haltestelle komplett </a:t>
            </a:r>
            <a:r>
              <a:rPr lang="de-CH" dirty="0" err="1"/>
              <a:t>BehiG</a:t>
            </a:r>
            <a:r>
              <a:rPr lang="de-CH" dirty="0"/>
              <a:t> -gerecht ausgebaut</a:t>
            </a:r>
          </a:p>
        </p:txBody>
      </p:sp>
    </p:spTree>
    <p:extLst>
      <p:ext uri="{BB962C8B-B14F-4D97-AF65-F5344CB8AC3E}">
        <p14:creationId xmlns:p14="http://schemas.microsoft.com/office/powerpoint/2010/main" val="2778894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981CE-2733-21E0-D4AA-E33314D8A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831011-DAAB-FA1B-700D-EC853A0E3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9CA07C-5301-8765-90AE-E4AD820CE2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Haltestelle Bären Querschnitt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ED351F2-DD9D-91A6-9E94-B19A26DAD9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"/>
          <a:stretch/>
        </p:blipFill>
        <p:spPr>
          <a:xfrm>
            <a:off x="978805" y="1477169"/>
            <a:ext cx="1206918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96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Bestand Zentrum </a:t>
            </a:r>
          </a:p>
        </p:txBody>
      </p:sp>
      <p:pic>
        <p:nvPicPr>
          <p:cNvPr id="6" name="Grafik 5" descr="Ein Bild, das draußen, Himmel, Wolke, Gebäude enthält.&#10;&#10;Automatisch generierte Beschreibung">
            <a:extLst>
              <a:ext uri="{FF2B5EF4-FFF2-40B4-BE49-F238E27FC236}">
                <a16:creationId xmlns:a16="http://schemas.microsoft.com/office/drawing/2014/main" id="{C6352950-37EB-192F-0C2F-4099D32CA0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69" y="1618107"/>
            <a:ext cx="7696637" cy="57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13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Planung Zentrum</a:t>
            </a:r>
          </a:p>
        </p:txBody>
      </p:sp>
      <p:pic>
        <p:nvPicPr>
          <p:cNvPr id="3" name="Grafik 2" descr="Ein Bild, das draußen, Wolke, Weg, Himmel enthält.&#10;&#10;Automatisch generierte Beschreibung">
            <a:extLst>
              <a:ext uri="{FF2B5EF4-FFF2-40B4-BE49-F238E27FC236}">
                <a16:creationId xmlns:a16="http://schemas.microsoft.com/office/drawing/2014/main" id="{F4437683-6B11-C182-F87B-66202740DD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70" y="1648954"/>
            <a:ext cx="7632848" cy="571594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FF6FBCC-1B89-B4D3-E298-9D74DBC7C01C}"/>
              </a:ext>
            </a:extLst>
          </p:cNvPr>
          <p:cNvSpPr txBox="1"/>
          <p:nvPr/>
        </p:nvSpPr>
        <p:spPr>
          <a:xfrm>
            <a:off x="9088214" y="4475202"/>
            <a:ext cx="32403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Tram im Mischtrassee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0D0F911-7BF8-93D8-C5D4-896A826E2E06}"/>
              </a:ext>
            </a:extLst>
          </p:cNvPr>
          <p:cNvSpPr txBox="1"/>
          <p:nvPr/>
        </p:nvSpPr>
        <p:spPr>
          <a:xfrm>
            <a:off x="1422942" y="6172497"/>
            <a:ext cx="269672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Beidseitiger Velostreifen</a:t>
            </a:r>
          </a:p>
        </p:txBody>
      </p:sp>
    </p:spTree>
    <p:extLst>
      <p:ext uri="{BB962C8B-B14F-4D97-AF65-F5344CB8AC3E}">
        <p14:creationId xmlns:p14="http://schemas.microsoft.com/office/powerpoint/2010/main" val="302907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1. Ausgangslage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Grundsätze aus dem BGK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0360523" cy="3830691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/>
              <a:t>BVB-Gleisersatz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 err="1"/>
              <a:t>BehiG</a:t>
            </a:r>
            <a:r>
              <a:rPr lang="de-DE" dirty="0"/>
              <a:t>-Konformität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/>
              <a:t>ASTRA-Perimeter dürfen nicht tangiert werden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/>
              <a:t>Durchgehende Velostreifen (Umsetzung kantonale Veloroute)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/>
              <a:t>Abstimmung mit Drittprojekten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/>
              <a:t>Mitwirkungsmöglichkeiten (über Begleitgruppe)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/>
              <a:t>Grossereignisse auf der Autobahn A2 werden nicht berücksichtigt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/>
              <a:t>Durchleitfunktion der Haupt-/Rheinfelderstrasse muss weiterhin gewährleistet bleiben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/>
              <a:t>Heutige Verkehrsbelastungen müssen auch in Zukunft gewährleistet werden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DE" dirty="0"/>
              <a:t>Neuer ÖV-Korridor liegt </a:t>
            </a:r>
            <a:r>
              <a:rPr lang="de-DE" dirty="0" err="1"/>
              <a:t>ausserhalb</a:t>
            </a:r>
            <a:r>
              <a:rPr lang="de-DE" dirty="0"/>
              <a:t> des Betrachtungszeitraums </a:t>
            </a:r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6707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8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Zentrum Konzept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8B2F6A-11B0-33AF-5314-49C1A620D0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334" y="1626316"/>
            <a:ext cx="11969139" cy="489141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B4672-6C8B-F8E7-FF68-61066EDBD137}"/>
              </a:ext>
            </a:extLst>
          </p:cNvPr>
          <p:cNvSpPr txBox="1"/>
          <p:nvPr/>
        </p:nvSpPr>
        <p:spPr>
          <a:xfrm>
            <a:off x="3470732" y="1439165"/>
            <a:ext cx="3240360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Parkplatzanordnungen im Zentrumsbereich werden noch geprüft.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7C9793-5E02-B7F5-E53C-7E2D0C23E8C1}"/>
              </a:ext>
            </a:extLst>
          </p:cNvPr>
          <p:cNvSpPr txBox="1"/>
          <p:nvPr/>
        </p:nvSpPr>
        <p:spPr>
          <a:xfrm>
            <a:off x="9160222" y="5365601"/>
            <a:ext cx="3888432" cy="175432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Parkplatzanordnung richtet sich an den Sichtverhältnissen der Zu- und Wegfahrten aus.</a:t>
            </a:r>
          </a:p>
          <a:p>
            <a:r>
              <a:rPr lang="de-CH" dirty="0"/>
              <a:t>Mit der Sicherstellung der Sichtverhältnisse wird die Unfallgefahr verringert.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8F2D53D-D3DE-0CFF-E1D4-A43A9467218B}"/>
              </a:ext>
            </a:extLst>
          </p:cNvPr>
          <p:cNvSpPr txBox="1"/>
          <p:nvPr/>
        </p:nvSpPr>
        <p:spPr>
          <a:xfrm>
            <a:off x="5415806" y="5987831"/>
            <a:ext cx="2920762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14 Parkplätze im Zentrum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974619-B043-7219-DD0A-D7D84552AF23}"/>
              </a:ext>
            </a:extLst>
          </p:cNvPr>
          <p:cNvSpPr txBox="1"/>
          <p:nvPr/>
        </p:nvSpPr>
        <p:spPr>
          <a:xfrm>
            <a:off x="7576046" y="1434075"/>
            <a:ext cx="4536504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Fussgängerinseln und Mehrzweckstreifen zur sicheren Querung Fussgänger und Velofahrer der Strasse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AAE2305-6BEE-A46E-C218-1396D2152D69}"/>
              </a:ext>
            </a:extLst>
          </p:cNvPr>
          <p:cNvSpPr txBox="1"/>
          <p:nvPr/>
        </p:nvSpPr>
        <p:spPr>
          <a:xfrm>
            <a:off x="375246" y="2921658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Optimale Raumaufteilung für alle Verkehrsteilnehmer.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40BCEC-76E2-1E40-5D04-A5046C1DE809}"/>
              </a:ext>
            </a:extLst>
          </p:cNvPr>
          <p:cNvSpPr txBox="1"/>
          <p:nvPr/>
        </p:nvSpPr>
        <p:spPr>
          <a:xfrm>
            <a:off x="1422942" y="6172497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Breite Bestand: ca. 11.60 m</a:t>
            </a:r>
          </a:p>
          <a:p>
            <a:r>
              <a:rPr lang="de-CH" dirty="0"/>
              <a:t>Breite Planung: ca. 11.00 m</a:t>
            </a:r>
          </a:p>
        </p:txBody>
      </p:sp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3964A715-8295-0736-0883-340B4C01D91D}"/>
              </a:ext>
            </a:extLst>
          </p:cNvPr>
          <p:cNvCxnSpPr>
            <a:cxnSpLocks/>
          </p:cNvCxnSpPr>
          <p:nvPr/>
        </p:nvCxnSpPr>
        <p:spPr>
          <a:xfrm flipV="1">
            <a:off x="6876187" y="4603092"/>
            <a:ext cx="1203915" cy="138473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41A5842C-08EC-D50B-9255-52FD1F7C8AE9}"/>
              </a:ext>
            </a:extLst>
          </p:cNvPr>
          <p:cNvCxnSpPr>
            <a:cxnSpLocks/>
          </p:cNvCxnSpPr>
          <p:nvPr/>
        </p:nvCxnSpPr>
        <p:spPr>
          <a:xfrm>
            <a:off x="9844298" y="2371515"/>
            <a:ext cx="3204356" cy="705267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394CFDFD-F5BC-063E-3819-20970EADC053}"/>
              </a:ext>
            </a:extLst>
          </p:cNvPr>
          <p:cNvCxnSpPr>
            <a:cxnSpLocks/>
          </p:cNvCxnSpPr>
          <p:nvPr/>
        </p:nvCxnSpPr>
        <p:spPr>
          <a:xfrm flipH="1">
            <a:off x="4911750" y="2371515"/>
            <a:ext cx="4932548" cy="227820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895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86228-6970-C302-95EA-23FCAB7A9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C74C22-BD59-B1BE-7A5F-317C25793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35FE21-969D-80BB-3FB4-16655C6E13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8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Zentrum Konzept / Parkplätze Bestand</a:t>
            </a:r>
          </a:p>
        </p:txBody>
      </p:sp>
      <p:pic>
        <p:nvPicPr>
          <p:cNvPr id="8" name="Grafik 7" descr="Ein Bild, das Text, Karte, Plan, Diagramm enthält.&#10;&#10;KI-generierte Inhalte können fehlerhaft sein.">
            <a:extLst>
              <a:ext uri="{FF2B5EF4-FFF2-40B4-BE49-F238E27FC236}">
                <a16:creationId xmlns:a16="http://schemas.microsoft.com/office/drawing/2014/main" id="{B358047C-5535-2348-82F7-FB8BF857A4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73358"/>
            <a:ext cx="13435126" cy="471455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C64CADB-6E8A-5EF8-D094-AABF12F7E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577" y="4936940"/>
            <a:ext cx="3373747" cy="11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79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0EC8A-9D15-ACF9-9AB0-B7D7B5B4F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B74DF8F-878C-1B14-C2EC-9AA2A762D2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32EDB4-ABF6-D276-0068-9DE725C33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8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Zentrum Konzept / Parkplätze Projekt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321F205-02D4-04CF-E75F-7334D2D17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06" y="1693194"/>
            <a:ext cx="13436084" cy="44182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DD72043-C734-88ED-9D67-C017B78FFC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656" y="2134720"/>
            <a:ext cx="2525661" cy="79377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E270B38-60A5-716D-BF6B-3A70DDDF1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3607" y="3764915"/>
            <a:ext cx="2232142" cy="8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58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Zentrum Querschnitt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109931A-8CB3-6B2B-7345-B8D1C9F427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"/>
          <a:stretch/>
        </p:blipFill>
        <p:spPr>
          <a:xfrm>
            <a:off x="1023318" y="1353578"/>
            <a:ext cx="1180931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88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82A65-18AA-655E-D3D5-79F3AEBE1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22439E6-3132-B480-3EB8-B3156BAAE7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928" y="1369234"/>
            <a:ext cx="11214471" cy="5557931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771842-4E01-826B-9189-9C9F1338EB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7BD83C-D762-0E4C-6A02-28C77BDEA5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- Gestaltungsgrundsätze Zentrum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E722B41-1735-B65D-E9FD-0B9A65D00C97}"/>
              </a:ext>
            </a:extLst>
          </p:cNvPr>
          <p:cNvSpPr txBox="1"/>
          <p:nvPr/>
        </p:nvSpPr>
        <p:spPr>
          <a:xfrm>
            <a:off x="10021042" y="1289386"/>
            <a:ext cx="3183486" cy="16004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CH" dirty="0">
                <a:latin typeface="+mn-lt"/>
              </a:rPr>
              <a:t>Nutzungsoffene Fläche</a:t>
            </a:r>
          </a:p>
          <a:p>
            <a:pPr marL="285750" indent="-285750">
              <a:buFontTx/>
              <a:buChar char="-"/>
            </a:pPr>
            <a:r>
              <a:rPr lang="de-CH" sz="1600" dirty="0">
                <a:latin typeface="+mn-lt"/>
              </a:rPr>
              <a:t>Bewegungs- und Zirkulationsfläche</a:t>
            </a:r>
          </a:p>
          <a:p>
            <a:pPr marL="285750" indent="-285750">
              <a:buFontTx/>
              <a:buChar char="-"/>
            </a:pPr>
            <a:r>
              <a:rPr lang="de-CH" sz="1600" dirty="0">
                <a:latin typeface="+mn-lt"/>
              </a:rPr>
              <a:t>Falls möglich Vorzone für Gewerbe</a:t>
            </a:r>
          </a:p>
          <a:p>
            <a:pPr marL="285750" indent="-285750">
              <a:buFontTx/>
              <a:buChar char="-"/>
            </a:pPr>
            <a:r>
              <a:rPr lang="de-CH" sz="1600" dirty="0">
                <a:latin typeface="+mn-lt"/>
              </a:rPr>
              <a:t>Teilweise Aufenthaltsbereich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A71FEF-BFE7-5B5B-00A7-FE99C1BA84C1}"/>
              </a:ext>
            </a:extLst>
          </p:cNvPr>
          <p:cNvSpPr txBox="1"/>
          <p:nvPr/>
        </p:nvSpPr>
        <p:spPr>
          <a:xfrm>
            <a:off x="6351910" y="6465500"/>
            <a:ext cx="3147748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CH" dirty="0">
                <a:latin typeface="+mn-lt"/>
              </a:rPr>
              <a:t>Hindernisfreie Bewegungsfläche min. 2.0 m als </a:t>
            </a:r>
            <a:r>
              <a:rPr lang="de-CH" dirty="0" err="1">
                <a:latin typeface="+mn-lt"/>
              </a:rPr>
              <a:t>Trottoirfläche</a:t>
            </a:r>
            <a:endParaRPr lang="de-CH" dirty="0">
              <a:latin typeface="+mn-lt"/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AE4D2544-2531-3D24-EAE7-89AADDB3564C}"/>
              </a:ext>
            </a:extLst>
          </p:cNvPr>
          <p:cNvCxnSpPr>
            <a:cxnSpLocks/>
          </p:cNvCxnSpPr>
          <p:nvPr/>
        </p:nvCxnSpPr>
        <p:spPr>
          <a:xfrm flipH="1">
            <a:off x="7071990" y="1909217"/>
            <a:ext cx="2880320" cy="648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58AAA183-9C8C-3E3C-08B5-C8446187076C}"/>
              </a:ext>
            </a:extLst>
          </p:cNvPr>
          <p:cNvCxnSpPr>
            <a:cxnSpLocks/>
          </p:cNvCxnSpPr>
          <p:nvPr/>
        </p:nvCxnSpPr>
        <p:spPr>
          <a:xfrm flipH="1">
            <a:off x="9664279" y="1909217"/>
            <a:ext cx="288031" cy="38429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94E32797-58BB-FFF6-A1A7-C221D26A2559}"/>
              </a:ext>
            </a:extLst>
          </p:cNvPr>
          <p:cNvSpPr txBox="1"/>
          <p:nvPr/>
        </p:nvSpPr>
        <p:spPr>
          <a:xfrm>
            <a:off x="2051562" y="5788392"/>
            <a:ext cx="3528392" cy="16004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CH" dirty="0">
                <a:latin typeface="+mn-lt"/>
              </a:rPr>
              <a:t>Versorgungsband</a:t>
            </a:r>
          </a:p>
          <a:p>
            <a:pPr marL="342900" indent="-342900">
              <a:buFontTx/>
              <a:buChar char="-"/>
            </a:pPr>
            <a:r>
              <a:rPr lang="de-CH" sz="1600" dirty="0">
                <a:latin typeface="+mn-lt"/>
              </a:rPr>
              <a:t>Möblierungen (Bänke)</a:t>
            </a:r>
          </a:p>
          <a:p>
            <a:pPr marL="342900" indent="-342900">
              <a:buFontTx/>
              <a:buChar char="-"/>
            </a:pPr>
            <a:r>
              <a:rPr lang="de-CH" sz="1600" dirty="0">
                <a:latin typeface="+mn-lt"/>
              </a:rPr>
              <a:t>Parkierung Velos und PWs</a:t>
            </a:r>
          </a:p>
          <a:p>
            <a:pPr marL="342900" indent="-342900">
              <a:buFontTx/>
              <a:buChar char="-"/>
            </a:pPr>
            <a:r>
              <a:rPr lang="de-CH" sz="1600" dirty="0">
                <a:latin typeface="+mn-lt"/>
              </a:rPr>
              <a:t>Ausstattung (Mülleimer, Werbetafeln, Trinkbrunnen etc.)</a:t>
            </a:r>
          </a:p>
          <a:p>
            <a:pPr marL="342900" indent="-342900">
              <a:buFontTx/>
              <a:buChar char="-"/>
            </a:pPr>
            <a:r>
              <a:rPr lang="de-CH" sz="1600" dirty="0">
                <a:latin typeface="+mn-lt"/>
              </a:rPr>
              <a:t>Bäume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D562835-0559-9EA2-ADF3-54343B27E974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3815758" y="5161342"/>
            <a:ext cx="1528040" cy="6270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F7CA8F2-6DB1-5115-40AE-95ADDB617AEF}"/>
              </a:ext>
            </a:extLst>
          </p:cNvPr>
          <p:cNvCxnSpPr>
            <a:cxnSpLocks/>
          </p:cNvCxnSpPr>
          <p:nvPr/>
        </p:nvCxnSpPr>
        <p:spPr>
          <a:xfrm flipV="1">
            <a:off x="7720062" y="5302636"/>
            <a:ext cx="205722" cy="11628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190F2AA-5E06-9B67-A6DE-C1B43BA59888}"/>
              </a:ext>
            </a:extLst>
          </p:cNvPr>
          <p:cNvCxnSpPr>
            <a:cxnSpLocks/>
          </p:cNvCxnSpPr>
          <p:nvPr/>
        </p:nvCxnSpPr>
        <p:spPr>
          <a:xfrm flipH="1" flipV="1">
            <a:off x="5788102" y="3100744"/>
            <a:ext cx="1931960" cy="33647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2CC72C70-05DE-E337-B5CA-D5A923C564E0}"/>
              </a:ext>
            </a:extLst>
          </p:cNvPr>
          <p:cNvSpPr txBox="1"/>
          <p:nvPr/>
        </p:nvSpPr>
        <p:spPr>
          <a:xfrm>
            <a:off x="9839871" y="6446978"/>
            <a:ext cx="3147748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CH" dirty="0">
                <a:latin typeface="+mn-lt"/>
              </a:rPr>
              <a:t>Bäume und Baumallee wo möglich (Sichtweiten, Abspannungen)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CFAB0D6-D868-7F16-3253-2A7E2AB3DDA5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1413745" y="5272189"/>
            <a:ext cx="45718" cy="11747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385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3033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8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- Gestaltungsgrundsätze Zentrum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129ACB0-91F2-C925-F7D7-66B72DB38C9C}"/>
              </a:ext>
            </a:extLst>
          </p:cNvPr>
          <p:cNvSpPr txBox="1"/>
          <p:nvPr/>
        </p:nvSpPr>
        <p:spPr>
          <a:xfrm>
            <a:off x="1383358" y="1809851"/>
            <a:ext cx="7056784" cy="4078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CH" sz="2050" dirty="0">
              <a:latin typeface="+mn-lt"/>
            </a:endParaRPr>
          </a:p>
        </p:txBody>
      </p:sp>
      <p:pic>
        <p:nvPicPr>
          <p:cNvPr id="6" name="Grafik 5" descr="Ein Bild, das Diagramm, Screenshot, Plan, Text enthält.&#10;&#10;Automatisch generierte Beschreibung">
            <a:extLst>
              <a:ext uri="{FF2B5EF4-FFF2-40B4-BE49-F238E27FC236}">
                <a16:creationId xmlns:a16="http://schemas.microsoft.com/office/drawing/2014/main" id="{C51BC6DD-6A80-120B-403F-473A985445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995" y="1596135"/>
            <a:ext cx="10467603" cy="5497657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EE29634-07CB-AFD9-90AF-08214EAAC5AE}"/>
              </a:ext>
            </a:extLst>
          </p:cNvPr>
          <p:cNvCxnSpPr>
            <a:cxnSpLocks/>
          </p:cNvCxnSpPr>
          <p:nvPr/>
        </p:nvCxnSpPr>
        <p:spPr>
          <a:xfrm flipH="1">
            <a:off x="9952310" y="2752417"/>
            <a:ext cx="864096" cy="8849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AD90E4D-32ED-C61A-BE71-873CF1C9B5D5}"/>
              </a:ext>
            </a:extLst>
          </p:cNvPr>
          <p:cNvSpPr txBox="1"/>
          <p:nvPr/>
        </p:nvSpPr>
        <p:spPr>
          <a:xfrm>
            <a:off x="8584158" y="6002646"/>
            <a:ext cx="3600400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dirty="0">
                <a:latin typeface="+mn-lt"/>
              </a:rPr>
              <a:t>P</a:t>
            </a:r>
            <a:r>
              <a:rPr lang="de-CH" dirty="0">
                <a:latin typeface="+mn-lt"/>
              </a:rPr>
              <a:t>flaster Versorgungsband</a:t>
            </a:r>
          </a:p>
          <a:p>
            <a:r>
              <a:rPr lang="de-CH" dirty="0">
                <a:latin typeface="+mn-lt"/>
              </a:rPr>
              <a:t>Aufenthalt und Parkplätze</a:t>
            </a:r>
          </a:p>
          <a:p>
            <a:r>
              <a:rPr lang="de-CH" dirty="0">
                <a:latin typeface="+mn-lt"/>
              </a:rPr>
              <a:t>Gneis, Fugen versickerungsfähig</a:t>
            </a:r>
          </a:p>
          <a:p>
            <a:r>
              <a:rPr lang="de-CH" dirty="0">
                <a:latin typeface="+mn-lt"/>
              </a:rPr>
              <a:t>Total 740 m2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8DC3D9A-709E-7B4D-A74A-383DEE527D32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8944198" y="5221585"/>
            <a:ext cx="1440160" cy="7810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7E0BC3CE-F339-491C-D3A2-31C8737BDB5F}"/>
              </a:ext>
            </a:extLst>
          </p:cNvPr>
          <p:cNvSpPr txBox="1"/>
          <p:nvPr/>
        </p:nvSpPr>
        <p:spPr>
          <a:xfrm>
            <a:off x="2895526" y="5966715"/>
            <a:ext cx="4248472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dirty="0">
                <a:latin typeface="+mn-lt"/>
              </a:rPr>
              <a:t>Flächen Haltestellen/Platz </a:t>
            </a:r>
            <a:r>
              <a:rPr lang="de-DE" dirty="0" err="1">
                <a:latin typeface="+mn-lt"/>
              </a:rPr>
              <a:t>Hardstrasse</a:t>
            </a:r>
            <a:endParaRPr lang="de-DE" dirty="0">
              <a:latin typeface="+mn-lt"/>
            </a:endParaRPr>
          </a:p>
          <a:p>
            <a:r>
              <a:rPr lang="de-CH" sz="1800" dirty="0">
                <a:latin typeface="+mn-lt"/>
              </a:rPr>
              <a:t>Natürlicher Quarzsandstein</a:t>
            </a:r>
            <a:endParaRPr lang="de-CH" dirty="0">
              <a:latin typeface="+mn-lt"/>
            </a:endParaRPr>
          </a:p>
          <a:p>
            <a:r>
              <a:rPr lang="de-CH" dirty="0">
                <a:latin typeface="+mn-lt"/>
              </a:rPr>
              <a:t>Total 1’090 m2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62899F6-358D-C55E-DCEB-3D562C811ABC}"/>
              </a:ext>
            </a:extLst>
          </p:cNvPr>
          <p:cNvCxnSpPr>
            <a:cxnSpLocks/>
          </p:cNvCxnSpPr>
          <p:nvPr/>
        </p:nvCxnSpPr>
        <p:spPr>
          <a:xfrm flipH="1" flipV="1">
            <a:off x="4551710" y="5221585"/>
            <a:ext cx="468052" cy="759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FEBB73C4-8590-DA25-A608-BC124F99F385}"/>
              </a:ext>
            </a:extLst>
          </p:cNvPr>
          <p:cNvCxnSpPr>
            <a:cxnSpLocks/>
          </p:cNvCxnSpPr>
          <p:nvPr/>
        </p:nvCxnSpPr>
        <p:spPr>
          <a:xfrm flipH="1" flipV="1">
            <a:off x="4911750" y="3781425"/>
            <a:ext cx="108012" cy="21852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20ED4261-2BAC-2793-6843-357ACABE3AF1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8224118" y="2752417"/>
            <a:ext cx="2592288" cy="656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5FD38AA-4AE9-81F6-1A27-605D45F09E81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8095555" y="5221585"/>
            <a:ext cx="2288803" cy="7810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A768AA5C-8FA0-C558-0E4E-050E30FEF871}"/>
              </a:ext>
            </a:extLst>
          </p:cNvPr>
          <p:cNvSpPr txBox="1"/>
          <p:nvPr/>
        </p:nvSpPr>
        <p:spPr>
          <a:xfrm>
            <a:off x="1743398" y="1552088"/>
            <a:ext cx="4248472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dirty="0" err="1">
                <a:latin typeface="+mn-lt"/>
              </a:rPr>
              <a:t>Strasse</a:t>
            </a:r>
            <a:r>
              <a:rPr lang="de-DE" dirty="0">
                <a:latin typeface="+mn-lt"/>
              </a:rPr>
              <a:t> und Velozeitinsel </a:t>
            </a:r>
          </a:p>
          <a:p>
            <a:r>
              <a:rPr lang="de-DE" dirty="0">
                <a:latin typeface="+mn-lt"/>
              </a:rPr>
              <a:t>Asphalt</a:t>
            </a:r>
            <a:endParaRPr lang="de-CH" dirty="0">
              <a:latin typeface="+mn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7C64C96-2AD9-0492-0F40-0777FE3F0DE6}"/>
              </a:ext>
            </a:extLst>
          </p:cNvPr>
          <p:cNvSpPr txBox="1"/>
          <p:nvPr/>
        </p:nvSpPr>
        <p:spPr>
          <a:xfrm>
            <a:off x="8584158" y="1552088"/>
            <a:ext cx="4464496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CH" dirty="0">
                <a:latin typeface="+mn-lt"/>
              </a:rPr>
              <a:t>Plattenbelag Trottoir</a:t>
            </a:r>
          </a:p>
          <a:p>
            <a:r>
              <a:rPr lang="de-CH" dirty="0">
                <a:latin typeface="+mn-lt"/>
              </a:rPr>
              <a:t>Gehbereiche und Trottoirüberfahrten</a:t>
            </a:r>
          </a:p>
          <a:p>
            <a:r>
              <a:rPr lang="de-CH" sz="1800" dirty="0">
                <a:latin typeface="+mn-lt"/>
              </a:rPr>
              <a:t>Natürlicher Quarzsandstein</a:t>
            </a:r>
            <a:endParaRPr lang="de-CH" dirty="0">
              <a:latin typeface="+mn-lt"/>
            </a:endParaRPr>
          </a:p>
          <a:p>
            <a:r>
              <a:rPr lang="de-CH" dirty="0">
                <a:latin typeface="+mn-lt"/>
              </a:rPr>
              <a:t>Total 5’690 m2</a:t>
            </a:r>
          </a:p>
        </p:txBody>
      </p:sp>
    </p:spTree>
    <p:extLst>
      <p:ext uri="{BB962C8B-B14F-4D97-AF65-F5344CB8AC3E}">
        <p14:creationId xmlns:p14="http://schemas.microsoft.com/office/powerpoint/2010/main" val="3683583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1E3D8-50A4-7808-0B48-81A48C4D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6D9EC14-41B9-3B0A-9875-5ED3A19461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3033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F33F69-52A9-DE55-5967-9E0BB4ED55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8" y="928788"/>
            <a:ext cx="10645217" cy="335989"/>
          </a:xfrm>
        </p:spPr>
        <p:txBody>
          <a:bodyPr/>
          <a:lstStyle/>
          <a:p>
            <a:r>
              <a:rPr lang="de-CH" dirty="0"/>
              <a:t>Bauprojekt und Gestaltung - Gestaltungsgrundsätze Zentrum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7B3705D-4ABA-DE00-7C13-2954EA15DF4C}"/>
              </a:ext>
            </a:extLst>
          </p:cNvPr>
          <p:cNvSpPr txBox="1"/>
          <p:nvPr/>
        </p:nvSpPr>
        <p:spPr>
          <a:xfrm>
            <a:off x="1440000" y="1800000"/>
            <a:ext cx="7992888" cy="50475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CH" sz="2050" dirty="0">
                <a:latin typeface="+mn-lt"/>
              </a:rPr>
              <a:t>Materialisierung:</a:t>
            </a:r>
          </a:p>
          <a:p>
            <a:pPr marL="266400" indent="-26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50" dirty="0">
                <a:latin typeface="+mn-lt"/>
              </a:rPr>
              <a:t>Lärmmindernder Asphalt im Strassenbereich</a:t>
            </a:r>
          </a:p>
          <a:p>
            <a:pPr marL="266400" indent="-26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50" dirty="0">
                <a:latin typeface="+mn-lt"/>
              </a:rPr>
              <a:t>Plattenbelag Naturstein, Quarzsandstein (Typ Pietra Piasentina CAVA CLASTRA IV) im </a:t>
            </a:r>
            <a:r>
              <a:rPr lang="de-CH" sz="2050" dirty="0" err="1">
                <a:latin typeface="+mn-lt"/>
              </a:rPr>
              <a:t>Trottoirbereich</a:t>
            </a:r>
            <a:r>
              <a:rPr lang="de-CH" sz="2050" dirty="0">
                <a:latin typeface="+mn-lt"/>
              </a:rPr>
              <a:t>/Trottoirüberfahrten.</a:t>
            </a:r>
          </a:p>
          <a:p>
            <a:pPr marL="266400" indent="-26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50" dirty="0">
                <a:latin typeface="+mn-lt"/>
              </a:rPr>
              <a:t>Pflasterstein Naturstein, Gneis (Luserna Doree Pflaster), versickerungsfähige Fugen, im Versorgungsband/auf Parkplätzen.</a:t>
            </a:r>
          </a:p>
          <a:p>
            <a:pPr marL="266400" indent="-26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50" dirty="0">
                <a:latin typeface="+mn-lt"/>
              </a:rPr>
              <a:t>Materialisierung und Kostenbeteiligung wurden mit der Gemeinde Birsfelden über eine Musterfläche abgestimmt.</a:t>
            </a:r>
          </a:p>
          <a:p>
            <a:pPr marL="266400" indent="-26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50" dirty="0">
                <a:latin typeface="+mn-lt"/>
              </a:rPr>
              <a:t>Oberflächenwasser Trottoir/Versorgungsband wird, wo dieses nicht versickert, zu den Baumscheiben geführt.</a:t>
            </a:r>
          </a:p>
          <a:p>
            <a:pPr marL="266400" indent="-266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sz="2050" dirty="0">
                <a:latin typeface="+mn-lt"/>
              </a:rPr>
              <a:t>Wo möglich wird auf Baumscheiben verzichtet (Regel: begrünte Rabatte).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50" dirty="0">
              <a:latin typeface="+mn-lt"/>
            </a:endParaRPr>
          </a:p>
        </p:txBody>
      </p:sp>
      <p:pic>
        <p:nvPicPr>
          <p:cNvPr id="3" name="Grafik 2" descr="Ein Bild, das Schuhwerk, Gelände, Kleidung, Jeans enthält.&#10;&#10;Automatisch generierte Beschreibung">
            <a:extLst>
              <a:ext uri="{FF2B5EF4-FFF2-40B4-BE49-F238E27FC236}">
                <a16:creationId xmlns:a16="http://schemas.microsoft.com/office/drawing/2014/main" id="{9FAA4B4F-B6EA-212B-6FC1-6FDBF0424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888" y="1909217"/>
            <a:ext cx="3214111" cy="4285481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5BA188E-1C94-8DEB-6822-3547C1FC17CB}"/>
              </a:ext>
            </a:extLst>
          </p:cNvPr>
          <p:cNvCxnSpPr>
            <a:cxnSpLocks/>
          </p:cNvCxnSpPr>
          <p:nvPr/>
        </p:nvCxnSpPr>
        <p:spPr>
          <a:xfrm flipV="1">
            <a:off x="9232230" y="2557289"/>
            <a:ext cx="2088232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C6CD769-2FAE-023B-8286-28272D058444}"/>
              </a:ext>
            </a:extLst>
          </p:cNvPr>
          <p:cNvCxnSpPr>
            <a:cxnSpLocks/>
          </p:cNvCxnSpPr>
          <p:nvPr/>
        </p:nvCxnSpPr>
        <p:spPr>
          <a:xfrm>
            <a:off x="8512150" y="3565401"/>
            <a:ext cx="2808312" cy="610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91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draußen, Weg, Wolke, Szene enthält.&#10;&#10;Automatisch generierte Beschreibung">
            <a:extLst>
              <a:ext uri="{FF2B5EF4-FFF2-40B4-BE49-F238E27FC236}">
                <a16:creationId xmlns:a16="http://schemas.microsoft.com/office/drawing/2014/main" id="{42512D25-513E-B2D0-4BB4-E1A3BBC0A6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70" y="1624464"/>
            <a:ext cx="7704856" cy="576987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Kreisel Schulstrasse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340F9D5-7870-D8EC-A8B3-546A51744108}"/>
              </a:ext>
            </a:extLst>
          </p:cNvPr>
          <p:cNvSpPr txBox="1"/>
          <p:nvPr/>
        </p:nvSpPr>
        <p:spPr>
          <a:xfrm>
            <a:off x="217410" y="3061345"/>
            <a:ext cx="32403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Kreiseldurchmesser 24 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91F5FF-FA60-AA90-1389-588D56B76910}"/>
              </a:ext>
            </a:extLst>
          </p:cNvPr>
          <p:cNvSpPr txBox="1"/>
          <p:nvPr/>
        </p:nvSpPr>
        <p:spPr>
          <a:xfrm>
            <a:off x="249359" y="5349369"/>
            <a:ext cx="32403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Haltestelle Schulstrasse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A37965-B857-22CF-3220-6AB3A1520C32}"/>
              </a:ext>
            </a:extLst>
          </p:cNvPr>
          <p:cNvSpPr txBox="1"/>
          <p:nvPr/>
        </p:nvSpPr>
        <p:spPr>
          <a:xfrm>
            <a:off x="9592270" y="1709013"/>
            <a:ext cx="3240360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Haltestelle Schulstrasse Fahrtrichtung Basel: Kaphaltestelle mit Velozeitinsel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B3E09C8-596E-7D53-D905-1F9FAC44E340}"/>
              </a:ext>
            </a:extLst>
          </p:cNvPr>
          <p:cNvSpPr txBox="1"/>
          <p:nvPr/>
        </p:nvSpPr>
        <p:spPr>
          <a:xfrm>
            <a:off x="9592270" y="4930507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Tram als Pulkführer ab Kreisel Schulstrasse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0BA3E60-D263-1B6F-437E-7A30A495074F}"/>
              </a:ext>
            </a:extLst>
          </p:cNvPr>
          <p:cNvSpPr txBox="1"/>
          <p:nvPr/>
        </p:nvSpPr>
        <p:spPr>
          <a:xfrm>
            <a:off x="9592270" y="3063086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Haltestelle komplett BehiG -gerecht ausgebaut</a:t>
            </a:r>
          </a:p>
        </p:txBody>
      </p:sp>
    </p:spTree>
    <p:extLst>
      <p:ext uri="{BB962C8B-B14F-4D97-AF65-F5344CB8AC3E}">
        <p14:creationId xmlns:p14="http://schemas.microsoft.com/office/powerpoint/2010/main" val="2781961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D6D368-2056-BEDC-340E-05160B1CC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418" y="1338004"/>
            <a:ext cx="10334625" cy="6029325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Neue Kreuzung </a:t>
            </a:r>
            <a:r>
              <a:rPr lang="de-CH" dirty="0" err="1"/>
              <a:t>Birseckstrasse</a:t>
            </a:r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701F970-3D43-BDD5-7224-B22D0D6C68A9}"/>
              </a:ext>
            </a:extLst>
          </p:cNvPr>
          <p:cNvSpPr txBox="1"/>
          <p:nvPr/>
        </p:nvSpPr>
        <p:spPr>
          <a:xfrm>
            <a:off x="7926032" y="1368932"/>
            <a:ext cx="3240360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Verbesserung Verbindungen Ausnahmetransport </a:t>
            </a:r>
            <a:r>
              <a:rPr lang="de-CH" dirty="0">
                <a:sym typeface="Wingdings" panose="05000000000000000000" pitchFamily="2" charset="2"/>
              </a:rPr>
              <a:t> Abbiegewinkel geringer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C04B47-FB60-CA7A-4E09-47482CA09773}"/>
              </a:ext>
            </a:extLst>
          </p:cNvPr>
          <p:cNvSpPr txBox="1"/>
          <p:nvPr/>
        </p:nvSpPr>
        <p:spPr>
          <a:xfrm>
            <a:off x="303238" y="3279943"/>
            <a:ext cx="3240360" cy="1477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Unübersichtlicher 4-armige Kreuzung </a:t>
            </a:r>
            <a:r>
              <a:rPr lang="de-CH" dirty="0" err="1"/>
              <a:t>Muttenzerstrasse</a:t>
            </a:r>
            <a:r>
              <a:rPr lang="de-CH" dirty="0"/>
              <a:t> wird zu einer 3-armigen übersichtlichen gesteuerten Kreuzung. 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BB09288-5ED5-2227-C5EE-3C2DF6C708E6}"/>
              </a:ext>
            </a:extLst>
          </p:cNvPr>
          <p:cNvSpPr txBox="1"/>
          <p:nvPr/>
        </p:nvSpPr>
        <p:spPr>
          <a:xfrm>
            <a:off x="9983460" y="5941665"/>
            <a:ext cx="3240360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Rückstaubereich für die Abendspitze. Damit wird der Verkehrsfluss im Zentrum verbessert.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7293293-1B4D-02B4-6160-9115C68D3ABC}"/>
              </a:ext>
            </a:extLst>
          </p:cNvPr>
          <p:cNvSpPr txBox="1"/>
          <p:nvPr/>
        </p:nvSpPr>
        <p:spPr>
          <a:xfrm>
            <a:off x="4660460" y="4139787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Lage der Kreuzung optimal für die Entwicklung Birsfelden</a:t>
            </a:r>
          </a:p>
        </p:txBody>
      </p:sp>
    </p:spTree>
    <p:extLst>
      <p:ext uri="{BB962C8B-B14F-4D97-AF65-F5344CB8AC3E}">
        <p14:creationId xmlns:p14="http://schemas.microsoft.com/office/powerpoint/2010/main" val="1858106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DDE35-BB82-7794-F94F-1822E600D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069ECB-5BBF-E700-A748-964D6438A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8EABC6-B54C-FC9A-AD56-482C16448C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Neue Kreuzung </a:t>
            </a:r>
            <a:r>
              <a:rPr lang="de-CH" dirty="0" err="1"/>
              <a:t>Birseckstrasse</a:t>
            </a:r>
            <a:endParaRPr lang="de-CH" dirty="0"/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75725308-C7B6-4175-2378-E7C199A9F1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0645217" cy="402982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de-DE" dirty="0"/>
              <a:t>Vorteile:</a:t>
            </a:r>
          </a:p>
          <a:p>
            <a:pPr>
              <a:spcAft>
                <a:spcPts val="600"/>
              </a:spcAft>
            </a:pPr>
            <a:r>
              <a:rPr lang="de-DE" dirty="0"/>
              <a:t>Normgerechte Ausbildung der Haltestelle Schulstrasse in Fahrtrichtung Hard ist möglich, da der Abstand zwischen dem Kreisel Schulstrasse und dem neuen Knoten Birseckstrasse ein ausreichend gerade Strecke aufweist.</a:t>
            </a:r>
          </a:p>
          <a:p>
            <a:pPr>
              <a:spcAft>
                <a:spcPts val="600"/>
              </a:spcAft>
            </a:pPr>
            <a:r>
              <a:rPr lang="de-DE" dirty="0"/>
              <a:t>Verkehrsregelung nur über neuen Knoten Birseck-/Rheinfelderstrasse möglich, da der Rückstau beim Kreisel Schulstrasse Richtung Knoten keinen Platz hätte.</a:t>
            </a:r>
          </a:p>
          <a:p>
            <a:pPr>
              <a:spcAft>
                <a:spcPts val="600"/>
              </a:spcAft>
            </a:pPr>
            <a:r>
              <a:rPr lang="de-DE" dirty="0"/>
              <a:t>Fläche alte Muttenzerstrasse wird der Gemeinde abgetreten – diese ist für die Gestaltung verantwortlich.</a:t>
            </a:r>
          </a:p>
          <a:p>
            <a:pPr>
              <a:spcAft>
                <a:spcPts val="600"/>
              </a:spcAft>
            </a:pPr>
            <a:r>
              <a:rPr lang="de-DE" dirty="0"/>
              <a:t>Heute Verkehrsfläche – nach Realisierung Begegnungszone möglich.</a:t>
            </a:r>
          </a:p>
          <a:p>
            <a:pPr>
              <a:spcAft>
                <a:spcPts val="600"/>
              </a:spcAft>
            </a:pPr>
            <a:r>
              <a:rPr lang="de-DE" dirty="0"/>
              <a:t>Durchgängigkeit für Radroute muss sichergestellt werden.</a:t>
            </a:r>
          </a:p>
          <a:p>
            <a:pPr>
              <a:spcAft>
                <a:spcPts val="600"/>
              </a:spcAft>
            </a:pPr>
            <a:r>
              <a:rPr lang="de-DE" dirty="0"/>
              <a:t>Anschluss Weidenweg über Haupt-/ Rheinfelderstrasse möglich.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7318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2000"/>
            <a:ext cx="10645217" cy="566822"/>
          </a:xfrm>
        </p:spPr>
        <p:txBody>
          <a:bodyPr/>
          <a:lstStyle/>
          <a:p>
            <a:r>
              <a:rPr lang="de-CH" dirty="0"/>
              <a:t>1. Ausgangslage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72000"/>
            <a:ext cx="10645217" cy="335989"/>
          </a:xfrm>
        </p:spPr>
        <p:txBody>
          <a:bodyPr/>
          <a:lstStyle/>
          <a:p>
            <a:r>
              <a:rPr lang="de-CH" dirty="0"/>
              <a:t>Defizite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7702108" cy="5256584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CH" dirty="0"/>
              <a:t>Keine durchgängige Veloinfrastruktur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CH" dirty="0"/>
              <a:t>Fehlende Fussgängerschutzinseln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CH" dirty="0"/>
              <a:t>Unfallhäufungen im Ortskern lassen auf Schwächen in der Verkehrsinfrastruktur schliessen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CH" dirty="0"/>
              <a:t>Tramhaltestellen sind nicht </a:t>
            </a:r>
            <a:r>
              <a:rPr lang="de-CH" dirty="0" err="1"/>
              <a:t>BehiG</a:t>
            </a:r>
            <a:r>
              <a:rPr lang="de-CH" dirty="0"/>
              <a:t>-konform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CH" dirty="0"/>
              <a:t>Tramhaltestelle Salinenstrasse (Lichtinseln) in Rückstauaufstellfläche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CH" dirty="0"/>
              <a:t>Unübersichtliche Ausfahrten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CH" dirty="0"/>
              <a:t>Behinderung der Tramdurchfahrt durch Nichteinhalten von Lichtraumprofilen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de-CH" dirty="0"/>
              <a:t>Heterogene Ausgestaltung der Seitenbereiche im Ortskern 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br>
              <a:rPr lang="de-CH" dirty="0"/>
            </a:br>
            <a:endParaRPr lang="de-CH" dirty="0"/>
          </a:p>
        </p:txBody>
      </p:sp>
      <p:pic>
        <p:nvPicPr>
          <p:cNvPr id="6" name="ScreenHunter 16">
            <a:hlinkClick r:id="" action="ppaction://media"/>
            <a:extLst>
              <a:ext uri="{FF2B5EF4-FFF2-40B4-BE49-F238E27FC236}">
                <a16:creationId xmlns:a16="http://schemas.microsoft.com/office/drawing/2014/main" id="{5DBFF9F5-CFE3-CEE1-39B9-2026847EC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2190" y="1800000"/>
            <a:ext cx="3883798" cy="46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- Kreuzung Birseckstrasse Bestand</a:t>
            </a:r>
          </a:p>
        </p:txBody>
      </p:sp>
      <p:pic>
        <p:nvPicPr>
          <p:cNvPr id="5" name="Grafik 4" descr="Ein Bild, das draußen, Himmel, Wolke, Baum enthält.&#10;&#10;Automatisch generierte Beschreibung">
            <a:extLst>
              <a:ext uri="{FF2B5EF4-FFF2-40B4-BE49-F238E27FC236}">
                <a16:creationId xmlns:a16="http://schemas.microsoft.com/office/drawing/2014/main" id="{F4B2521C-FDCD-87F5-0865-CC68C879B7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70" y="1621185"/>
            <a:ext cx="7704856" cy="57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20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- Neue Kreuzung Birseckstrasse</a:t>
            </a:r>
          </a:p>
        </p:txBody>
      </p:sp>
      <p:pic>
        <p:nvPicPr>
          <p:cNvPr id="8" name="Grafik 7" descr="Ein Bild, das draußen, Himmel, Straße, Fahrzeug enthält.&#10;&#10;Automatisch generierte Beschreibung">
            <a:extLst>
              <a:ext uri="{FF2B5EF4-FFF2-40B4-BE49-F238E27FC236}">
                <a16:creationId xmlns:a16="http://schemas.microsoft.com/office/drawing/2014/main" id="{459476EA-8493-E809-E1E4-65103D889E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70" y="1749717"/>
            <a:ext cx="7569842" cy="56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60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E673F54-AA4D-4EB4-D546-D176F7EAF5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70" y="1621185"/>
            <a:ext cx="7632848" cy="5703195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DE" dirty="0"/>
              <a:t>Bauprojekt und Gestaltung - N</a:t>
            </a:r>
            <a:r>
              <a:rPr lang="de-CH" dirty="0" err="1"/>
              <a:t>eue</a:t>
            </a:r>
            <a:r>
              <a:rPr lang="de-CH" dirty="0"/>
              <a:t> Kreuzung Birseckstrasse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792070" y="6614327"/>
            <a:ext cx="482289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 err="1"/>
              <a:t>Birseckstrasse</a:t>
            </a:r>
            <a:r>
              <a:rPr lang="de-CH" dirty="0"/>
              <a:t> in Blickrichtung neuer Knoten </a:t>
            </a:r>
            <a:r>
              <a:rPr lang="de-CH" dirty="0" err="1"/>
              <a:t>Rheinfeldertsrasse</a:t>
            </a:r>
            <a:r>
              <a:rPr lang="de-CH" dirty="0"/>
              <a:t>/</a:t>
            </a:r>
            <a:r>
              <a:rPr lang="de-CH" dirty="0" err="1"/>
              <a:t>Birseckstrasse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26204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C590B-5C18-2499-FCB3-4F4361AA5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Wolke, Weg enthält.&#10;&#10;Automatisch generierte Beschreibung">
            <a:extLst>
              <a:ext uri="{FF2B5EF4-FFF2-40B4-BE49-F238E27FC236}">
                <a16:creationId xmlns:a16="http://schemas.microsoft.com/office/drawing/2014/main" id="{19C3B25B-0BFC-A20B-4BCD-DFE397B14A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969" y="1621186"/>
            <a:ext cx="7692526" cy="576064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38284B-E975-A063-5DF0-D3842B5A9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A13312-3C46-31A9-682A-7B2B87587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- Rheinfelderstrasse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67DF19-96CE-AE5D-9FA0-A1546C74AA0B}"/>
              </a:ext>
            </a:extLst>
          </p:cNvPr>
          <p:cNvSpPr txBox="1"/>
          <p:nvPr/>
        </p:nvSpPr>
        <p:spPr>
          <a:xfrm>
            <a:off x="475187" y="1843042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Beidseitig durchgängiges 2m breites Trottoir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4CF01F-965A-A8F0-78C7-28A0E864BCDD}"/>
              </a:ext>
            </a:extLst>
          </p:cNvPr>
          <p:cNvSpPr txBox="1"/>
          <p:nvPr/>
        </p:nvSpPr>
        <p:spPr>
          <a:xfrm>
            <a:off x="9943550" y="4289142"/>
            <a:ext cx="324036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Beidseitiger Velostreifen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BBBF28C-396A-2FC2-0F19-AB4A6236C775}"/>
              </a:ext>
            </a:extLst>
          </p:cNvPr>
          <p:cNvSpPr txBox="1"/>
          <p:nvPr/>
        </p:nvSpPr>
        <p:spPr>
          <a:xfrm>
            <a:off x="475187" y="4187932"/>
            <a:ext cx="2196244" cy="377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Eigentrassee BVB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30B49B2-50A3-67DF-9C42-7922E0F100C7}"/>
              </a:ext>
            </a:extLst>
          </p:cNvPr>
          <p:cNvSpPr txBox="1"/>
          <p:nvPr/>
        </p:nvSpPr>
        <p:spPr>
          <a:xfrm>
            <a:off x="9920807" y="1843042"/>
            <a:ext cx="2196244" cy="377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Mischtrassee BVB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1E565AC-9C1E-C2B1-262B-3D484029575D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2671431" y="4376820"/>
            <a:ext cx="2024295" cy="281654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2C7174B-EEF4-BB40-120E-C1EC871733F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343798" y="2031930"/>
            <a:ext cx="4577009" cy="257076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7394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4692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Rheinfelderstrasse Querschnitt</a:t>
            </a:r>
          </a:p>
        </p:txBody>
      </p:sp>
      <p:pic>
        <p:nvPicPr>
          <p:cNvPr id="3" name="Grafik 2" descr="Ein Bild, das Text, Diagramm, Design enthält.&#10;&#10;Automatisch generierte Beschreibung">
            <a:extLst>
              <a:ext uri="{FF2B5EF4-FFF2-40B4-BE49-F238E27FC236}">
                <a16:creationId xmlns:a16="http://schemas.microsoft.com/office/drawing/2014/main" id="{F122CB7E-16C3-37EC-55E5-F2EF88D1A4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057" y="1369157"/>
            <a:ext cx="10870461" cy="55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524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Haltestelle Salinenstrasse Bestand</a:t>
            </a:r>
          </a:p>
        </p:txBody>
      </p:sp>
      <p:pic>
        <p:nvPicPr>
          <p:cNvPr id="16" name="171115_HST-Salinenstrasse_Kinderwagen">
            <a:hlinkClick r:id="" action="ppaction://media"/>
            <a:extLst>
              <a:ext uri="{FF2B5EF4-FFF2-40B4-BE49-F238E27FC236}">
                <a16:creationId xmlns:a16="http://schemas.microsoft.com/office/drawing/2014/main" id="{2B01735D-9BCB-C0CA-D604-FE7AEB348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847" y="1405244"/>
            <a:ext cx="10946855" cy="6157606"/>
          </a:xfrm>
          <a:prstGeom prst="rect">
            <a:avLst/>
          </a:prstGeom>
        </p:spPr>
      </p:pic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A81E46BD-4F1F-3C35-9E1B-480005CE95A0}"/>
              </a:ext>
            </a:extLst>
          </p:cNvPr>
          <p:cNvSpPr txBox="1">
            <a:spLocks/>
          </p:cNvSpPr>
          <p:nvPr/>
        </p:nvSpPr>
        <p:spPr>
          <a:xfrm>
            <a:off x="319436" y="3133394"/>
            <a:ext cx="2230609" cy="12960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ts val="2600"/>
              </a:lnSpc>
              <a:spcBef>
                <a:spcPts val="10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40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20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760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</a:pPr>
            <a:r>
              <a:rPr lang="de-DE" sz="2050" dirty="0"/>
              <a:t>Situation an der Haltestelle </a:t>
            </a:r>
            <a:r>
              <a:rPr lang="de-DE" sz="2050" dirty="0" err="1"/>
              <a:t>Salinenstrasse</a:t>
            </a:r>
            <a:r>
              <a:rPr lang="de-DE" sz="2050" dirty="0"/>
              <a:t> 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endParaRPr lang="de-DE" sz="2400" dirty="0"/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de-CH" sz="2400" dirty="0"/>
          </a:p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740872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CDDCF-8870-A998-26C0-5EB5095B4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draußen, Himmel, Wolke, Straße enthält.&#10;&#10;Automatisch generierte Beschreibung">
            <a:extLst>
              <a:ext uri="{FF2B5EF4-FFF2-40B4-BE49-F238E27FC236}">
                <a16:creationId xmlns:a16="http://schemas.microsoft.com/office/drawing/2014/main" id="{9555BA56-FE2E-7756-190F-C9C99632CE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70" y="1624464"/>
            <a:ext cx="7704856" cy="576987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2BD305A-CAD3-A691-229F-7F991B05B5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222E05-E4A2-C769-E1D5-D4A5A9985B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Haltestelle Salinenstrasse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F83CEE-84D1-D520-DEE5-68761B8277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27" y="1391294"/>
            <a:ext cx="3508705" cy="19580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EF52DCE-7344-E29B-BCB1-C42780EBD842}"/>
              </a:ext>
            </a:extLst>
          </p:cNvPr>
          <p:cNvSpPr txBox="1"/>
          <p:nvPr/>
        </p:nvSpPr>
        <p:spPr>
          <a:xfrm>
            <a:off x="223627" y="1391293"/>
            <a:ext cx="3508705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Heutige Situation in der Abendspitze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1F28C2E-16FD-F513-6DF8-571320C46219}"/>
              </a:ext>
            </a:extLst>
          </p:cNvPr>
          <p:cNvSpPr txBox="1"/>
          <p:nvPr/>
        </p:nvSpPr>
        <p:spPr>
          <a:xfrm>
            <a:off x="9412250" y="1631672"/>
            <a:ext cx="3240360" cy="147732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Neubau auskragende Stützkonstruktionen, um den notwendigen Raum für alle Verkehrsteilnehmer zu erreichen.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F3CF9F-3E58-210D-D86E-8310660FDFCD}"/>
              </a:ext>
            </a:extLst>
          </p:cNvPr>
          <p:cNvSpPr txBox="1"/>
          <p:nvPr/>
        </p:nvSpPr>
        <p:spPr>
          <a:xfrm>
            <a:off x="303237" y="5732186"/>
            <a:ext cx="316074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Sichere Veloführung in beiden Fahrtrichtungen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76ADAE4-62F9-16F4-F768-9CC8F209A1F7}"/>
              </a:ext>
            </a:extLst>
          </p:cNvPr>
          <p:cNvSpPr txBox="1"/>
          <p:nvPr/>
        </p:nvSpPr>
        <p:spPr>
          <a:xfrm>
            <a:off x="9412250" y="3428768"/>
            <a:ext cx="3240360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Haltestelle Richtung Zentrum komplett BehiG -gerecht ausgebaut als Inselhaltestelle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9C26314-2C00-3BAB-979B-6B2ADF5CC65C}"/>
              </a:ext>
            </a:extLst>
          </p:cNvPr>
          <p:cNvSpPr txBox="1"/>
          <p:nvPr/>
        </p:nvSpPr>
        <p:spPr>
          <a:xfrm>
            <a:off x="223627" y="3660480"/>
            <a:ext cx="3240360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Haltestelle Richtung Hard komplett BehiG -gerecht ausgebaut als Kaphaltestelle mit </a:t>
            </a:r>
            <a:r>
              <a:rPr lang="de-CH" dirty="0" err="1"/>
              <a:t>Velofurt</a:t>
            </a:r>
            <a:endParaRPr lang="de-CH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4D0F1A6-C0A4-3004-437C-8B5F0CCF46F1}"/>
              </a:ext>
            </a:extLst>
          </p:cNvPr>
          <p:cNvCxnSpPr>
            <a:cxnSpLocks/>
          </p:cNvCxnSpPr>
          <p:nvPr/>
        </p:nvCxnSpPr>
        <p:spPr>
          <a:xfrm flipH="1">
            <a:off x="5991870" y="3833983"/>
            <a:ext cx="3422513" cy="160362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09B8465-6ABB-15A6-524F-505FB9E30244}"/>
              </a:ext>
            </a:extLst>
          </p:cNvPr>
          <p:cNvCxnSpPr>
            <a:cxnSpLocks/>
          </p:cNvCxnSpPr>
          <p:nvPr/>
        </p:nvCxnSpPr>
        <p:spPr>
          <a:xfrm>
            <a:off x="3463987" y="4260644"/>
            <a:ext cx="1087723" cy="103294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905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25D9B-E920-AF65-1B0C-7604997BD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24DA2D-CB22-2355-43BB-E49F30E1E6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EC5FD5-8D0B-33F0-0F3C-AE9D310173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Haltestelle Salinenstrasse Querschnitt</a:t>
            </a:r>
          </a:p>
        </p:txBody>
      </p:sp>
      <p:pic>
        <p:nvPicPr>
          <p:cNvPr id="7" name="Grafik 6" descr="Ein Bild, das Diagramm, Text enthält.&#10;&#10;Automatisch generierte Beschreibung">
            <a:extLst>
              <a:ext uri="{FF2B5EF4-FFF2-40B4-BE49-F238E27FC236}">
                <a16:creationId xmlns:a16="http://schemas.microsoft.com/office/drawing/2014/main" id="{A97E44A1-49F4-D86B-478A-14F5B4F100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318" y="1353578"/>
            <a:ext cx="1180931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90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- Durchfahrt Schwertransport</a:t>
            </a:r>
          </a:p>
        </p:txBody>
      </p:sp>
      <p:pic>
        <p:nvPicPr>
          <p:cNvPr id="3" name="Grafik 2" descr="Ein Bild, das Fahrzeug, draußen, Landfahrzeug, Straße enthält.&#10;&#10;Automatisch generierte Beschreibung">
            <a:extLst>
              <a:ext uri="{FF2B5EF4-FFF2-40B4-BE49-F238E27FC236}">
                <a16:creationId xmlns:a16="http://schemas.microsoft.com/office/drawing/2014/main" id="{3604C6EE-73CC-3917-7A9E-653A7F2E49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470" y="1621185"/>
            <a:ext cx="7704856" cy="577111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CE8487B-97F0-8B6E-D59B-BB02185951D0}"/>
              </a:ext>
            </a:extLst>
          </p:cNvPr>
          <p:cNvSpPr txBox="1"/>
          <p:nvPr/>
        </p:nvSpPr>
        <p:spPr>
          <a:xfrm>
            <a:off x="9232230" y="4069457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Schwertransport durch den Haltestellenbereich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2AE0F80-3624-E2B3-497D-C7772E42962D}"/>
              </a:ext>
            </a:extLst>
          </p:cNvPr>
          <p:cNvSpPr txBox="1"/>
          <p:nvPr/>
        </p:nvSpPr>
        <p:spPr>
          <a:xfrm>
            <a:off x="9232230" y="4861545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Ausnahmetransportroute Typ I, Fahrbahnbreite 6.50 m</a:t>
            </a:r>
          </a:p>
        </p:txBody>
      </p:sp>
    </p:spTree>
    <p:extLst>
      <p:ext uri="{BB962C8B-B14F-4D97-AF65-F5344CB8AC3E}">
        <p14:creationId xmlns:p14="http://schemas.microsoft.com/office/powerpoint/2010/main" val="41897612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7B3562EF-74E3-A0CE-2AE3-537DE48A13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357" y="1621185"/>
            <a:ext cx="8235652" cy="5843907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Bauprojekt und Gestaltung – Wendeschlaufe Hard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6AED77-75AD-6774-866E-8A335390EE95}"/>
              </a:ext>
            </a:extLst>
          </p:cNvPr>
          <p:cNvSpPr txBox="1"/>
          <p:nvPr/>
        </p:nvSpPr>
        <p:spPr>
          <a:xfrm>
            <a:off x="461598" y="4347430"/>
            <a:ext cx="230425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Verbesserung Sichtweite auf die Lichtsignalanlage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084C40A-5225-6981-A652-601C9962ADB8}"/>
              </a:ext>
            </a:extLst>
          </p:cNvPr>
          <p:cNvSpPr txBox="1"/>
          <p:nvPr/>
        </p:nvSpPr>
        <p:spPr>
          <a:xfrm>
            <a:off x="210705" y="2629297"/>
            <a:ext cx="2592288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Umsetzung von </a:t>
            </a:r>
            <a:r>
              <a:rPr lang="de-CH" dirty="0" err="1"/>
              <a:t>Trottoirüberfahrten</a:t>
            </a:r>
            <a:r>
              <a:rPr lang="de-CH" dirty="0"/>
              <a:t> an den Seitenstrassen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D17FBE3-F121-742A-AE83-9AB24656EB91}"/>
              </a:ext>
            </a:extLst>
          </p:cNvPr>
          <p:cNvSpPr txBox="1"/>
          <p:nvPr/>
        </p:nvSpPr>
        <p:spPr>
          <a:xfrm>
            <a:off x="10303131" y="2629297"/>
            <a:ext cx="259228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Abstellgleis künftig vorwärts befahrbar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EDE43F1-5700-42CA-BB0F-DD0AC143599D}"/>
              </a:ext>
            </a:extLst>
          </p:cNvPr>
          <p:cNvSpPr txBox="1"/>
          <p:nvPr/>
        </p:nvSpPr>
        <p:spPr>
          <a:xfrm>
            <a:off x="4811235" y="1409419"/>
            <a:ext cx="3240360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Haltestelle BehiG-gerecht ausgebaut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AD8E0DB-443B-1277-AAFD-87979182262E}"/>
              </a:ext>
            </a:extLst>
          </p:cNvPr>
          <p:cNvSpPr txBox="1"/>
          <p:nvPr/>
        </p:nvSpPr>
        <p:spPr>
          <a:xfrm>
            <a:off x="10312350" y="4485930"/>
            <a:ext cx="1719162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Möglichkeit für Bepflanzungen</a:t>
            </a:r>
          </a:p>
        </p:txBody>
      </p:sp>
    </p:spTree>
    <p:extLst>
      <p:ext uri="{BB962C8B-B14F-4D97-AF65-F5344CB8AC3E}">
        <p14:creationId xmlns:p14="http://schemas.microsoft.com/office/powerpoint/2010/main" val="31578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84FDCC6-DC1E-0C3F-FD52-C71E5B4BF9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9623" y="1550314"/>
            <a:ext cx="7486084" cy="5948791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3381629" cy="335989"/>
          </a:xfrm>
        </p:spPr>
        <p:txBody>
          <a:bodyPr/>
          <a:lstStyle/>
          <a:p>
            <a:r>
              <a:rPr lang="de-CH" dirty="0"/>
              <a:t>Unfallstatistik 2012 - 2025 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 vert="horz" wrap="square" lIns="0" tIns="12700" rIns="0" bIns="0" rtlCol="0">
            <a:spAutoFit/>
          </a:bodyPr>
          <a:lstStyle/>
          <a:p>
            <a:r>
              <a:rPr lang="de-CH" dirty="0"/>
              <a:t>1. Ausgangslage</a:t>
            </a:r>
          </a:p>
        </p:txBody>
      </p:sp>
      <p:sp>
        <p:nvSpPr>
          <p:cNvPr id="2" name="Textplatzhalter 39">
            <a:extLst>
              <a:ext uri="{FF2B5EF4-FFF2-40B4-BE49-F238E27FC236}">
                <a16:creationId xmlns:a16="http://schemas.microsoft.com/office/drawing/2014/main" id="{9029E8D8-8EA9-88EF-F657-2848860E7F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4000" y="1554548"/>
            <a:ext cx="5565940" cy="4457988"/>
          </a:xfrm>
          <a:solidFill>
            <a:schemeClr val="bg1"/>
          </a:solidFill>
          <a:ln w="25400">
            <a:noFill/>
          </a:ln>
        </p:spPr>
        <p:txBody>
          <a:bodyPr/>
          <a:lstStyle/>
          <a:p>
            <a:pPr marL="0" indent="0">
              <a:buNone/>
            </a:pPr>
            <a:r>
              <a:rPr lang="de-CH" sz="1800" dirty="0"/>
              <a:t>Zwischen 2012 und 2025 sind auf der Haupt-, Rheinfelder- und Muttenzerstrasse insgesamt 96 Unfälle registriert worden.</a:t>
            </a:r>
          </a:p>
          <a:p>
            <a:pPr marL="0" indent="0">
              <a:buNone/>
            </a:pPr>
            <a:endParaRPr lang="de-CH" sz="1800" dirty="0"/>
          </a:p>
          <a:p>
            <a:pPr lvl="1"/>
            <a:r>
              <a:rPr lang="de-CH" sz="1800" dirty="0"/>
              <a:t>42 Unfälle mit ausschliesslichen Sachschäden</a:t>
            </a:r>
          </a:p>
          <a:p>
            <a:pPr lvl="1"/>
            <a:r>
              <a:rPr lang="de-CH" sz="1800" dirty="0"/>
              <a:t>45 Unfälle mit Leichtverletzten</a:t>
            </a:r>
          </a:p>
          <a:p>
            <a:pPr lvl="1"/>
            <a:r>
              <a:rPr lang="de-CH" sz="1800" dirty="0"/>
              <a:t>8 Unfälle mit Schwerverletzten</a:t>
            </a:r>
          </a:p>
          <a:p>
            <a:pPr lvl="1"/>
            <a:r>
              <a:rPr lang="de-CH" sz="1800" dirty="0"/>
              <a:t>1 Unfall mit Todesfolge</a:t>
            </a:r>
          </a:p>
          <a:p>
            <a:pPr lvl="1"/>
            <a:endParaRPr lang="de-CH" sz="1800" dirty="0"/>
          </a:p>
          <a:p>
            <a:pPr marL="3175" indent="0">
              <a:buNone/>
            </a:pPr>
            <a:r>
              <a:rPr lang="de-CH" sz="1800" dirty="0"/>
              <a:t>Schwerpunkte der Unfälle sind:</a:t>
            </a:r>
          </a:p>
          <a:p>
            <a:pPr marL="3175" indent="0">
              <a:buNone/>
            </a:pPr>
            <a:endParaRPr lang="de-CH" sz="1800" dirty="0"/>
          </a:p>
          <a:p>
            <a:pPr lvl="1"/>
            <a:r>
              <a:rPr lang="de-CH" sz="1800" dirty="0"/>
              <a:t>Ausparken aus den seitlichen Buchten</a:t>
            </a:r>
          </a:p>
          <a:p>
            <a:pPr lvl="1"/>
            <a:r>
              <a:rPr lang="de-CH" sz="1800" dirty="0"/>
              <a:t>Strassenquerungen im Zentrum</a:t>
            </a:r>
          </a:p>
          <a:p>
            <a:pPr lvl="1"/>
            <a:r>
              <a:rPr lang="de-CH" sz="1800" dirty="0"/>
              <a:t>Kreuzung Haupt-/Muttenzerstrasse</a:t>
            </a:r>
          </a:p>
          <a:p>
            <a:pPr lvl="1"/>
            <a:r>
              <a:rPr lang="de-CH" sz="1800" dirty="0"/>
              <a:t>Strassenquerung Haltestelle Salinenstrasse</a:t>
            </a:r>
          </a:p>
          <a:p>
            <a:pPr lvl="1"/>
            <a:r>
              <a:rPr lang="de-CH" sz="1800" dirty="0"/>
              <a:t>Kreuzung Haupt-/Schulstrasse</a:t>
            </a:r>
          </a:p>
          <a:p>
            <a:pPr marL="3175" indent="0">
              <a:buNone/>
            </a:pPr>
            <a:endParaRPr lang="de-CH" sz="1800" dirty="0"/>
          </a:p>
          <a:p>
            <a:pPr lvl="1"/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769571-9E58-ECBD-F12F-4A94568CC7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4" y="1550314"/>
            <a:ext cx="2287016" cy="26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079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F4CD2-8E23-7789-D426-7D597ED59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480046-F956-D97A-4872-1AD234F26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0445103-E431-4158-6D84-8CA788ABB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Veloverkehr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EFC1FE2-9B4F-762B-6A1B-5D54F1445810}"/>
              </a:ext>
            </a:extLst>
          </p:cNvPr>
          <p:cNvSpPr txBox="1">
            <a:spLocks/>
          </p:cNvSpPr>
          <p:nvPr/>
        </p:nvSpPr>
        <p:spPr>
          <a:xfrm>
            <a:off x="1440000" y="1800000"/>
            <a:ext cx="11065164" cy="4632514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99" eaLnBrk="1" hangingPunct="1">
              <a:defRPr>
                <a:latin typeface="+mn-lt"/>
                <a:ea typeface="+mn-ea"/>
                <a:cs typeface="+mn-cs"/>
              </a:defRPr>
            </a:lvl2pPr>
            <a:lvl3pPr marL="914398" eaLnBrk="1" hangingPunct="1">
              <a:defRPr>
                <a:latin typeface="+mn-lt"/>
                <a:ea typeface="+mn-ea"/>
                <a:cs typeface="+mn-cs"/>
              </a:defRPr>
            </a:lvl3pPr>
            <a:lvl4pPr marL="1371597" eaLnBrk="1" hangingPunct="1">
              <a:defRPr>
                <a:latin typeface="+mn-lt"/>
                <a:ea typeface="+mn-ea"/>
                <a:cs typeface="+mn-cs"/>
              </a:defRPr>
            </a:lvl4pPr>
            <a:lvl5pPr marL="1828796" eaLnBrk="1" hangingPunct="1">
              <a:defRPr>
                <a:latin typeface="+mn-lt"/>
                <a:ea typeface="+mn-ea"/>
                <a:cs typeface="+mn-cs"/>
              </a:defRPr>
            </a:lvl5pPr>
            <a:lvl6pPr marL="2285995" eaLnBrk="1" hangingPunct="1">
              <a:defRPr>
                <a:latin typeface="+mn-lt"/>
                <a:ea typeface="+mn-ea"/>
                <a:cs typeface="+mn-cs"/>
              </a:defRPr>
            </a:lvl6pPr>
            <a:lvl7pPr marL="2743194" eaLnBrk="1" hangingPunct="1">
              <a:defRPr>
                <a:latin typeface="+mn-lt"/>
                <a:ea typeface="+mn-ea"/>
                <a:cs typeface="+mn-cs"/>
              </a:defRPr>
            </a:lvl7pPr>
            <a:lvl8pPr marL="3200393" eaLnBrk="1" hangingPunct="1">
              <a:defRPr>
                <a:latin typeface="+mn-lt"/>
                <a:ea typeface="+mn-ea"/>
                <a:cs typeface="+mn-cs"/>
              </a:defRPr>
            </a:lvl8pPr>
            <a:lvl9pPr marL="3657591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cs typeface="Arial" panose="020B0604020202020204" pitchFamily="34" charset="0"/>
              </a:rPr>
              <a:t>Der neu projektierte durchgehende Velostreifen beim Projekt NOB macht das Fahren für Velofahrende auf der Rheinfelder- und Hauptstrasse in beide Richtungen sicherer. </a:t>
            </a:r>
            <a:endParaRPr lang="de-DE" sz="2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cs typeface="Arial" panose="020B0604020202020204" pitchFamily="34" charset="0"/>
              </a:rPr>
              <a:t>Im derzeitigen IST-Zustand müssen sich die Velofahrenden zwischen Fahrzeugen und Trottoirrand bewegen, was das Fahren unsicher macht. 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cs typeface="Arial" panose="020B0604020202020204" pitchFamily="34" charset="0"/>
              </a:rPr>
              <a:t>Aufgrund des Verkehrsaufkommens muss auch bei Tempo 30 ein separater Velostreifen angeordnet werden, damit ein sicheres Fahren möglich ist.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cs typeface="Arial" panose="020B0604020202020204" pitchFamily="34" charset="0"/>
              </a:rPr>
              <a:t>Überholvorgänge von Velofahrenden werden in der Steigung erschwert</a:t>
            </a:r>
            <a:endParaRPr lang="de-CH" sz="2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de-CH" sz="2400" dirty="0"/>
          </a:p>
          <a:p>
            <a:pPr>
              <a:lnSpc>
                <a:spcPts val="3000"/>
              </a:lnSpc>
              <a:spcAft>
                <a:spcPts val="600"/>
              </a:spcAft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670664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2138D-17D1-DD41-9566-B2DA70C1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A49ADC-0692-C5F6-CCCC-B66105A5D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BBB4D1-79EC-84BE-D374-6D55E47725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Veloverkehr</a:t>
            </a:r>
          </a:p>
        </p:txBody>
      </p:sp>
      <p:pic>
        <p:nvPicPr>
          <p:cNvPr id="2" name="1644_cam10_Rückstau">
            <a:hlinkClick r:id="" action="ppaction://media"/>
            <a:extLst>
              <a:ext uri="{FF2B5EF4-FFF2-40B4-BE49-F238E27FC236}">
                <a16:creationId xmlns:a16="http://schemas.microsoft.com/office/drawing/2014/main" id="{AB21B541-8983-2EEE-B15C-618B0FD99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3900" y="1442850"/>
            <a:ext cx="1088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7187B-5DFC-D060-52DF-C159C983F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08348E-E4CF-364B-F5E0-399F7EA911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8" y="252000"/>
            <a:ext cx="10645217" cy="566822"/>
          </a:xfrm>
        </p:spPr>
        <p:txBody>
          <a:bodyPr/>
          <a:lstStyle/>
          <a:p>
            <a:r>
              <a:rPr lang="de-CH" dirty="0"/>
              <a:t>3.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706AB1E-06AF-F2CD-E8AB-8E369BB046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Veloverkehr</a:t>
            </a:r>
          </a:p>
        </p:txBody>
      </p:sp>
      <p:pic>
        <p:nvPicPr>
          <p:cNvPr id="7" name="1749_cam3_Pw Velo Konflikt">
            <a:hlinkClick r:id="" action="ppaction://media"/>
            <a:extLst>
              <a:ext uri="{FF2B5EF4-FFF2-40B4-BE49-F238E27FC236}">
                <a16:creationId xmlns:a16="http://schemas.microsoft.com/office/drawing/2014/main" id="{A0F5277F-3EB7-0917-D996-B620A0667C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66626" y="1442850"/>
            <a:ext cx="1088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7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CH" dirty="0"/>
              <a:t>4. Tempo 30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Gutachten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E381977-E857-8F12-73E7-69E47607D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0062" y="1364856"/>
            <a:ext cx="5583310" cy="5439445"/>
          </a:xfrm>
          <a:prstGeom prst="rect">
            <a:avLst/>
          </a:prstGeom>
        </p:spPr>
      </p:pic>
      <p:sp>
        <p:nvSpPr>
          <p:cNvPr id="3" name="Textplatzhalter 4">
            <a:extLst>
              <a:ext uri="{FF2B5EF4-FFF2-40B4-BE49-F238E27FC236}">
                <a16:creationId xmlns:a16="http://schemas.microsoft.com/office/drawing/2014/main" id="{B46FCDC3-0F0A-B6E9-8B22-357CB3936A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3278" y="1364856"/>
            <a:ext cx="7128792" cy="5439445"/>
          </a:xfrm>
          <a:noFill/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Die Gemeinde Birsfelden hat etappenweise seit 2020 Tempo 30 auf der  Haupt-, Rheinfelder- und </a:t>
            </a:r>
            <a:r>
              <a:rPr lang="de-CH" dirty="0" err="1">
                <a:solidFill>
                  <a:schemeClr val="tx1"/>
                </a:solidFill>
              </a:rPr>
              <a:t>Birseckstrasse</a:t>
            </a:r>
            <a:r>
              <a:rPr lang="de-CH" dirty="0">
                <a:solidFill>
                  <a:schemeClr val="tx1"/>
                </a:solidFill>
              </a:rPr>
              <a:t> beantragt (letzter Antrag vom 17.4.2024). </a:t>
            </a:r>
          </a:p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Das BUD hat entschieden, das Auflageverfahren des Bauprojektes und ein Bewilligungsverfahren Tempo 30 zu trennen.</a:t>
            </a:r>
          </a:p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Das Gutachten wird derzeit erstellt und wird voraussichtlich im Verlaufe des 1. Semesters 2025 vorliegen.</a:t>
            </a:r>
          </a:p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Die Geometrie des geplanten Bauprojekts ist kompatibel mit Tempo 50 und Tempo 30 (keine Auswirkungen auf </a:t>
            </a:r>
            <a:r>
              <a:rPr lang="de-CH" dirty="0" err="1">
                <a:solidFill>
                  <a:schemeClr val="tx1"/>
                </a:solidFill>
              </a:rPr>
              <a:t>Querschnittssbreiten</a:t>
            </a:r>
            <a:r>
              <a:rPr lang="de-CH" dirty="0">
                <a:solidFill>
                  <a:schemeClr val="tx1"/>
                </a:solidFill>
              </a:rPr>
              <a:t>).</a:t>
            </a:r>
          </a:p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Bei Tempo 30 können im Vergleich zu Tempo 50 die Sichtweiten reduziert werden. Somit ist die Anordnung eines zusätzlichen Parkplatzes oder Baumes ggfs. möglich.</a:t>
            </a:r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8D5027-E13D-91A9-1E99-7C73372067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4518" y="1261145"/>
            <a:ext cx="1457424" cy="142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65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BFAE7-4B76-913C-B695-B4CD744F0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0A4BFA-A069-088D-78E8-06CBB4001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DE" dirty="0"/>
              <a:t>5. Bauablauf</a:t>
            </a:r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01C83D-9E2C-FE15-C7DB-CD1FA20405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DE" dirty="0"/>
              <a:t>Zwei-Spur-Regime </a:t>
            </a:r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406D6B-9B40-DC79-DFCF-507B5747D5BF}"/>
              </a:ext>
            </a:extLst>
          </p:cNvPr>
          <p:cNvSpPr txBox="1"/>
          <p:nvPr/>
        </p:nvSpPr>
        <p:spPr>
          <a:xfrm>
            <a:off x="1440000" y="1800000"/>
            <a:ext cx="11161240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CH" sz="2050" dirty="0"/>
              <a:t>Der Bauablauf und die Verkehrsführung wurde mit Vertretern der KMU Birsfelden und der Gemeinde Birsfelden abgestimmt. Die Machbarkeit wurde mit der Polizei, AAGL und den BVB abgestimmt.</a:t>
            </a:r>
          </a:p>
          <a:p>
            <a:pPr marL="0" indent="0">
              <a:buNone/>
            </a:pPr>
            <a:endParaRPr lang="de-CH" sz="2050" b="1" dirty="0"/>
          </a:p>
          <a:p>
            <a:pPr marL="0" indent="0">
              <a:spcAft>
                <a:spcPts val="600"/>
              </a:spcAft>
              <a:buNone/>
            </a:pPr>
            <a:r>
              <a:rPr lang="de-CH" sz="2050" dirty="0"/>
              <a:t>Randbedingungen:</a:t>
            </a:r>
          </a:p>
          <a:p>
            <a:pPr marL="265113" indent="-265113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Weniger Parkplätze und Platz </a:t>
            </a:r>
            <a:r>
              <a:rPr lang="de-CH" sz="205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Aussenbestuhlungen</a:t>
            </a:r>
            <a:endParaRPr lang="de-CH" sz="205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65113" indent="-265113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Schlechteres ÖV-Angebot durch längere Tramersatzphasen</a:t>
            </a:r>
          </a:p>
          <a:p>
            <a:pPr marL="265113" indent="-265113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Wegfall Bäume</a:t>
            </a:r>
          </a:p>
          <a:p>
            <a:pPr marL="265113" indent="-265113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Flankierende Massnahmen zur Zufahrtsbeschränkung in die Quartiere</a:t>
            </a:r>
          </a:p>
          <a:p>
            <a:pPr marL="265113" indent="-265113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Mehr Arbeiten zu Randzeiten/Nachtarbeiten</a:t>
            </a:r>
          </a:p>
          <a:p>
            <a:pPr marL="265113" indent="-265113"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Verlängerung Bauzeit auf ca. 4-5 Jahre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CH" sz="2050" dirty="0">
                <a:sym typeface="Wingdings" panose="05000000000000000000" pitchFamily="2" charset="2"/>
              </a:rPr>
              <a:t> Zustimmung der Gemeinde Birsfelden und der KMU Birsfelden ist am 12.09.2024 schriftlich erfolgt. Sowohl die KMU als auch die Gemeinde akzeptieren das Zwei-Spur Regime mit den erforderlichen Randbedingungen.</a:t>
            </a:r>
            <a:endParaRPr lang="de-CH" sz="2050" dirty="0"/>
          </a:p>
          <a:p>
            <a:pPr lvl="4"/>
            <a:endParaRPr lang="de-CH" sz="2050" dirty="0"/>
          </a:p>
        </p:txBody>
      </p:sp>
    </p:spTree>
    <p:extLst>
      <p:ext uri="{BB962C8B-B14F-4D97-AF65-F5344CB8AC3E}">
        <p14:creationId xmlns:p14="http://schemas.microsoft.com/office/powerpoint/2010/main" val="4239578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24CC6-4592-01F0-F451-EAF2B8E4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9D5F21-0B2A-BEB1-EF77-4CAB6D8C86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1120820"/>
          </a:xfrm>
        </p:spPr>
        <p:txBody>
          <a:bodyPr/>
          <a:lstStyle/>
          <a:p>
            <a:r>
              <a:rPr lang="de-CH" dirty="0"/>
              <a:t>5. Bauablauf</a:t>
            </a:r>
          </a:p>
          <a:p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1813A95-0108-CEA8-C9B3-0EA37A4C39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Grossräumige Signalisation</a:t>
            </a:r>
          </a:p>
        </p:txBody>
      </p:sp>
      <p:pic>
        <p:nvPicPr>
          <p:cNvPr id="21" name="Grafik 20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2A9F5719-0F67-E0F8-0487-0D3BA1066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438" y="1549177"/>
            <a:ext cx="9750080" cy="5688633"/>
          </a:xfrm>
          <a:prstGeom prst="rect">
            <a:avLst/>
          </a:prstGeom>
        </p:spPr>
      </p:pic>
      <p:sp>
        <p:nvSpPr>
          <p:cNvPr id="22" name="Textfeld 2">
            <a:extLst>
              <a:ext uri="{FF2B5EF4-FFF2-40B4-BE49-F238E27FC236}">
                <a16:creationId xmlns:a16="http://schemas.microsoft.com/office/drawing/2014/main" id="{7BF4EC1C-4420-EF68-1DE4-0F8B8E02CC73}"/>
              </a:ext>
            </a:extLst>
          </p:cNvPr>
          <p:cNvSpPr txBox="1"/>
          <p:nvPr/>
        </p:nvSpPr>
        <p:spPr>
          <a:xfrm>
            <a:off x="4767734" y="1837209"/>
            <a:ext cx="4032448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r>
              <a:rPr lang="de-CH" dirty="0"/>
              <a:t>Am </a:t>
            </a:r>
            <a:r>
              <a:rPr lang="de-CH" dirty="0" err="1"/>
              <a:t>Erdnüsslikreisel</a:t>
            </a:r>
            <a:r>
              <a:rPr lang="de-CH" dirty="0"/>
              <a:t> wird der Verkehr auf die Baustelle aufmerksam gemacht. </a:t>
            </a:r>
          </a:p>
        </p:txBody>
      </p:sp>
      <p:sp>
        <p:nvSpPr>
          <p:cNvPr id="23" name="Textfeld 1">
            <a:extLst>
              <a:ext uri="{FF2B5EF4-FFF2-40B4-BE49-F238E27FC236}">
                <a16:creationId xmlns:a16="http://schemas.microsoft.com/office/drawing/2014/main" id="{FFF920B0-49FE-3E77-B6FB-CBCAF77A37A9}"/>
              </a:ext>
            </a:extLst>
          </p:cNvPr>
          <p:cNvSpPr txBox="1"/>
          <p:nvPr/>
        </p:nvSpPr>
        <p:spPr>
          <a:xfrm>
            <a:off x="9160222" y="3363942"/>
            <a:ext cx="4032448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r>
              <a:rPr lang="de-CH" dirty="0"/>
              <a:t>Der Verkehr soll während der Bauzeit schon ab Pratteln auf die Baustelle in Birsfelden aufmerksam gemacht werden. </a:t>
            </a: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A99278F6-4BCC-988B-2561-0E1B9CD6D470}"/>
              </a:ext>
            </a:extLst>
          </p:cNvPr>
          <p:cNvSpPr/>
          <p:nvPr/>
        </p:nvSpPr>
        <p:spPr>
          <a:xfrm>
            <a:off x="8352532" y="5332859"/>
            <a:ext cx="990600" cy="447675"/>
          </a:xfrm>
          <a:custGeom>
            <a:avLst/>
            <a:gdLst>
              <a:gd name="connsiteX0" fmla="*/ 990600 w 990600"/>
              <a:gd name="connsiteY0" fmla="*/ 31750 h 447675"/>
              <a:gd name="connsiteX1" fmla="*/ 631825 w 990600"/>
              <a:gd name="connsiteY1" fmla="*/ 0 h 447675"/>
              <a:gd name="connsiteX2" fmla="*/ 666750 w 990600"/>
              <a:gd name="connsiteY2" fmla="*/ 273050 h 447675"/>
              <a:gd name="connsiteX3" fmla="*/ 311150 w 990600"/>
              <a:gd name="connsiteY3" fmla="*/ 396875 h 447675"/>
              <a:gd name="connsiteX4" fmla="*/ 0 w 990600"/>
              <a:gd name="connsiteY4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447675">
                <a:moveTo>
                  <a:pt x="990600" y="31750"/>
                </a:moveTo>
                <a:lnTo>
                  <a:pt x="631825" y="0"/>
                </a:lnTo>
                <a:lnTo>
                  <a:pt x="666750" y="273050"/>
                </a:lnTo>
                <a:lnTo>
                  <a:pt x="311150" y="396875"/>
                </a:lnTo>
                <a:lnTo>
                  <a:pt x="0" y="447675"/>
                </a:lnTo>
              </a:path>
            </a:pathLst>
          </a:custGeom>
          <a:noFill/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75B1D763-027F-E860-868F-AC0F25C4593F}"/>
              </a:ext>
            </a:extLst>
          </p:cNvPr>
          <p:cNvSpPr/>
          <p:nvPr/>
        </p:nvSpPr>
        <p:spPr>
          <a:xfrm>
            <a:off x="3786882" y="3345309"/>
            <a:ext cx="1508125" cy="704850"/>
          </a:xfrm>
          <a:custGeom>
            <a:avLst/>
            <a:gdLst>
              <a:gd name="connsiteX0" fmla="*/ 1508125 w 1508125"/>
              <a:gd name="connsiteY0" fmla="*/ 193675 h 704850"/>
              <a:gd name="connsiteX1" fmla="*/ 1279525 w 1508125"/>
              <a:gd name="connsiteY1" fmla="*/ 120650 h 704850"/>
              <a:gd name="connsiteX2" fmla="*/ 819150 w 1508125"/>
              <a:gd name="connsiteY2" fmla="*/ 0 h 704850"/>
              <a:gd name="connsiteX3" fmla="*/ 803275 w 1508125"/>
              <a:gd name="connsiteY3" fmla="*/ 206375 h 704850"/>
              <a:gd name="connsiteX4" fmla="*/ 666750 w 1508125"/>
              <a:gd name="connsiteY4" fmla="*/ 635000 h 704850"/>
              <a:gd name="connsiteX5" fmla="*/ 495300 w 1508125"/>
              <a:gd name="connsiteY5" fmla="*/ 701675 h 704850"/>
              <a:gd name="connsiteX6" fmla="*/ 279400 w 1508125"/>
              <a:gd name="connsiteY6" fmla="*/ 704850 h 704850"/>
              <a:gd name="connsiteX7" fmla="*/ 0 w 1508125"/>
              <a:gd name="connsiteY7" fmla="*/ 644525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125" h="704850">
                <a:moveTo>
                  <a:pt x="1508125" y="193675"/>
                </a:moveTo>
                <a:lnTo>
                  <a:pt x="1279525" y="120650"/>
                </a:lnTo>
                <a:lnTo>
                  <a:pt x="819150" y="0"/>
                </a:lnTo>
                <a:lnTo>
                  <a:pt x="803275" y="206375"/>
                </a:lnTo>
                <a:lnTo>
                  <a:pt x="666750" y="635000"/>
                </a:lnTo>
                <a:lnTo>
                  <a:pt x="495300" y="701675"/>
                </a:lnTo>
                <a:lnTo>
                  <a:pt x="279400" y="704850"/>
                </a:lnTo>
                <a:lnTo>
                  <a:pt x="0" y="644525"/>
                </a:ln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3FCD2B76-001B-3293-F63F-075155C18302}"/>
              </a:ext>
            </a:extLst>
          </p:cNvPr>
          <p:cNvSpPr/>
          <p:nvPr/>
        </p:nvSpPr>
        <p:spPr>
          <a:xfrm>
            <a:off x="3809107" y="2881759"/>
            <a:ext cx="63500" cy="438150"/>
          </a:xfrm>
          <a:custGeom>
            <a:avLst/>
            <a:gdLst>
              <a:gd name="connsiteX0" fmla="*/ 63500 w 63500"/>
              <a:gd name="connsiteY0" fmla="*/ 0 h 438150"/>
              <a:gd name="connsiteX1" fmla="*/ 6350 w 63500"/>
              <a:gd name="connsiteY1" fmla="*/ 206375 h 438150"/>
              <a:gd name="connsiteX2" fmla="*/ 0 w 63500"/>
              <a:gd name="connsiteY2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" h="438150">
                <a:moveTo>
                  <a:pt x="63500" y="0"/>
                </a:moveTo>
                <a:lnTo>
                  <a:pt x="6350" y="206375"/>
                </a:lnTo>
                <a:lnTo>
                  <a:pt x="0" y="438150"/>
                </a:ln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323527F1-3A71-2D74-CF57-296A763A2F2A}"/>
              </a:ext>
            </a:extLst>
          </p:cNvPr>
          <p:cNvSpPr/>
          <p:nvPr/>
        </p:nvSpPr>
        <p:spPr>
          <a:xfrm>
            <a:off x="3091557" y="2418209"/>
            <a:ext cx="1517650" cy="930275"/>
          </a:xfrm>
          <a:custGeom>
            <a:avLst/>
            <a:gdLst>
              <a:gd name="connsiteX0" fmla="*/ 0 w 1517650"/>
              <a:gd name="connsiteY0" fmla="*/ 0 h 930275"/>
              <a:gd name="connsiteX1" fmla="*/ 282575 w 1517650"/>
              <a:gd name="connsiteY1" fmla="*/ 63500 h 930275"/>
              <a:gd name="connsiteX2" fmla="*/ 695325 w 1517650"/>
              <a:gd name="connsiteY2" fmla="*/ 352425 h 930275"/>
              <a:gd name="connsiteX3" fmla="*/ 892175 w 1517650"/>
              <a:gd name="connsiteY3" fmla="*/ 657225 h 930275"/>
              <a:gd name="connsiteX4" fmla="*/ 971550 w 1517650"/>
              <a:gd name="connsiteY4" fmla="*/ 765175 h 930275"/>
              <a:gd name="connsiteX5" fmla="*/ 1069975 w 1517650"/>
              <a:gd name="connsiteY5" fmla="*/ 812800 h 930275"/>
              <a:gd name="connsiteX6" fmla="*/ 1517650 w 1517650"/>
              <a:gd name="connsiteY6" fmla="*/ 930275 h 930275"/>
              <a:gd name="connsiteX7" fmla="*/ 1517650 w 1517650"/>
              <a:gd name="connsiteY7" fmla="*/ 930275 h 93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7650" h="930275">
                <a:moveTo>
                  <a:pt x="0" y="0"/>
                </a:moveTo>
                <a:lnTo>
                  <a:pt x="282575" y="63500"/>
                </a:lnTo>
                <a:lnTo>
                  <a:pt x="695325" y="352425"/>
                </a:lnTo>
                <a:lnTo>
                  <a:pt x="892175" y="657225"/>
                </a:lnTo>
                <a:lnTo>
                  <a:pt x="971550" y="765175"/>
                </a:lnTo>
                <a:lnTo>
                  <a:pt x="1069975" y="812800"/>
                </a:lnTo>
                <a:lnTo>
                  <a:pt x="1517650" y="930275"/>
                </a:lnTo>
                <a:lnTo>
                  <a:pt x="1517650" y="930275"/>
                </a:lnTo>
              </a:path>
            </a:pathLst>
          </a:custGeom>
          <a:noFill/>
          <a:ln w="5715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BFC1200C-CE24-B2D9-5C8F-D51DF3360213}"/>
              </a:ext>
            </a:extLst>
          </p:cNvPr>
          <p:cNvSpPr/>
          <p:nvPr/>
        </p:nvSpPr>
        <p:spPr>
          <a:xfrm>
            <a:off x="3307457" y="2367409"/>
            <a:ext cx="1130300" cy="1016000"/>
          </a:xfrm>
          <a:custGeom>
            <a:avLst/>
            <a:gdLst>
              <a:gd name="connsiteX0" fmla="*/ 31750 w 1130300"/>
              <a:gd name="connsiteY0" fmla="*/ 0 h 1016000"/>
              <a:gd name="connsiteX1" fmla="*/ 0 w 1130300"/>
              <a:gd name="connsiteY1" fmla="*/ 184150 h 1016000"/>
              <a:gd name="connsiteX2" fmla="*/ 419100 w 1130300"/>
              <a:gd name="connsiteY2" fmla="*/ 460375 h 1016000"/>
              <a:gd name="connsiteX3" fmla="*/ 485775 w 1130300"/>
              <a:gd name="connsiteY3" fmla="*/ 577850 h 1016000"/>
              <a:gd name="connsiteX4" fmla="*/ 450850 w 1130300"/>
              <a:gd name="connsiteY4" fmla="*/ 711200 h 1016000"/>
              <a:gd name="connsiteX5" fmla="*/ 619125 w 1130300"/>
              <a:gd name="connsiteY5" fmla="*/ 758825 h 1016000"/>
              <a:gd name="connsiteX6" fmla="*/ 723900 w 1130300"/>
              <a:gd name="connsiteY6" fmla="*/ 892175 h 1016000"/>
              <a:gd name="connsiteX7" fmla="*/ 1085850 w 1130300"/>
              <a:gd name="connsiteY7" fmla="*/ 1016000 h 1016000"/>
              <a:gd name="connsiteX8" fmla="*/ 1130300 w 1130300"/>
              <a:gd name="connsiteY8" fmla="*/ 847725 h 1016000"/>
              <a:gd name="connsiteX9" fmla="*/ 844550 w 1130300"/>
              <a:gd name="connsiteY9" fmla="*/ 746125 h 1016000"/>
              <a:gd name="connsiteX10" fmla="*/ 514350 w 1130300"/>
              <a:gd name="connsiteY10" fmla="*/ 301625 h 1016000"/>
              <a:gd name="connsiteX11" fmla="*/ 31750 w 1130300"/>
              <a:gd name="connsiteY11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0300" h="1016000">
                <a:moveTo>
                  <a:pt x="31750" y="0"/>
                </a:moveTo>
                <a:lnTo>
                  <a:pt x="0" y="184150"/>
                </a:lnTo>
                <a:lnTo>
                  <a:pt x="419100" y="460375"/>
                </a:lnTo>
                <a:lnTo>
                  <a:pt x="485775" y="577850"/>
                </a:lnTo>
                <a:lnTo>
                  <a:pt x="450850" y="711200"/>
                </a:lnTo>
                <a:lnTo>
                  <a:pt x="619125" y="758825"/>
                </a:lnTo>
                <a:lnTo>
                  <a:pt x="723900" y="892175"/>
                </a:lnTo>
                <a:lnTo>
                  <a:pt x="1085850" y="1016000"/>
                </a:lnTo>
                <a:lnTo>
                  <a:pt x="1130300" y="847725"/>
                </a:lnTo>
                <a:lnTo>
                  <a:pt x="844550" y="746125"/>
                </a:lnTo>
                <a:lnTo>
                  <a:pt x="514350" y="301625"/>
                </a:lnTo>
                <a:lnTo>
                  <a:pt x="31750" y="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47539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FFDD0-3E67-7FB4-7DF5-8D16F3499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01B743-FF93-E72C-37FB-DA98D3856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1120820"/>
          </a:xfrm>
        </p:spPr>
        <p:txBody>
          <a:bodyPr/>
          <a:lstStyle/>
          <a:p>
            <a:r>
              <a:rPr lang="de-CH" dirty="0"/>
              <a:t>5. Bauablauf</a:t>
            </a:r>
          </a:p>
          <a:p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BDFF93-3180-9AAF-78D4-CEDA22BDD7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Etappierungen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0E0C8F-D128-C3F8-1123-E667F30C53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26" y="1621185"/>
            <a:ext cx="12210900" cy="485371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64F2375-D403-1882-46AE-8B098152CC92}"/>
              </a:ext>
            </a:extLst>
          </p:cNvPr>
          <p:cNvSpPr/>
          <p:nvPr/>
        </p:nvSpPr>
        <p:spPr>
          <a:xfrm rot="627178">
            <a:off x="6605500" y="3705266"/>
            <a:ext cx="1282728" cy="12245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17C6B7C-8F1E-1F84-2597-6A2C5BB91859}"/>
              </a:ext>
            </a:extLst>
          </p:cNvPr>
          <p:cNvSpPr/>
          <p:nvPr/>
        </p:nvSpPr>
        <p:spPr>
          <a:xfrm rot="1140152">
            <a:off x="6708613" y="4025494"/>
            <a:ext cx="2356278" cy="93762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592048C-528F-65C0-B6B4-A36B9B4DA3DE}"/>
              </a:ext>
            </a:extLst>
          </p:cNvPr>
          <p:cNvSpPr/>
          <p:nvPr/>
        </p:nvSpPr>
        <p:spPr>
          <a:xfrm rot="814936">
            <a:off x="4809228" y="2800278"/>
            <a:ext cx="2257732" cy="93762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07560E3-ECBD-E21F-1279-16571107269D}"/>
              </a:ext>
            </a:extLst>
          </p:cNvPr>
          <p:cNvSpPr/>
          <p:nvPr/>
        </p:nvSpPr>
        <p:spPr>
          <a:xfrm rot="1810491">
            <a:off x="5910511" y="3366897"/>
            <a:ext cx="1168325" cy="3477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10" name="Textfeld 10">
            <a:extLst>
              <a:ext uri="{FF2B5EF4-FFF2-40B4-BE49-F238E27FC236}">
                <a16:creationId xmlns:a16="http://schemas.microsoft.com/office/drawing/2014/main" id="{E84AC870-58A9-66A4-38D8-AA3FB5E4E170}"/>
              </a:ext>
            </a:extLst>
          </p:cNvPr>
          <p:cNvSpPr txBox="1"/>
          <p:nvPr/>
        </p:nvSpPr>
        <p:spPr>
          <a:xfrm>
            <a:off x="7154135" y="2976362"/>
            <a:ext cx="590005" cy="4770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pPr algn="ctr"/>
            <a:r>
              <a:rPr lang="de-CH" sz="2500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11" name="Textfeld 11">
            <a:extLst>
              <a:ext uri="{FF2B5EF4-FFF2-40B4-BE49-F238E27FC236}">
                <a16:creationId xmlns:a16="http://schemas.microsoft.com/office/drawing/2014/main" id="{3F395F6A-B41A-F4D7-3236-C7FF6423D61C}"/>
              </a:ext>
            </a:extLst>
          </p:cNvPr>
          <p:cNvSpPr txBox="1"/>
          <p:nvPr/>
        </p:nvSpPr>
        <p:spPr>
          <a:xfrm>
            <a:off x="5712521" y="3792583"/>
            <a:ext cx="590005" cy="4770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pPr algn="ctr"/>
            <a:r>
              <a:rPr lang="de-CH" sz="2500" b="1" dirty="0">
                <a:solidFill>
                  <a:srgbClr val="00B050"/>
                </a:solidFill>
                <a:latin typeface="+mj-lt"/>
              </a:rPr>
              <a:t>2</a:t>
            </a:r>
          </a:p>
        </p:txBody>
      </p:sp>
      <p:sp>
        <p:nvSpPr>
          <p:cNvPr id="12" name="Textfeld 12">
            <a:extLst>
              <a:ext uri="{FF2B5EF4-FFF2-40B4-BE49-F238E27FC236}">
                <a16:creationId xmlns:a16="http://schemas.microsoft.com/office/drawing/2014/main" id="{91D57563-9787-CABF-39C6-A1E3D038AB41}"/>
              </a:ext>
            </a:extLst>
          </p:cNvPr>
          <p:cNvSpPr txBox="1"/>
          <p:nvPr/>
        </p:nvSpPr>
        <p:spPr>
          <a:xfrm>
            <a:off x="7963148" y="3344858"/>
            <a:ext cx="777558" cy="4770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pPr algn="ctr"/>
            <a:r>
              <a:rPr lang="de-CH" sz="2500" b="1" dirty="0">
                <a:solidFill>
                  <a:srgbClr val="0070C0"/>
                </a:solidFill>
                <a:latin typeface="+mj-lt"/>
              </a:rPr>
              <a:t>3.1</a:t>
            </a:r>
          </a:p>
        </p:txBody>
      </p:sp>
      <p:sp>
        <p:nvSpPr>
          <p:cNvPr id="13" name="Textfeld 13">
            <a:extLst>
              <a:ext uri="{FF2B5EF4-FFF2-40B4-BE49-F238E27FC236}">
                <a16:creationId xmlns:a16="http://schemas.microsoft.com/office/drawing/2014/main" id="{4E76EAC7-6C02-26DF-0B01-970F8E8015E2}"/>
              </a:ext>
            </a:extLst>
          </p:cNvPr>
          <p:cNvSpPr txBox="1"/>
          <p:nvPr/>
        </p:nvSpPr>
        <p:spPr>
          <a:xfrm>
            <a:off x="4951623" y="3570989"/>
            <a:ext cx="814322" cy="4770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pPr algn="ctr"/>
            <a:r>
              <a:rPr lang="de-CH" sz="2500" b="1" dirty="0">
                <a:solidFill>
                  <a:srgbClr val="FFC000"/>
                </a:solidFill>
                <a:latin typeface="+mj-lt"/>
              </a:rPr>
              <a:t>4.1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7711219-456C-B81D-952D-8BF5F17E8331}"/>
              </a:ext>
            </a:extLst>
          </p:cNvPr>
          <p:cNvSpPr/>
          <p:nvPr/>
        </p:nvSpPr>
        <p:spPr>
          <a:xfrm rot="901758">
            <a:off x="8025218" y="4280667"/>
            <a:ext cx="2191303" cy="93762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D1C5E76-4303-2750-7370-04475CD339EE}"/>
              </a:ext>
            </a:extLst>
          </p:cNvPr>
          <p:cNvSpPr/>
          <p:nvPr/>
        </p:nvSpPr>
        <p:spPr>
          <a:xfrm rot="814936">
            <a:off x="3701587" y="2524973"/>
            <a:ext cx="2231764" cy="93762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16" name="Textfeld 14">
            <a:extLst>
              <a:ext uri="{FF2B5EF4-FFF2-40B4-BE49-F238E27FC236}">
                <a16:creationId xmlns:a16="http://schemas.microsoft.com/office/drawing/2014/main" id="{A823FD56-07FB-3CB1-6D68-F4AE3567E5F5}"/>
              </a:ext>
            </a:extLst>
          </p:cNvPr>
          <p:cNvSpPr txBox="1"/>
          <p:nvPr/>
        </p:nvSpPr>
        <p:spPr>
          <a:xfrm>
            <a:off x="4101387" y="3366781"/>
            <a:ext cx="814322" cy="4770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pPr algn="ctr"/>
            <a:r>
              <a:rPr lang="de-CH" sz="2500" b="1" dirty="0">
                <a:solidFill>
                  <a:srgbClr val="FFC000"/>
                </a:solidFill>
                <a:latin typeface="+mj-lt"/>
              </a:rPr>
              <a:t>4.2</a:t>
            </a:r>
          </a:p>
        </p:txBody>
      </p:sp>
      <p:sp>
        <p:nvSpPr>
          <p:cNvPr id="17" name="Textfeld 15">
            <a:extLst>
              <a:ext uri="{FF2B5EF4-FFF2-40B4-BE49-F238E27FC236}">
                <a16:creationId xmlns:a16="http://schemas.microsoft.com/office/drawing/2014/main" id="{4C2BB6FE-1A01-5B73-C1B8-758BE15B4923}"/>
              </a:ext>
            </a:extLst>
          </p:cNvPr>
          <p:cNvSpPr txBox="1"/>
          <p:nvPr/>
        </p:nvSpPr>
        <p:spPr>
          <a:xfrm>
            <a:off x="8986352" y="3704666"/>
            <a:ext cx="777558" cy="4770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pPr algn="ctr"/>
            <a:r>
              <a:rPr lang="de-CH" sz="2500" b="1" dirty="0">
                <a:solidFill>
                  <a:srgbClr val="0070C0"/>
                </a:solidFill>
                <a:latin typeface="+mj-lt"/>
              </a:rPr>
              <a:t>3.2</a:t>
            </a:r>
          </a:p>
        </p:txBody>
      </p:sp>
    </p:spTree>
    <p:extLst>
      <p:ext uri="{BB962C8B-B14F-4D97-AF65-F5344CB8AC3E}">
        <p14:creationId xmlns:p14="http://schemas.microsoft.com/office/powerpoint/2010/main" val="1781305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0AA5B-784C-E204-5CE3-5E5826844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2EF0B6-BCFB-F1A1-55E8-98F4A0997C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1120820"/>
          </a:xfrm>
        </p:spPr>
        <p:txBody>
          <a:bodyPr/>
          <a:lstStyle/>
          <a:p>
            <a:r>
              <a:rPr lang="de-CH" dirty="0"/>
              <a:t>5. Bauablauf</a:t>
            </a:r>
          </a:p>
          <a:p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6021B1-56C9-BD80-78A6-98FE0C0FC5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Möglicher Bauablauf nach heutigem Kenntnisstand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0DED36A8-769E-C061-5168-C54D0DE53C73}"/>
              </a:ext>
            </a:extLst>
          </p:cNvPr>
          <p:cNvSpPr/>
          <p:nvPr/>
        </p:nvSpPr>
        <p:spPr>
          <a:xfrm>
            <a:off x="8190558" y="2794363"/>
            <a:ext cx="1071792" cy="64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763DA85D-BB79-61AA-9F01-65FB8AAE58D5}"/>
              </a:ext>
            </a:extLst>
          </p:cNvPr>
          <p:cNvSpPr/>
          <p:nvPr/>
        </p:nvSpPr>
        <p:spPr>
          <a:xfrm>
            <a:off x="4275314" y="2794363"/>
            <a:ext cx="954588" cy="64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pic>
        <p:nvPicPr>
          <p:cNvPr id="19" name="table">
            <a:extLst>
              <a:ext uri="{FF2B5EF4-FFF2-40B4-BE49-F238E27FC236}">
                <a16:creationId xmlns:a16="http://schemas.microsoft.com/office/drawing/2014/main" id="{1059C1E8-ED32-FB5C-917D-ADEAD21F9D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70" y="3545034"/>
            <a:ext cx="11869495" cy="472782"/>
          </a:xfrm>
          <a:prstGeom prst="rect">
            <a:avLst/>
          </a:prstGeom>
        </p:spPr>
      </p:pic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07F57262-D2A5-8B6D-2E9E-2BB09AFDF9CB}"/>
              </a:ext>
            </a:extLst>
          </p:cNvPr>
          <p:cNvSpPr/>
          <p:nvPr/>
        </p:nvSpPr>
        <p:spPr>
          <a:xfrm>
            <a:off x="1982940" y="2194323"/>
            <a:ext cx="1428334" cy="54908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dirty="0"/>
              <a:t>Birseckstr.</a:t>
            </a: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88CE015C-D6FC-6DD5-D294-991076DF1417}"/>
              </a:ext>
            </a:extLst>
          </p:cNvPr>
          <p:cNvSpPr/>
          <p:nvPr/>
        </p:nvSpPr>
        <p:spPr>
          <a:xfrm>
            <a:off x="3411275" y="2177258"/>
            <a:ext cx="864037" cy="54908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dirty="0"/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E865EB8D-EF3D-2D47-845B-01F70430231D}"/>
              </a:ext>
            </a:extLst>
          </p:cNvPr>
          <p:cNvSpPr/>
          <p:nvPr/>
        </p:nvSpPr>
        <p:spPr>
          <a:xfrm>
            <a:off x="4275313" y="2169030"/>
            <a:ext cx="3372739" cy="54908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dirty="0"/>
              <a:t>Rheinfelderstrasse</a:t>
            </a: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1EA6F2EC-E2B1-F6E3-5304-A51DBC245A6E}"/>
              </a:ext>
            </a:extLst>
          </p:cNvPr>
          <p:cNvSpPr/>
          <p:nvPr/>
        </p:nvSpPr>
        <p:spPr>
          <a:xfrm>
            <a:off x="7648053" y="2177258"/>
            <a:ext cx="3774395" cy="549088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dirty="0"/>
              <a:t>Zentrum</a:t>
            </a:r>
          </a:p>
        </p:txBody>
      </p:sp>
      <p:sp>
        <p:nvSpPr>
          <p:cNvPr id="24" name="Textfeld 39">
            <a:extLst>
              <a:ext uri="{FF2B5EF4-FFF2-40B4-BE49-F238E27FC236}">
                <a16:creationId xmlns:a16="http://schemas.microsoft.com/office/drawing/2014/main" id="{EC3F3A5C-BF53-9F33-E1BD-95248F88F8CD}"/>
              </a:ext>
            </a:extLst>
          </p:cNvPr>
          <p:cNvSpPr txBox="1"/>
          <p:nvPr/>
        </p:nvSpPr>
        <p:spPr>
          <a:xfrm>
            <a:off x="777232" y="4616150"/>
            <a:ext cx="11005398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pPr>
              <a:spcAft>
                <a:spcPts val="600"/>
              </a:spcAft>
            </a:pPr>
            <a:r>
              <a:rPr lang="de-CH" sz="2050" dirty="0"/>
              <a:t>Der Bauablauf ist abhängig vom Zeitpunkt Rechtskraft der Finanzierung (Volksentscheid), der Rechtskraft des Projektes, der Detailplanung und der Verfügbarkeit der Tramersatzbusse BVB.</a:t>
            </a: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223136B1-022A-68C3-DE20-EE80614395F3}"/>
              </a:ext>
            </a:extLst>
          </p:cNvPr>
          <p:cNvSpPr/>
          <p:nvPr/>
        </p:nvSpPr>
        <p:spPr>
          <a:xfrm>
            <a:off x="2223423" y="2794363"/>
            <a:ext cx="864037" cy="6480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0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/>
          </a:p>
        </p:txBody>
      </p:sp>
      <p:pic>
        <p:nvPicPr>
          <p:cNvPr id="26" name="Grafik 25" descr="Bus mit einfarbiger Füllung">
            <a:extLst>
              <a:ext uri="{FF2B5EF4-FFF2-40B4-BE49-F238E27FC236}">
                <a16:creationId xmlns:a16="http://schemas.microsoft.com/office/drawing/2014/main" id="{A3C09469-0F0C-B483-3A16-C4431C868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7022" y="2873176"/>
            <a:ext cx="490375" cy="490375"/>
          </a:xfrm>
          <a:prstGeom prst="rect">
            <a:avLst/>
          </a:prstGeom>
        </p:spPr>
      </p:pic>
      <p:pic>
        <p:nvPicPr>
          <p:cNvPr id="27" name="Grafik 26" descr="Bus mit einfarbiger Füllung">
            <a:extLst>
              <a:ext uri="{FF2B5EF4-FFF2-40B4-BE49-F238E27FC236}">
                <a16:creationId xmlns:a16="http://schemas.microsoft.com/office/drawing/2014/main" id="{A5319E93-E0A9-7CB8-150F-ABABB90FD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7849" y="2873176"/>
            <a:ext cx="490375" cy="490375"/>
          </a:xfrm>
          <a:prstGeom prst="rect">
            <a:avLst/>
          </a:prstGeom>
        </p:spPr>
      </p:pic>
      <p:pic>
        <p:nvPicPr>
          <p:cNvPr id="28" name="Grafik 27" descr="Bus mit einfarbiger Füllung">
            <a:extLst>
              <a:ext uri="{FF2B5EF4-FFF2-40B4-BE49-F238E27FC236}">
                <a16:creationId xmlns:a16="http://schemas.microsoft.com/office/drawing/2014/main" id="{9491E632-0786-BC91-7D83-E0ECD83AF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8254" y="2873176"/>
            <a:ext cx="490375" cy="49037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E9A258AE-D8F2-6CB9-B40E-DC79F6E04908}"/>
              </a:ext>
            </a:extLst>
          </p:cNvPr>
          <p:cNvSpPr txBox="1"/>
          <p:nvPr/>
        </p:nvSpPr>
        <p:spPr>
          <a:xfrm>
            <a:off x="1411227" y="3545034"/>
            <a:ext cx="794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2027</a:t>
            </a:r>
            <a:endParaRPr lang="de-CH" b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50BC16A-6C50-5DAF-5F45-90DF75FF3B83}"/>
              </a:ext>
            </a:extLst>
          </p:cNvPr>
          <p:cNvSpPr txBox="1"/>
          <p:nvPr/>
        </p:nvSpPr>
        <p:spPr>
          <a:xfrm>
            <a:off x="3848756" y="3556864"/>
            <a:ext cx="794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2028</a:t>
            </a:r>
            <a:endParaRPr lang="de-CH" b="1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AE5FDA2-54ED-E6AA-6556-8A6E09324EB8}"/>
              </a:ext>
            </a:extLst>
          </p:cNvPr>
          <p:cNvSpPr txBox="1"/>
          <p:nvPr/>
        </p:nvSpPr>
        <p:spPr>
          <a:xfrm>
            <a:off x="6163815" y="3556864"/>
            <a:ext cx="794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2029</a:t>
            </a:r>
            <a:endParaRPr lang="de-CH" b="1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F1D9611-8ED2-A994-B31E-09F9694C1219}"/>
              </a:ext>
            </a:extLst>
          </p:cNvPr>
          <p:cNvSpPr txBox="1"/>
          <p:nvPr/>
        </p:nvSpPr>
        <p:spPr>
          <a:xfrm>
            <a:off x="8621157" y="3545034"/>
            <a:ext cx="794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2030</a:t>
            </a:r>
            <a:endParaRPr lang="de-CH" b="1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8AE8481-C3D8-02FA-4816-AF7E71A0C5C9}"/>
              </a:ext>
            </a:extLst>
          </p:cNvPr>
          <p:cNvSpPr txBox="1"/>
          <p:nvPr/>
        </p:nvSpPr>
        <p:spPr>
          <a:xfrm>
            <a:off x="10838832" y="3545034"/>
            <a:ext cx="794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2031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29221125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07D2B-0A82-8974-A333-ACAA27E2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F5EBF6-83CE-D1E6-A3FE-E864DB7C93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1120820"/>
          </a:xfrm>
        </p:spPr>
        <p:txBody>
          <a:bodyPr/>
          <a:lstStyle/>
          <a:p>
            <a:r>
              <a:rPr lang="de-CH" dirty="0"/>
              <a:t>5. Bauablauf</a:t>
            </a:r>
          </a:p>
          <a:p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E5054E-4B23-956E-8882-10BE480153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Etappierungen - Grundsätze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E094A7C-91D7-0E97-3A4B-D94B74836470}"/>
              </a:ext>
            </a:extLst>
          </p:cNvPr>
          <p:cNvSpPr txBox="1"/>
          <p:nvPr/>
        </p:nvSpPr>
        <p:spPr>
          <a:xfrm>
            <a:off x="1440000" y="1800000"/>
            <a:ext cx="11161240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lvl="4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Zugang Fussgängerinnen und Fussgänger immer möglich </a:t>
            </a:r>
          </a:p>
          <a:p>
            <a:pPr marL="265113" lvl="4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Anlieferungen werden in Absprache immer gewährleistet</a:t>
            </a:r>
          </a:p>
          <a:p>
            <a:pPr marL="265113" lvl="4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Zufahrten werden soweit möglich gewährleistet und mit den Betroffenen regelmässig abgesprochen</a:t>
            </a:r>
          </a:p>
          <a:p>
            <a:pPr marL="265113" lvl="4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Wichtige Schulwegverbindungen werden sicher aufrechterhalten und mit den Verantwortlichen (Schulen, Polizei etc.) abgesprochen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de-CH" sz="2050" dirty="0"/>
          </a:p>
        </p:txBody>
      </p:sp>
    </p:spTree>
    <p:extLst>
      <p:ext uri="{BB962C8B-B14F-4D97-AF65-F5344CB8AC3E}">
        <p14:creationId xmlns:p14="http://schemas.microsoft.com/office/powerpoint/2010/main" val="1948542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6. Kommunikation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Massnahmen / Informationskanäle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0081120" cy="403244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 dirty="0"/>
              <a:t>Webseiten Kanton und Gemeinde </a:t>
            </a:r>
          </a:p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Medienmitteilungen</a:t>
            </a:r>
          </a:p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Informationen im Birsfelder Anzeiger</a:t>
            </a:r>
          </a:p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Informationsschreiben </a:t>
            </a:r>
          </a:p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Info-Flyer </a:t>
            </a:r>
          </a:p>
          <a:p>
            <a:pPr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Informationsveranstaltungen für Anwohnerinnen und Anwohner sowie das Gewerbe</a:t>
            </a:r>
          </a:p>
        </p:txBody>
      </p:sp>
    </p:spTree>
    <p:extLst>
      <p:ext uri="{BB962C8B-B14F-4D97-AF65-F5344CB8AC3E}">
        <p14:creationId xmlns:p14="http://schemas.microsoft.com/office/powerpoint/2010/main" val="2994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6010E-7BED-EBBF-EF04-635FDF6B2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3F2AA84-C08D-B442-26A1-A139A4CB2A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3318" y="1612111"/>
            <a:ext cx="6840762" cy="519365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41C9CD-7943-484D-09BC-60DBA55872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3381629" cy="335989"/>
          </a:xfrm>
        </p:spPr>
        <p:txBody>
          <a:bodyPr/>
          <a:lstStyle/>
          <a:p>
            <a:r>
              <a:rPr lang="de-CH" dirty="0"/>
              <a:t>Unfallkarte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653D1EBB-E65A-49F3-465F-E851C49507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/>
          <a:lstStyle/>
          <a:p>
            <a:r>
              <a:rPr lang="de-CH" dirty="0"/>
              <a:t>1. Ausgangslage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9679D5E3-5C82-3A7F-C17D-0456E8006C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9938" y="1894950"/>
            <a:ext cx="10645217" cy="4029825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0A488BA-52B0-E42B-1BEE-E1B95B908DFA}"/>
              </a:ext>
            </a:extLst>
          </p:cNvPr>
          <p:cNvSpPr txBox="1"/>
          <p:nvPr/>
        </p:nvSpPr>
        <p:spPr>
          <a:xfrm>
            <a:off x="2323229" y="5413448"/>
            <a:ext cx="1368152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U</a:t>
            </a:r>
            <a:r>
              <a:rPr lang="de-CH" dirty="0" err="1"/>
              <a:t>nfälle</a:t>
            </a:r>
            <a:r>
              <a:rPr lang="de-CH" dirty="0"/>
              <a:t> Parkieren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AC01FBC-60DB-8BBA-9D86-FF17AA37627B}"/>
              </a:ext>
            </a:extLst>
          </p:cNvPr>
          <p:cNvSpPr txBox="1"/>
          <p:nvPr/>
        </p:nvSpPr>
        <p:spPr>
          <a:xfrm rot="18227772">
            <a:off x="3287388" y="5947677"/>
            <a:ext cx="1160363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Vordere Birsstrasse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68C8F3D-43A8-3258-3C7D-DF7A5E579621}"/>
              </a:ext>
            </a:extLst>
          </p:cNvPr>
          <p:cNvSpPr txBox="1"/>
          <p:nvPr/>
        </p:nvSpPr>
        <p:spPr>
          <a:xfrm rot="17044161">
            <a:off x="6392154" y="3480623"/>
            <a:ext cx="1360998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Gartenstrasse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73DCB52-712F-58AA-5978-B3540DE40FD9}"/>
              </a:ext>
            </a:extLst>
          </p:cNvPr>
          <p:cNvSpPr txBox="1"/>
          <p:nvPr/>
        </p:nvSpPr>
        <p:spPr>
          <a:xfrm>
            <a:off x="8008094" y="1579026"/>
            <a:ext cx="4824536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Schwerpunkt Ausparkunfälle Bereich Parkplätze Zentrum</a:t>
            </a:r>
            <a:endParaRPr lang="de-CH" dirty="0"/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9E8C565E-E5B2-A729-CD30-1E3DD4F5E10B}"/>
              </a:ext>
            </a:extLst>
          </p:cNvPr>
          <p:cNvCxnSpPr>
            <a:cxnSpLocks/>
          </p:cNvCxnSpPr>
          <p:nvPr/>
        </p:nvCxnSpPr>
        <p:spPr>
          <a:xfrm flipH="1" flipV="1">
            <a:off x="3111346" y="3150674"/>
            <a:ext cx="794926" cy="24515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03A88FAC-859F-AB91-C4B9-3B2665AB8CD5}"/>
              </a:ext>
            </a:extLst>
          </p:cNvPr>
          <p:cNvCxnSpPr>
            <a:cxnSpLocks/>
          </p:cNvCxnSpPr>
          <p:nvPr/>
        </p:nvCxnSpPr>
        <p:spPr>
          <a:xfrm flipV="1">
            <a:off x="3888588" y="4520648"/>
            <a:ext cx="1269230" cy="10815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CD690AAA-E9C7-0E02-BEEA-E634C9768813}"/>
              </a:ext>
            </a:extLst>
          </p:cNvPr>
          <p:cNvCxnSpPr>
            <a:cxnSpLocks/>
          </p:cNvCxnSpPr>
          <p:nvPr/>
        </p:nvCxnSpPr>
        <p:spPr>
          <a:xfrm flipV="1">
            <a:off x="3888588" y="5296142"/>
            <a:ext cx="1443917" cy="3060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762A68B4-E911-BD67-FC66-DE61E14F00B5}"/>
              </a:ext>
            </a:extLst>
          </p:cNvPr>
          <p:cNvCxnSpPr>
            <a:cxnSpLocks/>
          </p:cNvCxnSpPr>
          <p:nvPr/>
        </p:nvCxnSpPr>
        <p:spPr>
          <a:xfrm flipV="1">
            <a:off x="3927123" y="4754160"/>
            <a:ext cx="1602589" cy="826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42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6. Kommunikation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Massnahmen / Informationskanäle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71390" y="1954870"/>
            <a:ext cx="8208912" cy="4692385"/>
          </a:xfrm>
        </p:spPr>
        <p:txBody>
          <a:bodyPr/>
          <a:lstStyle/>
          <a:p>
            <a:r>
              <a:rPr lang="de-CH" sz="2100" b="1" dirty="0"/>
              <a:t>Webseite Kanton		</a:t>
            </a:r>
            <a:r>
              <a:rPr lang="de-CH" sz="2400" dirty="0"/>
              <a:t>bl.ch/ortsdurchfahrt-</a:t>
            </a:r>
            <a:r>
              <a:rPr lang="de-CH" sz="2400" dirty="0" err="1"/>
              <a:t>birsfelden</a:t>
            </a:r>
            <a:endParaRPr lang="de-CH" sz="2400" dirty="0"/>
          </a:p>
          <a:p>
            <a:endParaRPr lang="de-CH" sz="2100" b="1" dirty="0"/>
          </a:p>
          <a:p>
            <a:pPr marL="455612" lvl="1" indent="0">
              <a:buNone/>
            </a:pPr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marL="455612" lvl="1" indent="0">
              <a:buNone/>
            </a:pPr>
            <a:r>
              <a:rPr lang="de-CH" dirty="0"/>
              <a:t>Auf der Webseite finden Sie auch diese </a:t>
            </a:r>
          </a:p>
          <a:p>
            <a:pPr marL="455612" lvl="1" indent="0">
              <a:buNone/>
            </a:pPr>
            <a:r>
              <a:rPr lang="de-CH" dirty="0"/>
              <a:t>Präsentation, Pläne und andere Unterlagen </a:t>
            </a:r>
          </a:p>
          <a:p>
            <a:pPr marL="455612" lvl="1" indent="0">
              <a:buNone/>
            </a:pPr>
            <a:r>
              <a:rPr lang="de-CH" dirty="0"/>
              <a:t>zum Projekt.</a:t>
            </a:r>
          </a:p>
          <a:p>
            <a:pPr marL="455612" lvl="1" indent="0">
              <a:buNone/>
            </a:pPr>
            <a:endParaRPr lang="de-CH" dirty="0"/>
          </a:p>
          <a:p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798" y="2592667"/>
            <a:ext cx="1584176" cy="158417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 flipV="1">
            <a:off x="5926199" y="3334106"/>
            <a:ext cx="17455123" cy="5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650" y="2773313"/>
            <a:ext cx="5175587" cy="38739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10950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6. Kommunikation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Massnahmen / Informationskanäle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0081120" cy="294522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 b="1" dirty="0">
                <a:solidFill>
                  <a:schemeClr val="tx1"/>
                </a:solidFill>
              </a:rPr>
              <a:t>Sonderseiten </a:t>
            </a:r>
            <a:r>
              <a:rPr lang="de-CH" b="1" dirty="0" err="1">
                <a:solidFill>
                  <a:schemeClr val="tx1"/>
                </a:solidFill>
              </a:rPr>
              <a:t>Birsfelder</a:t>
            </a:r>
            <a:r>
              <a:rPr lang="de-CH" b="1" dirty="0">
                <a:solidFill>
                  <a:schemeClr val="tx1"/>
                </a:solidFill>
              </a:rPr>
              <a:t> Anzeiger  </a:t>
            </a:r>
            <a:r>
              <a:rPr lang="de-CH" dirty="0">
                <a:solidFill>
                  <a:schemeClr val="tx1"/>
                </a:solidFill>
              </a:rPr>
              <a:t>(hier ein Beispiel aus Allschwil)</a:t>
            </a:r>
          </a:p>
          <a:p>
            <a:pPr marL="455612" lvl="1" indent="0">
              <a:spcAft>
                <a:spcPts val="600"/>
              </a:spcAft>
              <a:buNone/>
            </a:pPr>
            <a:endParaRPr lang="de-CH" dirty="0">
              <a:solidFill>
                <a:schemeClr val="tx1"/>
              </a:solidFill>
            </a:endParaRPr>
          </a:p>
          <a:p>
            <a:pPr marL="269875" lvl="1" indent="0">
              <a:spcAft>
                <a:spcPts val="600"/>
              </a:spcAft>
              <a:buNone/>
            </a:pPr>
            <a:r>
              <a:rPr lang="de-CH" dirty="0">
                <a:solidFill>
                  <a:schemeClr val="tx1"/>
                </a:solidFill>
              </a:rPr>
              <a:t>Geplant sind die Sonderseiten zum Beispiel bei</a:t>
            </a:r>
          </a:p>
          <a:p>
            <a:pPr marL="455612" lvl="1" indent="0">
              <a:spcAft>
                <a:spcPts val="600"/>
              </a:spcAft>
              <a:buNone/>
            </a:pPr>
            <a:endParaRPr lang="de-CH" dirty="0">
              <a:solidFill>
                <a:schemeClr val="tx1"/>
              </a:solidFill>
            </a:endParaRPr>
          </a:p>
          <a:p>
            <a:pPr lvl="2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Allgemeine Informationen zum Projekt </a:t>
            </a:r>
          </a:p>
          <a:p>
            <a:pPr lvl="2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zum Baustart</a:t>
            </a:r>
          </a:p>
          <a:p>
            <a:pPr lvl="2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neue Bauphasen</a:t>
            </a:r>
          </a:p>
          <a:p>
            <a:pPr lvl="2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Aktuelle Informationen zum Projekt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CH" dirty="0">
                <a:solidFill>
                  <a:schemeClr val="tx1"/>
                </a:solidFill>
              </a:rPr>
              <a:t> 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102" y="3349377"/>
            <a:ext cx="2340153" cy="3314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376" y="3349376"/>
            <a:ext cx="2342116" cy="3314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81091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6. Kommunikation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Massnahmen / Informationskanäle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7044501" cy="374441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 sz="2000" b="1" dirty="0">
                <a:solidFill>
                  <a:schemeClr val="tx1"/>
                </a:solidFill>
              </a:rPr>
              <a:t>Informationsschreiben und Handzettel / Steckzettel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CH" sz="2000" b="1" dirty="0">
                <a:solidFill>
                  <a:schemeClr val="tx1"/>
                </a:solidFill>
              </a:rPr>
              <a:t>	</a:t>
            </a:r>
          </a:p>
          <a:p>
            <a:pPr marL="269875" indent="0">
              <a:spcAft>
                <a:spcPts val="600"/>
              </a:spcAft>
              <a:buNone/>
            </a:pPr>
            <a:r>
              <a:rPr lang="de-CH" sz="2000" dirty="0">
                <a:solidFill>
                  <a:schemeClr val="tx1"/>
                </a:solidFill>
              </a:rPr>
              <a:t>Verteilung in Briefkasten an die jeweiligen Betroffenen.</a:t>
            </a:r>
          </a:p>
          <a:p>
            <a:pPr marL="455612" lvl="1" indent="0">
              <a:spcAft>
                <a:spcPts val="600"/>
              </a:spcAft>
              <a:buNone/>
            </a:pPr>
            <a:endParaRPr lang="de-CH" sz="2000" dirty="0">
              <a:solidFill>
                <a:schemeClr val="tx1"/>
              </a:solidFill>
            </a:endParaRPr>
          </a:p>
          <a:p>
            <a:pPr lvl="2">
              <a:spcAft>
                <a:spcPts val="600"/>
              </a:spcAft>
            </a:pPr>
            <a:r>
              <a:rPr lang="de-CH" sz="2000" dirty="0">
                <a:solidFill>
                  <a:schemeClr val="tx1"/>
                </a:solidFill>
              </a:rPr>
              <a:t>bei Einladungen zu Veranstaltungen </a:t>
            </a:r>
          </a:p>
          <a:p>
            <a:pPr lvl="2">
              <a:spcAft>
                <a:spcPts val="600"/>
              </a:spcAft>
            </a:pPr>
            <a:r>
              <a:rPr lang="de-CH" sz="2000" dirty="0">
                <a:solidFill>
                  <a:schemeClr val="tx1"/>
                </a:solidFill>
              </a:rPr>
              <a:t>zu kurzeitigen Sperrungen </a:t>
            </a:r>
          </a:p>
          <a:p>
            <a:pPr lvl="2">
              <a:spcAft>
                <a:spcPts val="600"/>
              </a:spcAft>
            </a:pPr>
            <a:r>
              <a:rPr lang="de-CH" sz="2000" dirty="0">
                <a:solidFill>
                  <a:schemeClr val="tx1"/>
                </a:solidFill>
              </a:rPr>
              <a:t>bei Nachtarbeiten</a:t>
            </a:r>
          </a:p>
          <a:p>
            <a:pPr lvl="2">
              <a:spcAft>
                <a:spcPts val="600"/>
              </a:spcAft>
            </a:pPr>
            <a:r>
              <a:rPr lang="de-CH" sz="2000" dirty="0">
                <a:solidFill>
                  <a:schemeClr val="tx1"/>
                </a:solidFill>
              </a:rPr>
              <a:t>etc. </a:t>
            </a:r>
          </a:p>
          <a:p>
            <a:pPr marL="0" indent="0">
              <a:buNone/>
            </a:pPr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230" y="1909217"/>
            <a:ext cx="3398899" cy="47943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19361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744" y="1371692"/>
            <a:ext cx="2304256" cy="2026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6. Kommunikation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Massnahmen / Informationskanäle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8568952" cy="511256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 b="1" dirty="0">
                <a:solidFill>
                  <a:schemeClr val="tx1"/>
                </a:solidFill>
              </a:rPr>
              <a:t>Info-Flyer / Informationsbroschüren </a:t>
            </a:r>
            <a:r>
              <a:rPr lang="de-CH" dirty="0">
                <a:solidFill>
                  <a:schemeClr val="tx1"/>
                </a:solidFill>
              </a:rPr>
              <a:t>(hier Beispiele aus Allschwil)</a:t>
            </a:r>
          </a:p>
          <a:p>
            <a:pPr marL="455612" lvl="1" indent="0">
              <a:spcAft>
                <a:spcPts val="600"/>
              </a:spcAft>
              <a:buNone/>
            </a:pPr>
            <a:endParaRPr lang="de-CH" b="1" dirty="0">
              <a:solidFill>
                <a:schemeClr val="tx1"/>
              </a:solidFill>
            </a:endParaRPr>
          </a:p>
          <a:p>
            <a:pPr marL="269875" lvl="1" indent="0">
              <a:spcAft>
                <a:spcPts val="600"/>
              </a:spcAft>
              <a:buNone/>
            </a:pPr>
            <a:r>
              <a:rPr lang="de-CH" dirty="0">
                <a:solidFill>
                  <a:schemeClr val="tx1"/>
                </a:solidFill>
              </a:rPr>
              <a:t>Diese werden zu wichtigen Ereignissen angefertigt. </a:t>
            </a:r>
          </a:p>
          <a:p>
            <a:pPr lvl="1">
              <a:spcAft>
                <a:spcPts val="600"/>
              </a:spcAft>
            </a:pPr>
            <a:endParaRPr lang="de-CH" dirty="0">
              <a:solidFill>
                <a:schemeClr val="tx1"/>
              </a:solidFill>
            </a:endParaRPr>
          </a:p>
          <a:p>
            <a:pPr lvl="2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Allgemeine Informationen zum Projekt</a:t>
            </a:r>
          </a:p>
          <a:p>
            <a:pPr lvl="2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Baustart, Tramsperrungen, Ersatzverkehr</a:t>
            </a:r>
          </a:p>
          <a:p>
            <a:pPr lvl="2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Bauphasen und Bauphasenwechse</a:t>
            </a:r>
            <a:r>
              <a:rPr lang="de-CH" b="1" dirty="0">
                <a:solidFill>
                  <a:schemeClr val="tx1"/>
                </a:solidFill>
              </a:rPr>
              <a:t>l</a:t>
            </a:r>
          </a:p>
          <a:p>
            <a:pPr lvl="2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Für die Schulwege, Mobilitätseingeschränkte, etc.</a:t>
            </a:r>
          </a:p>
          <a:p>
            <a:pPr lvl="2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Für das Gewerbe, Arztpraxen, etc.</a:t>
            </a:r>
          </a:p>
          <a:p>
            <a:pPr marL="912813" lvl="2" indent="0">
              <a:spcAft>
                <a:spcPts val="600"/>
              </a:spcAft>
              <a:buNone/>
            </a:pPr>
            <a:endParaRPr lang="de-CH" dirty="0">
              <a:solidFill>
                <a:schemeClr val="tx1"/>
              </a:solidFill>
            </a:endParaRPr>
          </a:p>
          <a:p>
            <a:pPr marL="912813" lvl="2" indent="0">
              <a:spcAft>
                <a:spcPts val="600"/>
              </a:spcAft>
              <a:buNone/>
            </a:pPr>
            <a:endParaRPr lang="de-CH" dirty="0">
              <a:solidFill>
                <a:schemeClr val="tx1"/>
              </a:solidFill>
            </a:endParaRPr>
          </a:p>
          <a:p>
            <a:pPr marL="269875" indent="0">
              <a:spcAft>
                <a:spcPts val="600"/>
              </a:spcAft>
              <a:buNone/>
            </a:pPr>
            <a:r>
              <a:rPr lang="de-CH" dirty="0">
                <a:solidFill>
                  <a:schemeClr val="tx1"/>
                </a:solidFill>
              </a:rPr>
              <a:t>Von der BVB und der AAGL wird es gesonderte Flyer für Fahrgast-informationen geben. </a:t>
            </a:r>
          </a:p>
          <a:p>
            <a:pPr marL="0" indent="0">
              <a:buNone/>
            </a:pPr>
            <a:endParaRPr lang="de-CH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CH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294" y="2385097"/>
            <a:ext cx="3566667" cy="3347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42" y="5329685"/>
            <a:ext cx="3113619" cy="14037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3718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6. Kommunikation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821FE21-430D-E93B-8E05-05FE9FFF6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10645217" cy="335989"/>
          </a:xfrm>
        </p:spPr>
        <p:txBody>
          <a:bodyPr/>
          <a:lstStyle/>
          <a:p>
            <a:r>
              <a:rPr lang="de-CH" dirty="0"/>
              <a:t>Massnahmen / Informationskanäle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F25848-797A-4B67-69CC-18061AF46E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1233248" cy="555517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CH" b="1" dirty="0">
                <a:solidFill>
                  <a:schemeClr val="tx1"/>
                </a:solidFill>
              </a:rPr>
              <a:t>Informationsveranstaltungen</a:t>
            </a:r>
          </a:p>
          <a:p>
            <a:pPr marL="0" indent="0">
              <a:spcAft>
                <a:spcPts val="600"/>
              </a:spcAft>
              <a:buNone/>
            </a:pPr>
            <a:endParaRPr lang="de-CH" b="1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23.08.2023 Bevölkerungsinformationsveranstaltung vor der Auflage des Projekt</a:t>
            </a:r>
            <a:br>
              <a:rPr lang="de-CH" dirty="0">
                <a:solidFill>
                  <a:schemeClr val="tx1"/>
                </a:solidFill>
              </a:rPr>
            </a:br>
            <a:endParaRPr lang="de-CH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Ein halbes Jahr vor Baustart eine Bevölkerungsinformationsveranstaltung. </a:t>
            </a:r>
          </a:p>
          <a:p>
            <a:pPr marL="455612" lvl="1" indent="0">
              <a:spcAft>
                <a:spcPts val="600"/>
              </a:spcAft>
              <a:buNone/>
            </a:pPr>
            <a:endParaRPr lang="de-CH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Ca. 3 Monate vor Baustart des jeweiligen Bauabschnitts für das Gewerbe und die betroffenen Anwohnenden, mit den Details zu den zu erwartenden Arbeiten und Bauphasen</a:t>
            </a:r>
          </a:p>
          <a:p>
            <a:pPr lvl="1" indent="0">
              <a:spcAft>
                <a:spcPts val="600"/>
              </a:spcAft>
              <a:buNone/>
            </a:pPr>
            <a:endParaRPr lang="de-CH" dirty="0">
              <a:solidFill>
                <a:schemeClr val="tx1"/>
              </a:solidFill>
            </a:endParaRPr>
          </a:p>
          <a:p>
            <a:pPr lvl="1" indent="-263525">
              <a:spcAft>
                <a:spcPts val="600"/>
              </a:spcAft>
            </a:pPr>
            <a:r>
              <a:rPr lang="de-CH" dirty="0">
                <a:solidFill>
                  <a:schemeClr val="tx1"/>
                </a:solidFill>
              </a:rPr>
              <a:t>Veranstaltungen für speziell betroffen Gruppen: </a:t>
            </a:r>
          </a:p>
          <a:p>
            <a:pPr lvl="1" indent="0">
              <a:spcAft>
                <a:spcPts val="600"/>
              </a:spcAft>
              <a:buNone/>
            </a:pPr>
            <a:r>
              <a:rPr lang="de-CH" dirty="0">
                <a:solidFill>
                  <a:schemeClr val="tx1"/>
                </a:solidFill>
              </a:rPr>
              <a:t>Zum Beispiel eine Schulung für Schulkinder über das </a:t>
            </a:r>
          </a:p>
          <a:p>
            <a:pPr lvl="1" indent="0">
              <a:spcAft>
                <a:spcPts val="600"/>
              </a:spcAft>
              <a:buNone/>
            </a:pPr>
            <a:r>
              <a:rPr lang="de-CH" dirty="0">
                <a:solidFill>
                  <a:schemeClr val="tx1"/>
                </a:solidFill>
              </a:rPr>
              <a:t>Verhalten in und an Baustellen. </a:t>
            </a:r>
          </a:p>
          <a:p>
            <a:pPr lvl="1"/>
            <a:endParaRPr lang="de-CH" dirty="0">
              <a:solidFill>
                <a:schemeClr val="tx1"/>
              </a:solidFill>
            </a:endParaRPr>
          </a:p>
          <a:p>
            <a:pPr lvl="1"/>
            <a:endParaRPr lang="de-CH" dirty="0">
              <a:solidFill>
                <a:schemeClr val="tx1"/>
              </a:solidFill>
            </a:endParaRPr>
          </a:p>
          <a:p>
            <a:pPr lvl="1" indent="0">
              <a:buNone/>
            </a:pPr>
            <a:endParaRPr lang="de-CH" dirty="0">
              <a:solidFill>
                <a:schemeClr val="tx1"/>
              </a:solidFill>
            </a:endParaRPr>
          </a:p>
          <a:p>
            <a:pPr lvl="1" indent="0">
              <a:buNone/>
            </a:pPr>
            <a:endParaRPr lang="de-CH" dirty="0">
              <a:solidFill>
                <a:schemeClr val="tx1"/>
              </a:solidFill>
            </a:endParaRPr>
          </a:p>
          <a:p>
            <a:pPr marL="455612" lvl="1" indent="0">
              <a:buNone/>
            </a:pPr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198" y="4573513"/>
            <a:ext cx="3644616" cy="28352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05383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C1461-B19B-BB3B-724E-408D0ADA2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FD2C08-11D0-4AE7-DDA2-A86E54FC8A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CH" dirty="0"/>
              <a:t>7. Kosten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CE10203-83EA-07BB-6F70-0AD284AB6A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Aufstellung Kosten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DA5CC08B-75E9-A8E5-6C7C-D6E41DAC8A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0645217" cy="4029825"/>
          </a:xfrm>
        </p:spPr>
        <p:txBody>
          <a:bodyPr/>
          <a:lstStyle/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Strassenbau			CHF  16'900'000.-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Mehrkosten Natursteinplattenbelag Zentrum		CHF    2'100'000.-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Gleisbau			CHF  20'000'000.-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Fahrleitungsbau			CHF    1'800'000.-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Verkehrsführung; Sicherungsmassnahmen		CHF    9'400'000.-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Abbruch Liegenschaften Parzellen 558 und 1295	CHF    2'000'000.-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Diverses, Unvorhergesehenes			CHF    6'000'000.-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Honorare			CHF    8'400'000.-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b="1" dirty="0"/>
              <a:t>Zwischentotal I			CHF  66'600'000.-</a:t>
            </a:r>
            <a:endParaRPr lang="de-CH" dirty="0"/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Mehrwertsteuer (8,1 %)			CHF    5'400'000.-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b="1" dirty="0"/>
              <a:t>Zwischentotal II			CHF  72'000'000.-</a:t>
            </a:r>
            <a:endParaRPr lang="de-CH" dirty="0"/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Landerwerb			CHF    2’500'000.-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dirty="0"/>
              <a:t>Inkonvenienzen 			CHF    3’320'000.-</a:t>
            </a:r>
          </a:p>
          <a:p>
            <a:pPr>
              <a:spcAft>
                <a:spcPts val="300"/>
              </a:spcAft>
              <a:tabLst>
                <a:tab pos="5108575" algn="l"/>
              </a:tabLst>
            </a:pPr>
            <a:r>
              <a:rPr lang="de-CH" b="1" dirty="0"/>
              <a:t>Total Ausgabenbewilligung (inkl. MwSt.)		CHF  77'820'000.-</a:t>
            </a:r>
            <a:endParaRPr lang="de-CH" dirty="0"/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00110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FE25D-085A-7951-6010-686D7E00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0A5819-46A0-BA6E-7A19-8703085B9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CH" dirty="0"/>
              <a:t>7. Kosten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1F9B9-4E6E-2364-2A9A-8E4EA8CE7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CH" dirty="0"/>
              <a:t>Beteiligungen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F835FCB9-191D-A9A1-8C40-82A7597146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0645217" cy="4029825"/>
          </a:xfrm>
        </p:spPr>
        <p:txBody>
          <a:bodyPr/>
          <a:lstStyle/>
          <a:p>
            <a:r>
              <a:rPr lang="de-DE" dirty="0"/>
              <a:t>Der Bund wird sich im Rahmen des Agglomerationsprogramms mit voraussichtlich CHF 6'700’000.- an dem Projekt beteiligen.</a:t>
            </a:r>
          </a:p>
          <a:p>
            <a:r>
              <a:rPr lang="de-DE" dirty="0"/>
              <a:t>Die Gemeinde Birsfelden wird sich an den Mehrkosten der Materialisierung mit CHF 943’000.- beteiligen.</a:t>
            </a:r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694010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AC910-C40D-DBA4-68FE-216857CE5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DE1FD0F-D9FC-A3C7-319B-D0D95CA98B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CH" dirty="0"/>
              <a:t>8. Termine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BD347234-8728-7991-5E42-B210695ED9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0000" y="1800000"/>
            <a:ext cx="10645217" cy="4029825"/>
          </a:xfrm>
        </p:spPr>
        <p:txBody>
          <a:bodyPr/>
          <a:lstStyle/>
          <a:p>
            <a:pPr marL="266400">
              <a:spcAft>
                <a:spcPts val="600"/>
              </a:spcAft>
            </a:pPr>
            <a:r>
              <a:rPr lang="de-CH" dirty="0">
                <a:sym typeface="Wingdings" panose="05000000000000000000" pitchFamily="2" charset="2"/>
              </a:rPr>
              <a:t>28. August 2025: 	Landratsbeschluss Finanzierung</a:t>
            </a:r>
          </a:p>
          <a:p>
            <a:pPr marL="266400">
              <a:spcAft>
                <a:spcPts val="600"/>
              </a:spcAft>
            </a:pPr>
            <a:r>
              <a:rPr lang="de-CH" dirty="0">
                <a:sym typeface="Wingdings" panose="05000000000000000000" pitchFamily="2" charset="2"/>
              </a:rPr>
              <a:t>29. Oktober 2025:	Einreichung Referendum durch IG Ortsdurchfahrt</a:t>
            </a:r>
          </a:p>
          <a:p>
            <a:pPr marL="266400">
              <a:spcAft>
                <a:spcPts val="600"/>
              </a:spcAft>
            </a:pPr>
            <a:r>
              <a:rPr lang="de-CH" dirty="0">
                <a:sym typeface="Wingdings" panose="05000000000000000000" pitchFamily="2" charset="2"/>
              </a:rPr>
              <a:t>20. Januar 2026:	Zustandekommen fakultatives Referendum</a:t>
            </a:r>
          </a:p>
          <a:p>
            <a:pPr marL="266400">
              <a:spcAft>
                <a:spcPts val="600"/>
              </a:spcAft>
            </a:pPr>
            <a:r>
              <a:rPr lang="de-CH" dirty="0">
                <a:sym typeface="Wingdings" panose="05000000000000000000" pitchFamily="2" charset="2"/>
              </a:rPr>
              <a:t>14. Juni 2026:	Volksentscheid über Projekt</a:t>
            </a:r>
          </a:p>
          <a:p>
            <a:pPr marL="266400">
              <a:spcAft>
                <a:spcPts val="600"/>
              </a:spcAft>
            </a:pPr>
            <a:r>
              <a:rPr lang="de-CH" dirty="0">
                <a:sym typeface="Wingdings" panose="05000000000000000000" pitchFamily="2" charset="2"/>
              </a:rPr>
              <a:t>3. Quartal 2026:	Rechtskraft des Bauprojektes</a:t>
            </a:r>
          </a:p>
          <a:p>
            <a:pPr marL="266400">
              <a:spcAft>
                <a:spcPts val="600"/>
              </a:spcAft>
            </a:pPr>
            <a:r>
              <a:rPr lang="de-CH" dirty="0">
                <a:sym typeface="Wingdings" panose="05000000000000000000" pitchFamily="2" charset="2"/>
              </a:rPr>
              <a:t>3. Quartal 2026: 	Start Ausführungsplanung und Beschaffung Baumeister</a:t>
            </a:r>
          </a:p>
          <a:p>
            <a:pPr marL="266400" indent="0">
              <a:spcAft>
                <a:spcPts val="600"/>
              </a:spcAft>
              <a:buNone/>
            </a:pPr>
            <a:endParaRPr lang="de-CH" dirty="0">
              <a:sym typeface="Wingdings" panose="05000000000000000000" pitchFamily="2" charset="2"/>
            </a:endParaRPr>
          </a:p>
          <a:p>
            <a:pPr marL="266400" indent="0">
              <a:spcAft>
                <a:spcPts val="600"/>
              </a:spcAft>
              <a:buNone/>
            </a:pPr>
            <a:r>
              <a:rPr lang="de-CH" dirty="0">
                <a:sym typeface="Wingdings" panose="05000000000000000000" pitchFamily="2" charset="2"/>
              </a:rPr>
              <a:t>Fazit: </a:t>
            </a:r>
          </a:p>
          <a:p>
            <a:pPr marL="2664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CH" dirty="0">
                <a:sym typeface="Wingdings" panose="05000000000000000000" pitchFamily="2" charset="2"/>
              </a:rPr>
              <a:t>Baustart frühestens im 4. Quartal 2027 möglich (ohne weiterführende Beschwerden) </a:t>
            </a:r>
          </a:p>
          <a:p>
            <a:pPr marL="2664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de-CH" dirty="0">
                <a:sym typeface="Wingdings" panose="05000000000000000000" pitchFamily="2" charset="2"/>
              </a:rPr>
              <a:t>Überbrückungsmassnahmen Gleise im Jahr 2027 wahrscheinlich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61726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00F5A-768B-1717-2963-D082FD6F8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C4A211-7D2A-1F9D-AAF5-6609D1248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CH" dirty="0"/>
              <a:t>9. Alternatives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70501D-A4B3-9DAA-E700-E3A82041E0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01105"/>
            <a:ext cx="10645217" cy="335989"/>
          </a:xfrm>
        </p:spPr>
        <p:txBody>
          <a:bodyPr/>
          <a:lstStyle/>
          <a:p>
            <a:r>
              <a:rPr lang="de-CH" dirty="0"/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50B0AB9-837C-8B62-1BF1-91628A63C8ED}"/>
              </a:ext>
            </a:extLst>
          </p:cNvPr>
          <p:cNvSpPr txBox="1"/>
          <p:nvPr/>
        </p:nvSpPr>
        <p:spPr>
          <a:xfrm>
            <a:off x="1440000" y="1800000"/>
            <a:ext cx="11161240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CH" sz="2050" dirty="0"/>
              <a:t>Beschrieb Alternatives Projekt Gleisersatz/Umbau Haltestellen:</a:t>
            </a:r>
          </a:p>
          <a:p>
            <a:pPr marL="265113" lvl="0" indent="-265113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Gleisersatz mit Unterbau inkl. Erneuerung Fahrleitung</a:t>
            </a:r>
          </a:p>
          <a:p>
            <a:pPr marL="265113" lvl="0" indent="-265113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Teilweise Verschiebung der Gleislage zur Einhaltung der Lichtraumprofile im Zentrum</a:t>
            </a:r>
          </a:p>
          <a:p>
            <a:pPr marL="265113" lvl="0" indent="-265113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BehiG-Umbau der Haltestellen Salinenstrasse, Schulstrasse und Bären</a:t>
            </a:r>
          </a:p>
          <a:p>
            <a:pPr marL="265113" lvl="0" indent="-265113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Erneuerung Strasse (Zentrum 2030 fällig / Rheinfelderstrasse 2033)</a:t>
            </a:r>
          </a:p>
          <a:p>
            <a:pPr marL="265113" lvl="0" indent="-265113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 Zentrum müssten bei der Minimalvariante voraussichtlich bis zur Gebäudefassade Anpassungen erfolgen – auch infolge Werkleitungsbau</a:t>
            </a:r>
          </a:p>
          <a:p>
            <a:pPr marL="265113" lvl="0" indent="-265113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Erneuerung Werkleitungen (z. Lasten Werkleitungseigentümer)</a:t>
            </a:r>
          </a:p>
          <a:p>
            <a:pPr lvl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</a:pPr>
            <a:r>
              <a:rPr lang="de-CH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Die reinen Baukosten für ein Minimalprojekt (Gleisersatz, Haltestellen, Instandsetzung Belag, Anpassungen Geometrie) belaufen sich auf </a:t>
            </a:r>
            <a:r>
              <a:rPr lang="de-DE" sz="205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30 Mio. bis 50 Mio. Franken</a:t>
            </a:r>
          </a:p>
          <a:p>
            <a:pPr lvl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</a:pPr>
            <a:endParaRPr lang="de-CH" sz="205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lvl="4" indent="-285750">
              <a:buFont typeface="Arial" panose="020B0604020202020204" pitchFamily="34" charset="0"/>
              <a:buChar char="•"/>
            </a:pPr>
            <a:endParaRPr lang="de-CH" sz="2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325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AB47F-9054-F6FD-0346-39291A51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9B92E1-A347-EEC4-792E-15D0AAC30A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CH" dirty="0"/>
              <a:t>9. Alternatives Projekt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044E49-5C8B-76A3-F4B1-3C0A0C2B53ED}"/>
              </a:ext>
            </a:extLst>
          </p:cNvPr>
          <p:cNvSpPr txBox="1"/>
          <p:nvPr/>
        </p:nvSpPr>
        <p:spPr>
          <a:xfrm>
            <a:off x="1440000" y="1800000"/>
            <a:ext cx="11161240" cy="4451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2050" dirty="0"/>
              <a:t>Folgendes wird </a:t>
            </a:r>
            <a:r>
              <a:rPr lang="de-DE" sz="2050" b="1" dirty="0"/>
              <a:t>nicht</a:t>
            </a:r>
            <a:r>
              <a:rPr lang="de-DE" sz="2050" dirty="0"/>
              <a:t> erneuert / verbessert werden: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Keine Verbesserung Veloverkehr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Haltestelle Hard (Schlaufe) würde nicht umgebaut werden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Verschlechterung der Verkehrslage im Zentrum mit zunehmendem Verkehr. 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Sicherheitstechnischen Probleme (Gefahr für Velofahrer, Umfallproblematik, Problematik Queren) werden nicht gelöst.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Keine zusätzliche Baumpflanzungen und Versickerungsflächen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Keine Aufwertung des Zentrums Birsfelden (z.B. Natursteinflächen)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Wegfallende Parkplätze, da mit Instandsetzung auch die Sichtweiten gemäss Norm eingehalten werden müssen.</a:t>
            </a:r>
          </a:p>
        </p:txBody>
      </p:sp>
    </p:spTree>
    <p:extLst>
      <p:ext uri="{BB962C8B-B14F-4D97-AF65-F5344CB8AC3E}">
        <p14:creationId xmlns:p14="http://schemas.microsoft.com/office/powerpoint/2010/main" val="192135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52EDD-C0C2-092B-F555-27F5E68EB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4D66E7-803A-1406-502C-45BDCCAB3F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3381629" cy="335989"/>
          </a:xfrm>
        </p:spPr>
        <p:txBody>
          <a:bodyPr/>
          <a:lstStyle/>
          <a:p>
            <a:r>
              <a:rPr lang="de-CH" dirty="0"/>
              <a:t>Unfallkarte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1C9D9C2-359A-E595-A9C8-DF8C6C8B27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/>
          <a:lstStyle/>
          <a:p>
            <a:r>
              <a:rPr lang="de-CH" dirty="0"/>
              <a:t>1. Ausgangslage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782260E-E979-FDA7-0AE3-1ACD71281B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9CBA2B-F577-0362-9A37-AE0C7D3708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469" y="1486692"/>
            <a:ext cx="8299752" cy="5319069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886B3A1-A799-B321-1DAA-BAC86AA6FFC3}"/>
              </a:ext>
            </a:extLst>
          </p:cNvPr>
          <p:cNvSpPr txBox="1">
            <a:spLocks/>
          </p:cNvSpPr>
          <p:nvPr/>
        </p:nvSpPr>
        <p:spPr>
          <a:xfrm>
            <a:off x="959938" y="1894950"/>
            <a:ext cx="10645217" cy="4029825"/>
          </a:xfrm>
          <a:prstGeom prst="rect">
            <a:avLst/>
          </a:prstGeom>
        </p:spPr>
        <p:txBody>
          <a:bodyPr lIns="18000"/>
          <a:lstStyle>
            <a:lvl1pPr marL="265113" indent="-265113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261938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69988" indent="-257175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242888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8125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5995" eaLnBrk="1" hangingPunct="1">
              <a:defRPr>
                <a:latin typeface="+mn-lt"/>
                <a:ea typeface="+mn-ea"/>
                <a:cs typeface="+mn-cs"/>
              </a:defRPr>
            </a:lvl6pPr>
            <a:lvl7pPr marL="2743194" eaLnBrk="1" hangingPunct="1">
              <a:defRPr>
                <a:latin typeface="+mn-lt"/>
                <a:ea typeface="+mn-ea"/>
                <a:cs typeface="+mn-cs"/>
              </a:defRPr>
            </a:lvl7pPr>
            <a:lvl8pPr marL="3200393" eaLnBrk="1" hangingPunct="1">
              <a:defRPr>
                <a:latin typeface="+mn-lt"/>
                <a:ea typeface="+mn-ea"/>
                <a:cs typeface="+mn-cs"/>
              </a:defRPr>
            </a:lvl8pPr>
            <a:lvl9pPr marL="3657591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8C30BAD-CB48-7D6E-6EEF-12AB1DF17174}"/>
              </a:ext>
            </a:extLst>
          </p:cNvPr>
          <p:cNvSpPr txBox="1"/>
          <p:nvPr/>
        </p:nvSpPr>
        <p:spPr>
          <a:xfrm rot="18227772">
            <a:off x="4148596" y="4893334"/>
            <a:ext cx="1160363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Birsstegweg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91EDD4-A324-CC54-D6DA-107A1A0D3730}"/>
              </a:ext>
            </a:extLst>
          </p:cNvPr>
          <p:cNvSpPr txBox="1"/>
          <p:nvPr/>
        </p:nvSpPr>
        <p:spPr>
          <a:xfrm rot="17626039">
            <a:off x="8191694" y="4498799"/>
            <a:ext cx="1360998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Schulstrasse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A32B55A-B59F-7B72-7331-B0353274D5E0}"/>
              </a:ext>
            </a:extLst>
          </p:cNvPr>
          <p:cNvSpPr txBox="1"/>
          <p:nvPr/>
        </p:nvSpPr>
        <p:spPr>
          <a:xfrm>
            <a:off x="9580367" y="1478892"/>
            <a:ext cx="3456384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Schwerpunkt Unfälle </a:t>
            </a:r>
            <a:r>
              <a:rPr lang="de-DE" dirty="0" err="1"/>
              <a:t>Fussgängerquerungen</a:t>
            </a:r>
            <a:r>
              <a:rPr lang="de-DE" dirty="0"/>
              <a:t> und Kreuzung Schulstrasse</a:t>
            </a:r>
            <a:endParaRPr lang="de-CH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D8CF87F-C461-2182-72D6-622589599F45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2391533" y="2395622"/>
            <a:ext cx="503993" cy="27716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3CB17F5-6B56-3EF2-CCE0-620DDB5EA584}"/>
              </a:ext>
            </a:extLst>
          </p:cNvPr>
          <p:cNvCxnSpPr>
            <a:cxnSpLocks/>
          </p:cNvCxnSpPr>
          <p:nvPr/>
        </p:nvCxnSpPr>
        <p:spPr>
          <a:xfrm flipV="1">
            <a:off x="2391533" y="2638477"/>
            <a:ext cx="1950227" cy="25199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065951EB-152C-B5AF-04E4-C9748B1C37E9}"/>
              </a:ext>
            </a:extLst>
          </p:cNvPr>
          <p:cNvCxnSpPr>
            <a:cxnSpLocks/>
          </p:cNvCxnSpPr>
          <p:nvPr/>
        </p:nvCxnSpPr>
        <p:spPr>
          <a:xfrm>
            <a:off x="3507657" y="5494800"/>
            <a:ext cx="4860477" cy="806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54CD517-8AE3-14F9-502E-8EEE32C5ED27}"/>
              </a:ext>
            </a:extLst>
          </p:cNvPr>
          <p:cNvCxnSpPr>
            <a:cxnSpLocks/>
          </p:cNvCxnSpPr>
          <p:nvPr/>
        </p:nvCxnSpPr>
        <p:spPr>
          <a:xfrm flipV="1">
            <a:off x="2411010" y="3781425"/>
            <a:ext cx="2644756" cy="13946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A43261B7-803B-7790-7161-5B39EECE56BB}"/>
              </a:ext>
            </a:extLst>
          </p:cNvPr>
          <p:cNvSpPr txBox="1"/>
          <p:nvPr/>
        </p:nvSpPr>
        <p:spPr>
          <a:xfrm>
            <a:off x="1275409" y="5167228"/>
            <a:ext cx="223224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U</a:t>
            </a:r>
            <a:r>
              <a:rPr lang="de-CH" dirty="0" err="1"/>
              <a:t>nfälle</a:t>
            </a:r>
            <a:r>
              <a:rPr lang="de-CH" dirty="0"/>
              <a:t> Fussgänger Strassenquerungen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77D6824-DE27-6BBE-6747-072DFFB34FC6}"/>
              </a:ext>
            </a:extLst>
          </p:cNvPr>
          <p:cNvSpPr txBox="1"/>
          <p:nvPr/>
        </p:nvSpPr>
        <p:spPr>
          <a:xfrm rot="2087502">
            <a:off x="4224908" y="2481196"/>
            <a:ext cx="2125906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Haltestelle Schulstrasse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AFDBCBE-4024-8D6E-767D-3ECDD392E893}"/>
              </a:ext>
            </a:extLst>
          </p:cNvPr>
          <p:cNvSpPr txBox="1"/>
          <p:nvPr/>
        </p:nvSpPr>
        <p:spPr>
          <a:xfrm>
            <a:off x="6905798" y="2967729"/>
            <a:ext cx="203839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Unfälle Kreuzung Schulstrasse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3A0833EF-A919-1626-F7D9-E0E1E1E11859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361618" y="3614060"/>
            <a:ext cx="563380" cy="15549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7247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C4FEC-1C86-EAAF-FD18-B1B410F21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187A794-B833-1589-99F9-3AB2EBD3FC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CH" dirty="0"/>
              <a:t>9. Alternatives Projekt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8AA354-982C-218D-B863-EC53269EE5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57" y="936000"/>
            <a:ext cx="10645217" cy="335989"/>
          </a:xfrm>
        </p:spPr>
        <p:txBody>
          <a:bodyPr/>
          <a:lstStyle/>
          <a:p>
            <a:r>
              <a:rPr lang="de-DE" dirty="0"/>
              <a:t>Querschnitt</a:t>
            </a:r>
            <a:endParaRPr lang="de-CH" dirty="0"/>
          </a:p>
        </p:txBody>
      </p:sp>
      <p:pic>
        <p:nvPicPr>
          <p:cNvPr id="9" name="Grafik 8" descr="Ein Bild, das Text, Screenshot, Diagramm, Plan enthält.&#10;&#10;KI-generierte Inhalte können fehlerhaft sein.">
            <a:extLst>
              <a:ext uri="{FF2B5EF4-FFF2-40B4-BE49-F238E27FC236}">
                <a16:creationId xmlns:a16="http://schemas.microsoft.com/office/drawing/2014/main" id="{9B1DFBDE-6E39-3D6B-69EE-1076628D91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378" y="1666455"/>
            <a:ext cx="5392396" cy="2828658"/>
          </a:xfrm>
          <a:prstGeom prst="rect">
            <a:avLst/>
          </a:prstGeom>
        </p:spPr>
      </p:pic>
      <p:pic>
        <p:nvPicPr>
          <p:cNvPr id="10" name="Grafik 9" descr="Ein Bild, das Text, Screenshot, Diagramm enthält.&#10;&#10;KI-generierte Inhalte können fehlerhaft sein.">
            <a:extLst>
              <a:ext uri="{FF2B5EF4-FFF2-40B4-BE49-F238E27FC236}">
                <a16:creationId xmlns:a16="http://schemas.microsoft.com/office/drawing/2014/main" id="{3D6A7AAC-F781-462C-1B6E-AEB3B471F4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0223" y="1666455"/>
            <a:ext cx="6022301" cy="2828658"/>
          </a:xfrm>
          <a:prstGeom prst="rect">
            <a:avLst/>
          </a:prstGeom>
        </p:spPr>
      </p:pic>
      <p:sp>
        <p:nvSpPr>
          <p:cNvPr id="11" name="Textfeld 7">
            <a:extLst>
              <a:ext uri="{FF2B5EF4-FFF2-40B4-BE49-F238E27FC236}">
                <a16:creationId xmlns:a16="http://schemas.microsoft.com/office/drawing/2014/main" id="{428E6B26-E3CA-5DFF-34E5-01442E1E7835}"/>
              </a:ext>
            </a:extLst>
          </p:cNvPr>
          <p:cNvSpPr txBox="1"/>
          <p:nvPr/>
        </p:nvSpPr>
        <p:spPr>
          <a:xfrm>
            <a:off x="981376" y="4558530"/>
            <a:ext cx="11461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Zentrum                                                                        Rheinfelderstrasse  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2FC0113-8A40-F2AC-5605-D2975C2AF715}"/>
              </a:ext>
            </a:extLst>
          </p:cNvPr>
          <p:cNvSpPr txBox="1">
            <a:spLocks/>
          </p:cNvSpPr>
          <p:nvPr/>
        </p:nvSpPr>
        <p:spPr>
          <a:xfrm>
            <a:off x="1179368" y="5287606"/>
            <a:ext cx="11065164" cy="1374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270000" indent="-270000" algn="l" defTabSz="914400" rtl="0" eaLnBrk="1" latinLnBrk="0" hangingPunct="1">
              <a:lnSpc>
                <a:spcPts val="2600"/>
              </a:lnSpc>
              <a:spcBef>
                <a:spcPts val="10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640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520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76000" indent="-270000" algn="l" defTabSz="914400" rtl="0" eaLnBrk="1" latinLnBrk="0" hangingPunct="1">
              <a:lnSpc>
                <a:spcPts val="2600"/>
              </a:lnSpc>
              <a:spcBef>
                <a:spcPts val="500"/>
              </a:spcBef>
              <a:spcAft>
                <a:spcPts val="500"/>
              </a:spcAft>
              <a:buFont typeface="Symbol" pitchFamily="2" charset="2"/>
              <a:buChar char="-"/>
              <a:tabLst>
                <a:tab pos="360000" algn="l"/>
              </a:tabLst>
              <a:defRPr sz="18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</a:pPr>
            <a:r>
              <a:rPr lang="de-DE" sz="2050" dirty="0" err="1"/>
              <a:t>Sollmasse</a:t>
            </a:r>
            <a:endParaRPr lang="de-DE" sz="2050" dirty="0"/>
          </a:p>
          <a:p>
            <a:pPr marL="265113" indent="-265113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/>
              <a:t>Fahrstreifen: 3.50m ; mit Velostreifen: min. 4.50m </a:t>
            </a:r>
          </a:p>
          <a:p>
            <a:pPr marL="265113" indent="-265113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 err="1"/>
              <a:t>Trassebreite</a:t>
            </a:r>
            <a:r>
              <a:rPr lang="de-DE" sz="2050" dirty="0"/>
              <a:t> Tram: 2 x 2.9m</a:t>
            </a:r>
            <a:r>
              <a:rPr lang="de-DE" sz="2400" dirty="0"/>
              <a:t>		</a:t>
            </a:r>
          </a:p>
          <a:p>
            <a:pPr>
              <a:lnSpc>
                <a:spcPts val="3000"/>
              </a:lnSpc>
              <a:spcBef>
                <a:spcPts val="0"/>
              </a:spcBef>
              <a:spcAft>
                <a:spcPts val="600"/>
              </a:spcAft>
            </a:pPr>
            <a:endParaRPr lang="de-CH" sz="2400" dirty="0"/>
          </a:p>
          <a:p>
            <a:pPr marL="0" indent="0">
              <a:lnSpc>
                <a:spcPts val="3000"/>
              </a:lnSpc>
              <a:spcBef>
                <a:spcPts val="0"/>
              </a:spcBef>
              <a:spcAft>
                <a:spcPts val="600"/>
              </a:spcAft>
              <a:buFont typeface="Symbol" pitchFamily="2" charset="2"/>
              <a:buNone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8444137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E2C9E-3C31-598B-DF59-C6845E6B8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C821FB-A1D7-198A-7057-41B9424CF7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3033"/>
            <a:ext cx="10645217" cy="566822"/>
          </a:xfrm>
        </p:spPr>
        <p:txBody>
          <a:bodyPr/>
          <a:lstStyle/>
          <a:p>
            <a:r>
              <a:rPr lang="de-CH" dirty="0"/>
              <a:t>10. Chancen Bauprojekt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E69576-1D80-39A4-ABBE-E79FE5DF9501}"/>
              </a:ext>
            </a:extLst>
          </p:cNvPr>
          <p:cNvSpPr txBox="1"/>
          <p:nvPr/>
        </p:nvSpPr>
        <p:spPr>
          <a:xfrm>
            <a:off x="1440000" y="1800000"/>
            <a:ext cx="11161240" cy="4826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Generell: Erneuerung und Verbesserung der Verkehrsinfrastruktur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Erhöhte Verkehrssicherheit: übersichtlicheren </a:t>
            </a:r>
            <a:r>
              <a:rPr lang="de-DE" sz="205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Strassenraum</a:t>
            </a: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lang="de-DE" sz="205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Fussgängerstreifen</a:t>
            </a: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mit Mittelinseln; Radstreifen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Für den ÖV Fahrplanstabilität durch Eigentrassee /Trambevorzugung sowie Gesetzeskonforme </a:t>
            </a:r>
            <a:r>
              <a:rPr lang="de-DE" sz="205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BehiG</a:t>
            </a: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-Haltestellen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Verbesserung Aufenthaltsqualität; neue Baumpflanzungen; Aufwertung Ortsbild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Mehrzweckstreifen im Zentrumsbereich ermöglicht zusätzliches Queren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Erweiterter Zentrumsbereich mit QP «Am Eck»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Lärmschutz durch lärmmindernden Belag und neue Traminfrastruktur</a:t>
            </a:r>
          </a:p>
          <a:p>
            <a:pPr marL="265113" indent="-265113">
              <a:lnSpc>
                <a:spcPts val="3000"/>
              </a:lnSpc>
              <a:spcAft>
                <a:spcPts val="600"/>
              </a:spcAft>
              <a:buSzPct val="70000"/>
              <a:buFont typeface="Arial" panose="020B0604020202020204" pitchFamily="34" charset="0"/>
              <a:buChar char="•"/>
            </a:pPr>
            <a:r>
              <a:rPr lang="de-DE" sz="205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Verbesserung Erreichbarkeit Zentrumsbereich dank stetigem Verkehrsfluss und den beiden Kreiseln</a:t>
            </a:r>
          </a:p>
        </p:txBody>
      </p:sp>
    </p:spTree>
    <p:extLst>
      <p:ext uri="{BB962C8B-B14F-4D97-AF65-F5344CB8AC3E}">
        <p14:creationId xmlns:p14="http://schemas.microsoft.com/office/powerpoint/2010/main" val="32822175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6A0A6C-FE0D-201C-71A1-D01B29A17C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00" y="253033"/>
            <a:ext cx="10645217" cy="566822"/>
          </a:xfrm>
        </p:spPr>
        <p:txBody>
          <a:bodyPr/>
          <a:lstStyle/>
          <a:p>
            <a:r>
              <a:rPr lang="de-CH" dirty="0"/>
              <a:t>11. Fragen</a:t>
            </a:r>
          </a:p>
        </p:txBody>
      </p:sp>
      <p:pic>
        <p:nvPicPr>
          <p:cNvPr id="2050" name="Picture 2" descr="Bildergebnis für Bilder Fragen">
            <a:extLst>
              <a:ext uri="{FF2B5EF4-FFF2-40B4-BE49-F238E27FC236}">
                <a16:creationId xmlns:a16="http://schemas.microsoft.com/office/drawing/2014/main" id="{99770E42-1B7F-7A6F-275B-5D6F654A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630" y="1621185"/>
            <a:ext cx="3312368" cy="37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01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731A9-1A79-3AB5-3EBE-97F40509A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E515F6-CAE5-CA49-44BE-3C5345CDF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3381629" cy="335989"/>
          </a:xfrm>
        </p:spPr>
        <p:txBody>
          <a:bodyPr/>
          <a:lstStyle/>
          <a:p>
            <a:r>
              <a:rPr lang="de-CH" dirty="0"/>
              <a:t>Unfallkarte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6CE2E458-A1A1-369F-F6B0-9EE6E36198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/>
          <a:lstStyle/>
          <a:p>
            <a:r>
              <a:rPr lang="de-CH" dirty="0"/>
              <a:t>1. Ausgangslage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914179D-9347-D897-B72B-578B72ABDD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383" y="1549793"/>
            <a:ext cx="6992594" cy="5255968"/>
          </a:xfrm>
          <a:prstGeom prst="rect">
            <a:avLst/>
          </a:prstGeom>
        </p:spPr>
      </p:pic>
      <p:sp>
        <p:nvSpPr>
          <p:cNvPr id="3" name="Textplatzhalter 4">
            <a:extLst>
              <a:ext uri="{FF2B5EF4-FFF2-40B4-BE49-F238E27FC236}">
                <a16:creationId xmlns:a16="http://schemas.microsoft.com/office/drawing/2014/main" id="{12A18C99-33E0-F489-A3A8-A0CF7E759A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9938" y="1894950"/>
            <a:ext cx="10645217" cy="4029825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8B5A467-3980-35F9-18C7-DC94286C8774}"/>
              </a:ext>
            </a:extLst>
          </p:cNvPr>
          <p:cNvSpPr txBox="1"/>
          <p:nvPr/>
        </p:nvSpPr>
        <p:spPr>
          <a:xfrm rot="4637912">
            <a:off x="3473801" y="5969594"/>
            <a:ext cx="1585239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Muttenzerstrasse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69373D5-7803-909E-1143-BB979A49D597}"/>
              </a:ext>
            </a:extLst>
          </p:cNvPr>
          <p:cNvSpPr txBox="1"/>
          <p:nvPr/>
        </p:nvSpPr>
        <p:spPr>
          <a:xfrm>
            <a:off x="8368134" y="1549793"/>
            <a:ext cx="345638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Schwerpunkt Unfälle Kreuzung Muttenzerstrasse</a:t>
            </a:r>
            <a:endParaRPr lang="de-CH" dirty="0"/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9F5FBE5-837B-4D4F-0B50-3C0DF6D6C5F3}"/>
              </a:ext>
            </a:extLst>
          </p:cNvPr>
          <p:cNvCxnSpPr>
            <a:cxnSpLocks/>
          </p:cNvCxnSpPr>
          <p:nvPr/>
        </p:nvCxnSpPr>
        <p:spPr>
          <a:xfrm flipV="1">
            <a:off x="2302978" y="4014929"/>
            <a:ext cx="2580422" cy="14940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C145A58D-E744-3BED-CE87-7BA68256CF53}"/>
              </a:ext>
            </a:extLst>
          </p:cNvPr>
          <p:cNvCxnSpPr>
            <a:cxnSpLocks/>
          </p:cNvCxnSpPr>
          <p:nvPr/>
        </p:nvCxnSpPr>
        <p:spPr>
          <a:xfrm flipV="1">
            <a:off x="2292470" y="4402277"/>
            <a:ext cx="1476581" cy="11038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F35EC75F-3B1F-885F-4635-8F91CFD653CC}"/>
              </a:ext>
            </a:extLst>
          </p:cNvPr>
          <p:cNvSpPr txBox="1"/>
          <p:nvPr/>
        </p:nvSpPr>
        <p:spPr>
          <a:xfrm>
            <a:off x="1171269" y="5494800"/>
            <a:ext cx="223224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U</a:t>
            </a:r>
            <a:r>
              <a:rPr lang="de-CH" dirty="0" err="1"/>
              <a:t>nfälle</a:t>
            </a:r>
            <a:r>
              <a:rPr lang="de-CH" dirty="0"/>
              <a:t> Kreuzung Muttenzerstrasse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9AE6853-E6C2-E382-466E-6A5AC86EDA60}"/>
              </a:ext>
            </a:extLst>
          </p:cNvPr>
          <p:cNvSpPr txBox="1"/>
          <p:nvPr/>
        </p:nvSpPr>
        <p:spPr>
          <a:xfrm rot="6876002">
            <a:off x="4785172" y="2075526"/>
            <a:ext cx="1159829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Hardstrasse</a:t>
            </a:r>
          </a:p>
        </p:txBody>
      </p:sp>
    </p:spTree>
    <p:extLst>
      <p:ext uri="{BB962C8B-B14F-4D97-AF65-F5344CB8AC3E}">
        <p14:creationId xmlns:p14="http://schemas.microsoft.com/office/powerpoint/2010/main" val="245122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CA669-D6D9-6472-4681-BF95B4BEB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7604EA-FBB4-8DB2-CEFE-CEDF167272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4000" y="936000"/>
            <a:ext cx="3381629" cy="335989"/>
          </a:xfrm>
        </p:spPr>
        <p:txBody>
          <a:bodyPr/>
          <a:lstStyle/>
          <a:p>
            <a:r>
              <a:rPr lang="de-CH" dirty="0"/>
              <a:t>Unfallkarte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6708D84C-D28A-DDB6-44E4-13FD539ACB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4057" y="252000"/>
            <a:ext cx="10645217" cy="566822"/>
          </a:xfrm>
        </p:spPr>
        <p:txBody>
          <a:bodyPr/>
          <a:lstStyle/>
          <a:p>
            <a:r>
              <a:rPr lang="de-CH" dirty="0"/>
              <a:t>1. Ausgangslage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A6B53F7-3097-8A2D-E2ED-88BBDE7AF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BD554D-36AE-8FE7-48F8-B0D42D1F50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7568" y="1549792"/>
            <a:ext cx="5687791" cy="2613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EFE20FC-02E6-E7DD-6C55-EEA709A0D8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2867" y="2557289"/>
            <a:ext cx="6045627" cy="3600000"/>
          </a:xfrm>
          <a:prstGeom prst="rect">
            <a:avLst/>
          </a:prstGeom>
        </p:spPr>
      </p:pic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EBB2CFB-A625-1BE5-15F4-ABED6832A8B7}"/>
              </a:ext>
            </a:extLst>
          </p:cNvPr>
          <p:cNvSpPr txBox="1">
            <a:spLocks/>
          </p:cNvSpPr>
          <p:nvPr/>
        </p:nvSpPr>
        <p:spPr>
          <a:xfrm>
            <a:off x="959938" y="1894950"/>
            <a:ext cx="10645217" cy="4029825"/>
          </a:xfrm>
          <a:prstGeom prst="rect">
            <a:avLst/>
          </a:prstGeom>
        </p:spPr>
        <p:txBody>
          <a:bodyPr lIns="18000"/>
          <a:lstStyle>
            <a:lvl1pPr marL="265113" indent="-265113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7550" indent="-261938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69988" indent="-257175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12900" indent="-242888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65338" indent="-238125" eaLnBrk="1" hangingPunct="1">
              <a:buSzPct val="70000"/>
              <a:buFont typeface="Arial" panose="020B0604020202020204" pitchFamily="34" charset="0"/>
              <a:buChar char="•"/>
              <a:defRPr sz="205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5995" eaLnBrk="1" hangingPunct="1">
              <a:defRPr>
                <a:latin typeface="+mn-lt"/>
                <a:ea typeface="+mn-ea"/>
                <a:cs typeface="+mn-cs"/>
              </a:defRPr>
            </a:lvl6pPr>
            <a:lvl7pPr marL="2743194" eaLnBrk="1" hangingPunct="1">
              <a:defRPr>
                <a:latin typeface="+mn-lt"/>
                <a:ea typeface="+mn-ea"/>
                <a:cs typeface="+mn-cs"/>
              </a:defRPr>
            </a:lvl7pPr>
            <a:lvl8pPr marL="3200393" eaLnBrk="1" hangingPunct="1">
              <a:defRPr>
                <a:latin typeface="+mn-lt"/>
                <a:ea typeface="+mn-ea"/>
                <a:cs typeface="+mn-cs"/>
              </a:defRPr>
            </a:lvl8pPr>
            <a:lvl9pPr marL="3657591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3C87DF-3CBD-75C3-8772-DE9F6D4B5BD5}"/>
              </a:ext>
            </a:extLst>
          </p:cNvPr>
          <p:cNvSpPr txBox="1"/>
          <p:nvPr/>
        </p:nvSpPr>
        <p:spPr>
          <a:xfrm rot="18691390">
            <a:off x="5253309" y="2179628"/>
            <a:ext cx="1585239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Buchenstrasse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44FA553-F536-2416-9AEC-F46C0163F994}"/>
              </a:ext>
            </a:extLst>
          </p:cNvPr>
          <p:cNvSpPr txBox="1"/>
          <p:nvPr/>
        </p:nvSpPr>
        <p:spPr>
          <a:xfrm>
            <a:off x="6857488" y="1559182"/>
            <a:ext cx="3456384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Schwerpunkt Unfälle Haltestelle </a:t>
            </a:r>
            <a:r>
              <a:rPr lang="de-DE" dirty="0" err="1"/>
              <a:t>Salinenstrasse</a:t>
            </a:r>
            <a:r>
              <a:rPr lang="de-DE" dirty="0"/>
              <a:t> </a:t>
            </a:r>
            <a:endParaRPr lang="de-CH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5227D4B-2BE9-93CC-6DFA-981510352884}"/>
              </a:ext>
            </a:extLst>
          </p:cNvPr>
          <p:cNvCxnSpPr>
            <a:cxnSpLocks/>
          </p:cNvCxnSpPr>
          <p:nvPr/>
        </p:nvCxnSpPr>
        <p:spPr>
          <a:xfrm flipV="1">
            <a:off x="4141720" y="3464094"/>
            <a:ext cx="124700" cy="10240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1E821F92-28FB-00DF-412F-49EBB5133AFA}"/>
              </a:ext>
            </a:extLst>
          </p:cNvPr>
          <p:cNvCxnSpPr>
            <a:cxnSpLocks/>
          </p:cNvCxnSpPr>
          <p:nvPr/>
        </p:nvCxnSpPr>
        <p:spPr>
          <a:xfrm flipV="1">
            <a:off x="5364770" y="4680527"/>
            <a:ext cx="830176" cy="1124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6FA914D5-8BD9-AF56-8C5A-91857AE4F5C5}"/>
              </a:ext>
            </a:extLst>
          </p:cNvPr>
          <p:cNvSpPr txBox="1"/>
          <p:nvPr/>
        </p:nvSpPr>
        <p:spPr>
          <a:xfrm>
            <a:off x="3132838" y="4469861"/>
            <a:ext cx="223224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Unfälle Haltestelle </a:t>
            </a:r>
            <a:r>
              <a:rPr lang="de-DE" dirty="0" err="1"/>
              <a:t>Salinenstrasse</a:t>
            </a:r>
            <a:endParaRPr lang="de-CH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E1B65E-190D-06D9-1781-C9BD59644B6D}"/>
              </a:ext>
            </a:extLst>
          </p:cNvPr>
          <p:cNvSpPr txBox="1"/>
          <p:nvPr/>
        </p:nvSpPr>
        <p:spPr>
          <a:xfrm rot="2656275">
            <a:off x="4839045" y="3481377"/>
            <a:ext cx="1550310" cy="52322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Haltestelle Salinenstrasse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2A3AF3F-0280-6173-A0E9-ADE4F930469B}"/>
              </a:ext>
            </a:extLst>
          </p:cNvPr>
          <p:cNvSpPr txBox="1"/>
          <p:nvPr/>
        </p:nvSpPr>
        <p:spPr>
          <a:xfrm rot="17839367">
            <a:off x="7571994" y="3835433"/>
            <a:ext cx="1585239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Ahornstrasse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D065C02-F74F-1C1E-234B-900E33789D92}"/>
              </a:ext>
            </a:extLst>
          </p:cNvPr>
          <p:cNvSpPr txBox="1"/>
          <p:nvPr/>
        </p:nvSpPr>
        <p:spPr>
          <a:xfrm>
            <a:off x="5381669" y="5221585"/>
            <a:ext cx="1585239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CH" sz="1400" dirty="0"/>
              <a:t>Liestalerstrasse</a:t>
            </a:r>
          </a:p>
        </p:txBody>
      </p:sp>
    </p:spTree>
    <p:extLst>
      <p:ext uri="{BB962C8B-B14F-4D97-AF65-F5344CB8AC3E}">
        <p14:creationId xmlns:p14="http://schemas.microsoft.com/office/powerpoint/2010/main" val="3158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vorlage_birsfelden.potx" id="{08B24019-59AD-4365-9EA4-7428E02524DA}" vid="{0764262F-6DF1-42DC-B60D-AB3E130F34D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d5d9ce-d359-420b-83f0-ec51a346b37a">
      <Terms xmlns="http://schemas.microsoft.com/office/infopath/2007/PartnerControls"/>
    </lcf76f155ced4ddcb4097134ff3c332f>
    <TaxCatchAll xmlns="dcdaef8e-b31b-41a2-84c2-5a31585404d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7D939D240E804A956394DF344CFC30" ma:contentTypeVersion="10" ma:contentTypeDescription="Ein neues Dokument erstellen." ma:contentTypeScope="" ma:versionID="63baf7c44ee27407a8848ba912182f72">
  <xsd:schema xmlns:xsd="http://www.w3.org/2001/XMLSchema" xmlns:xs="http://www.w3.org/2001/XMLSchema" xmlns:p="http://schemas.microsoft.com/office/2006/metadata/properties" xmlns:ns2="fcd5d9ce-d359-420b-83f0-ec51a346b37a" xmlns:ns3="dcdaef8e-b31b-41a2-84c2-5a31585404d2" targetNamespace="http://schemas.microsoft.com/office/2006/metadata/properties" ma:root="true" ma:fieldsID="364a7ca39b38f0370ad6e30f5778f417" ns2:_="" ns3:_="">
    <xsd:import namespace="fcd5d9ce-d359-420b-83f0-ec51a346b37a"/>
    <xsd:import namespace="dcdaef8e-b31b-41a2-84c2-5a3158540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5d9ce-d359-420b-83f0-ec51a346b3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cb747168-1a7e-48ec-8a2d-fec663324c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daef8e-b31b-41a2-84c2-5a31585404d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e1d2d5e-5626-44c2-b9e1-ee2ad5d3bcdd}" ma:internalName="TaxCatchAll" ma:showField="CatchAllData" ma:web="dcdaef8e-b31b-41a2-84c2-5a3158540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EAE4F3-4FC5-412A-A52B-2FD91EB07E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EE7CE5-5B9F-469D-9D46-59FE8E56797D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449c1f82-7e64-4a30-8104-cfdbb9f450e6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3800fad-e8b7-496e-86ac-06be54983823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4E66AC9-E902-4EFD-9FF4-026F5B590CB6}"/>
</file>

<file path=docProps/app.xml><?xml version="1.0" encoding="utf-8"?>
<Properties xmlns="http://schemas.openxmlformats.org/officeDocument/2006/extended-properties" xmlns:vt="http://schemas.openxmlformats.org/officeDocument/2006/docPropsVTypes">
  <Template>ppt_vorlage_birsfelden</Template>
  <TotalTime>0</TotalTime>
  <Words>3092</Words>
  <Application>Microsoft Office PowerPoint</Application>
  <PresentationFormat>Benutzerdefiniert</PresentationFormat>
  <Paragraphs>664</Paragraphs>
  <Slides>72</Slides>
  <Notes>69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79" baseType="lpstr">
      <vt:lpstr>Arial</vt:lpstr>
      <vt:lpstr>Calibri</vt:lpstr>
      <vt:lpstr>OCRFOT</vt:lpstr>
      <vt:lpstr>Symbol</vt:lpstr>
      <vt:lpstr>Tahoma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Notebook</dc:creator>
  <cp:lastModifiedBy>Heiden Gerold</cp:lastModifiedBy>
  <cp:revision>147</cp:revision>
  <cp:lastPrinted>2023-05-17T08:46:22Z</cp:lastPrinted>
  <dcterms:created xsi:type="dcterms:W3CDTF">2023-03-28T16:10:13Z</dcterms:created>
  <dcterms:modified xsi:type="dcterms:W3CDTF">2026-03-17T11:07:07Z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2022-05-03T00:00:00Z</vt:filetime>
  </property>
  <property fmtid="{D5CDD505-2E9C-101B-9397-08002B2CF9AE}" pid="3" name="Creator">
    <vt:lpwstr>Adobe InDesign 17.2 (Macintosh)</vt:lpwstr>
  </property>
  <property fmtid="{D5CDD505-2E9C-101B-9397-08002B2CF9AE}" pid="4" name="LastSaved">
    <vt:filetime>2022-05-03T00:00:00Z</vt:filetime>
  </property>
  <property fmtid="{D5CDD505-2E9C-101B-9397-08002B2CF9AE}" pid="5" name="Order">
    <vt:lpwstr>57000.0000000000</vt:lpwstr>
  </property>
  <property fmtid="{D5CDD505-2E9C-101B-9397-08002B2CF9AE}" pid="6" name="ContentTypeId">
    <vt:lpwstr>0x010100967D939D240E804A956394DF344CFC30</vt:lpwstr>
  </property>
  <property fmtid="{D5CDD505-2E9C-101B-9397-08002B2CF9AE}" pid="7" name="MediaServiceImageTags">
    <vt:lpwstr/>
  </property>
</Properties>
</file>